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302" r:id="rId2"/>
    <p:sldId id="303" r:id="rId3"/>
    <p:sldId id="293" r:id="rId4"/>
    <p:sldId id="294" r:id="rId5"/>
    <p:sldId id="295" r:id="rId6"/>
    <p:sldId id="296" r:id="rId7"/>
    <p:sldId id="297" r:id="rId8"/>
    <p:sldId id="289" r:id="rId9"/>
    <p:sldId id="272" r:id="rId10"/>
    <p:sldId id="273" r:id="rId11"/>
    <p:sldId id="274" r:id="rId12"/>
    <p:sldId id="276" r:id="rId13"/>
    <p:sldId id="298" r:id="rId14"/>
    <p:sldId id="29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9999FF"/>
    <a:srgbClr val="CCFFCC"/>
    <a:srgbClr val="FFCCFF"/>
    <a:srgbClr val="F11BE2"/>
    <a:srgbClr val="C7D636"/>
    <a:srgbClr val="F35F0D"/>
    <a:srgbClr val="A31529"/>
    <a:srgbClr val="005696"/>
    <a:srgbClr val="246E2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56C3F30-0BBE-478E-9260-8284268BFEC3}" type="datetimeFigureOut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3FEA537-3CCC-4000-8B40-785CC0A1DA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2A7B0-42A0-4B89-9030-D459D3E505D5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723B9-6A1B-4939-907A-D42FE35CAD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697BC-A4DC-4450-A27A-33DC225D99EE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4AF44-E851-4B6E-ADC5-CA5727D544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875EB-E43D-4BFB-87C7-813840086E8B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22F74-265B-4D31-990B-8E0865A993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C9E9C-B1F0-47E0-B3B8-67C7F523A41C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55F31-8385-4018-9E33-BDF97CC4F6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C0BF3-389A-4795-B60A-3B2E9C759C56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9F461-9FEC-47F6-AC1D-6517E8003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11DDF-9AB9-44A0-B185-CF43423A6C44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D59B9-0B1C-4C84-8246-B664D4E7C8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824C3-476B-403D-A211-FC6CB573FB74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0B9A8-D419-4B9F-9906-D8DB248A8F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54CD3-358A-4611-977C-F48E87894525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136D6-6C5C-4659-9DEA-9B211771C8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76FB0-4E0C-449C-BA50-7C50BAFD9F09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5BA3B-8B38-4D89-932C-23FB03E900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2E94F-E5DE-4754-9CE6-B32007743787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E5B59-161C-4F18-A0E1-3A1DA19752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DD433-A775-4823-B4D6-E8B18A6E266E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D6AA8-1EA9-4452-91CA-5A36595A72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0E34BBB-2B34-47B3-A6F9-9C217782F6B4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5A42AF-4B05-406B-8247-440BB5C319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art3d.org.ua/wp-content/uploads/2010/11/fall-leaf.jpg" TargetMode="External"/><Relationship Id="rId13" Type="http://schemas.openxmlformats.org/officeDocument/2006/relationships/hyperlink" Target="http://img0.liveinternet.ru/images/attach/c/0/63/401/63401044_school1013.jpg" TargetMode="External"/><Relationship Id="rId18" Type="http://schemas.openxmlformats.org/officeDocument/2006/relationships/hyperlink" Target="http://birdwatch.org.ua/aves/Corvus_cornix/crow10112.jpg" TargetMode="External"/><Relationship Id="rId3" Type="http://schemas.openxmlformats.org/officeDocument/2006/relationships/hyperlink" Target="http://dobrochan.ru/src/jpg/1008/_venik_sorgo3.jpg" TargetMode="External"/><Relationship Id="rId21" Type="http://schemas.openxmlformats.org/officeDocument/2006/relationships/hyperlink" Target="http://www.sevchern.ru/images/news/m_id-169/40020130B05.png" TargetMode="External"/><Relationship Id="rId7" Type="http://schemas.openxmlformats.org/officeDocument/2006/relationships/hyperlink" Target="http://mistergid.ru/image/upload/2011-08-07/330026694634__untitled-1-copy.jpg" TargetMode="External"/><Relationship Id="rId12" Type="http://schemas.openxmlformats.org/officeDocument/2006/relationships/hyperlink" Target="http://r.foto.radikal.ru/0703/4c/62848a88ea59.png" TargetMode="External"/><Relationship Id="rId17" Type="http://schemas.openxmlformats.org/officeDocument/2006/relationships/hyperlink" Target="http://inmenso.ru/components/com_virtuemart/shop_image/product/180358.jpg" TargetMode="External"/><Relationship Id="rId2" Type="http://schemas.openxmlformats.org/officeDocument/2006/relationships/hyperlink" Target="http://www.mouschool12.ucoz.ru/photos/novosti_2010-11/Solnishno.png" TargetMode="External"/><Relationship Id="rId16" Type="http://schemas.openxmlformats.org/officeDocument/2006/relationships/hyperlink" Target="http://vtk.1gs.ru/img/vtk_b_2838.jpg" TargetMode="External"/><Relationship Id="rId20" Type="http://schemas.openxmlformats.org/officeDocument/2006/relationships/hyperlink" Target="http://images.yandex.ru/yandsearch?rpt=simage&amp;img_url=img-fotki.yandex.ru/get/7/vibpxhgglzd.583/0_155a2_177bec0_XL&amp;ed=1&amp;text=%D0%BB%D1%83%D0%BD%D0%B0%20%D1%80%D0%B8%D1%81%D1%83%D0%BD%D0%BE%D0%BA&amp;p=1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demiart.ru/forum/uploads/post-13689-1161357215.jpg" TargetMode="External"/><Relationship Id="rId11" Type="http://schemas.openxmlformats.org/officeDocument/2006/relationships/hyperlink" Target="http://s51.radikal.ru/i131/0904/f0/9be059689a5c.jpg" TargetMode="External"/><Relationship Id="rId24" Type="http://schemas.openxmlformats.org/officeDocument/2006/relationships/hyperlink" Target="http://aida.ucoz.ru/" TargetMode="External"/><Relationship Id="rId5" Type="http://schemas.openxmlformats.org/officeDocument/2006/relationships/hyperlink" Target="http://chmag.ru/education-preschool-children/alphabet-in-different-languages/291-rus-yaz" TargetMode="External"/><Relationship Id="rId15" Type="http://schemas.openxmlformats.org/officeDocument/2006/relationships/hyperlink" Target="http://www.thaicat.ru/_fr/57/3887407.png" TargetMode="External"/><Relationship Id="rId23" Type="http://schemas.openxmlformats.org/officeDocument/2006/relationships/hyperlink" Target="http://www.pravda-nn.ru/upl/newspapers/src/1785.jpg" TargetMode="External"/><Relationship Id="rId10" Type="http://schemas.openxmlformats.org/officeDocument/2006/relationships/hyperlink" Target="http://www.themagpiesnest.ie/Home_files/2.png" TargetMode="External"/><Relationship Id="rId19" Type="http://schemas.openxmlformats.org/officeDocument/2006/relationships/hyperlink" Target="http://scienceblogs.com/goodmath/upload/2007/08/PF_997949~Gray-Wolf-Howling-at-Moon-Posters.jpg" TargetMode="External"/><Relationship Id="rId4" Type="http://schemas.openxmlformats.org/officeDocument/2006/relationships/hyperlink" Target="http://school416.narod.ru/port/Rns/image/r2.gif" TargetMode="External"/><Relationship Id="rId9" Type="http://schemas.openxmlformats.org/officeDocument/2006/relationships/hyperlink" Target="http://s002.radikal.ru/i198/1106/2a/96e15a564721.jpg" TargetMode="External"/><Relationship Id="rId14" Type="http://schemas.openxmlformats.org/officeDocument/2006/relationships/hyperlink" Target="http://novostivl.ru/files/files/83/22383.jpg" TargetMode="External"/><Relationship Id="rId22" Type="http://schemas.openxmlformats.org/officeDocument/2006/relationships/hyperlink" Target="http://i026.radikal.ru/0911/e0/616b9726c000.jpg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tovaroptom.com/images/621.jpg" TargetMode="External"/><Relationship Id="rId13" Type="http://schemas.openxmlformats.org/officeDocument/2006/relationships/hyperlink" Target="http://img1.liveinternet.ru/images/attach/c/2/66/281/66281562_66030185_pu.jpg" TargetMode="External"/><Relationship Id="rId18" Type="http://schemas.openxmlformats.org/officeDocument/2006/relationships/hyperlink" Target="http://www.litmir.net/book_image/?b=31088&amp;n=i_001.jpg" TargetMode="External"/><Relationship Id="rId26" Type="http://schemas.openxmlformats.org/officeDocument/2006/relationships/hyperlink" Target="http://s15.radikal.ru/i188/1002/25/5e522d37254e.png" TargetMode="External"/><Relationship Id="rId3" Type="http://schemas.openxmlformats.org/officeDocument/2006/relationships/hyperlink" Target="http://f.mypage.ru/6df73023ff92862cacd80578dd92648b_ae59e32c0e6b650b11462577bb816a8b.jpg" TargetMode="External"/><Relationship Id="rId21" Type="http://schemas.openxmlformats.org/officeDocument/2006/relationships/hyperlink" Target="http://i071.radikal.ru/0910/fc/a5c11c7764e9.jpg" TargetMode="External"/><Relationship Id="rId7" Type="http://schemas.openxmlformats.org/officeDocument/2006/relationships/hyperlink" Target="http://fotki.yandex.ru/users/deizi2009/view/399122/?page=0" TargetMode="External"/><Relationship Id="rId12" Type="http://schemas.openxmlformats.org/officeDocument/2006/relationships/hyperlink" Target="http://nsc.1september.ru/view_article.php?ID=200900412" TargetMode="External"/><Relationship Id="rId17" Type="http://schemas.openxmlformats.org/officeDocument/2006/relationships/hyperlink" Target="http://img.rasprodaga.ru/477x477/1301469082" TargetMode="External"/><Relationship Id="rId25" Type="http://schemas.openxmlformats.org/officeDocument/2006/relationships/hyperlink" Target="http://www.thediabetesclub.com/wp-content/uploads/2010/08/mushrooms.jpg" TargetMode="External"/><Relationship Id="rId2" Type="http://schemas.openxmlformats.org/officeDocument/2006/relationships/hyperlink" Target="http://www.ygo.ru/img/o/1aa1ebfee517ec771f9e6bfbfd38cb01.png" TargetMode="External"/><Relationship Id="rId16" Type="http://schemas.openxmlformats.org/officeDocument/2006/relationships/hyperlink" Target="http://www.komus-reklama.ru/catalogue/fullscreen/1898.jpg" TargetMode="External"/><Relationship Id="rId20" Type="http://schemas.openxmlformats.org/officeDocument/2006/relationships/hyperlink" Target="http://forum.bymz.ru/showimg.php?url=http://i033.radikal.ru/0803/4c/1afeabd9c36a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-novosib.fotki.yandex.ru/get/5107/tatyana2q8-medvedeva.124/0_534f2_fd67d425_XL.jpg" TargetMode="External"/><Relationship Id="rId11" Type="http://schemas.openxmlformats.org/officeDocument/2006/relationships/hyperlink" Target="http://www.stihi.ru/pics/2011/09/10/8761.jpg" TargetMode="External"/><Relationship Id="rId24" Type="http://schemas.openxmlformats.org/officeDocument/2006/relationships/hyperlink" Target="http://www.paperdrill.ru/images/stories/igla140mm.gif" TargetMode="External"/><Relationship Id="rId5" Type="http://schemas.openxmlformats.org/officeDocument/2006/relationships/hyperlink" Target="http://www.respublika.info/images/602b-sm.jpg" TargetMode="External"/><Relationship Id="rId15" Type="http://schemas.openxmlformats.org/officeDocument/2006/relationships/hyperlink" Target="http://images.wildberries.ru/large/000268881-1.jpg" TargetMode="External"/><Relationship Id="rId23" Type="http://schemas.openxmlformats.org/officeDocument/2006/relationships/hyperlink" Target="http://s50.radikal.ru/i129/0812/84/e5f0a948d92b.png" TargetMode="External"/><Relationship Id="rId10" Type="http://schemas.openxmlformats.org/officeDocument/2006/relationships/hyperlink" Target="http://www.media.nakanune.ru/images/pictures/image_big_24645.jpg" TargetMode="External"/><Relationship Id="rId19" Type="http://schemas.openxmlformats.org/officeDocument/2006/relationships/hyperlink" Target="http://sch110.trg.ru/images/ab2a40ef409a.png" TargetMode="External"/><Relationship Id="rId4" Type="http://schemas.openxmlformats.org/officeDocument/2006/relationships/hyperlink" Target="http://img.labirint.ru/images/comments_pic/0914/01labgi0l1238705044.jpg" TargetMode="External"/><Relationship Id="rId9" Type="http://schemas.openxmlformats.org/officeDocument/2006/relationships/hyperlink" Target="http://babylapa.ru/products_pictures/094_1.jpg" TargetMode="External"/><Relationship Id="rId14" Type="http://schemas.openxmlformats.org/officeDocument/2006/relationships/hyperlink" Target="http://www.bbcicecream.co.jp/blog/29380003.jpg" TargetMode="External"/><Relationship Id="rId22" Type="http://schemas.openxmlformats.org/officeDocument/2006/relationships/hyperlink" Target="http://www.postcard.ru/pic/flowers_other/1008098450_podsolnuh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79512" y="0"/>
            <a:ext cx="84963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Утром бабушка к рубашке</a:t>
            </a:r>
          </a:p>
          <a:p>
            <a:pPr algn="ctr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Прибивала мне кармашки.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1772816"/>
            <a:ext cx="33051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677317">
            <a:off x="2473947" y="3876494"/>
            <a:ext cx="164941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717032"/>
            <a:ext cx="2093912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51520" y="692696"/>
            <a:ext cx="865346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При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ш</a:t>
            </a: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ивала мне кармашки.</a:t>
            </a:r>
          </a:p>
        </p:txBody>
      </p:sp>
      <p:sp>
        <p:nvSpPr>
          <p:cNvPr id="9" name="Стрелка вправо 8">
            <a:hlinkClick r:id="rId6" action="ppaction://hlinksldjump"/>
          </p:cNvPr>
          <p:cNvSpPr/>
          <p:nvPr/>
        </p:nvSpPr>
        <p:spPr>
          <a:xfrm>
            <a:off x="8567936" y="6165304"/>
            <a:ext cx="576064" cy="548680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771354">
            <a:off x="2861560" y="3329359"/>
            <a:ext cx="1805186" cy="1466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9024" y="0"/>
            <a:ext cx="8784976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300"/>
              </a:lnSpc>
            </a:pP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Определи орфографическое правило. </a:t>
            </a:r>
          </a:p>
          <a:p>
            <a:pPr algn="ctr">
              <a:lnSpc>
                <a:spcPts val="3300"/>
              </a:lnSpc>
            </a:pP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 скольких из данных слов </a:t>
            </a:r>
          </a:p>
          <a:p>
            <a:pPr algn="ctr">
              <a:lnSpc>
                <a:spcPts val="3300"/>
              </a:lnSpc>
            </a:pP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пропущен Ь ?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556792"/>
            <a:ext cx="16097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 smtClean="0">
                <a:latin typeface="Georgia" pitchFamily="18" charset="0"/>
              </a:rPr>
              <a:t>птен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1556792"/>
            <a:ext cx="4940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Georgia" pitchFamily="18" charset="0"/>
              </a:rPr>
              <a:t>?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1556792"/>
            <a:ext cx="13260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Georgia" pitchFamily="18" charset="0"/>
              </a:rPr>
              <a:t>чик</a:t>
            </a:r>
            <a:endParaRPr lang="ru-RU" sz="4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1556792"/>
            <a:ext cx="12779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 smtClean="0">
                <a:latin typeface="Georgia" pitchFamily="18" charset="0"/>
              </a:rPr>
              <a:t>печ</a:t>
            </a:r>
            <a:endParaRPr lang="ru-RU" sz="4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28184" y="1556792"/>
            <a:ext cx="4940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Georgia" pitchFamily="18" charset="0"/>
              </a:rPr>
              <a:t>?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28184" y="2564904"/>
            <a:ext cx="4940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Georgia" pitchFamily="18" charset="0"/>
              </a:rPr>
              <a:t>?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05746" y="2564904"/>
            <a:ext cx="4940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Georgia" pitchFamily="18" charset="0"/>
              </a:rPr>
              <a:t>?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660232" y="1556792"/>
            <a:ext cx="13484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Georgia" pitchFamily="18" charset="0"/>
              </a:rPr>
              <a:t>ной</a:t>
            </a:r>
            <a:endParaRPr lang="ru-RU" sz="4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83568" y="2564904"/>
            <a:ext cx="14798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 smtClean="0">
                <a:latin typeface="Georgia" pitchFamily="18" charset="0"/>
              </a:rPr>
              <a:t>хищ</a:t>
            </a:r>
            <a:endParaRPr lang="ru-RU" sz="4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627784" y="2564904"/>
            <a:ext cx="15055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 smtClean="0">
                <a:latin typeface="Georgia" pitchFamily="18" charset="0"/>
              </a:rPr>
              <a:t>ный</a:t>
            </a:r>
            <a:endParaRPr lang="ru-RU" sz="4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004048" y="2564904"/>
            <a:ext cx="13372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Georgia" pitchFamily="18" charset="0"/>
              </a:rPr>
              <a:t>меч</a:t>
            </a:r>
            <a:endParaRPr lang="ru-RU" sz="4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660232" y="2564904"/>
            <a:ext cx="82907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Georgia" pitchFamily="18" charset="0"/>
              </a:rPr>
              <a:t>та</a:t>
            </a:r>
            <a:endParaRPr lang="ru-RU" sz="4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826578" y="3501008"/>
            <a:ext cx="12971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 smtClean="0">
                <a:latin typeface="Georgia" pitchFamily="18" charset="0"/>
              </a:rPr>
              <a:t>мос</a:t>
            </a:r>
            <a:endParaRPr lang="ru-RU" sz="4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133738" y="3523655"/>
            <a:ext cx="4940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Georgia" pitchFamily="18" charset="0"/>
              </a:rPr>
              <a:t>?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627784" y="3501008"/>
            <a:ext cx="12570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Georgia" pitchFamily="18" charset="0"/>
              </a:rPr>
              <a:t>тик</a:t>
            </a:r>
            <a:endParaRPr lang="ru-RU" sz="4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300192" y="3501008"/>
            <a:ext cx="4940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Georgia" pitchFamily="18" charset="0"/>
              </a:rPr>
              <a:t>?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004048" y="3501008"/>
            <a:ext cx="13051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Georgia" pitchFamily="18" charset="0"/>
              </a:rPr>
              <a:t>кон</a:t>
            </a:r>
            <a:endParaRPr lang="ru-RU" sz="4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6732240" y="3501008"/>
            <a:ext cx="9492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 smtClean="0">
                <a:latin typeface="Georgia" pitchFamily="18" charset="0"/>
              </a:rPr>
              <a:t>ки</a:t>
            </a:r>
            <a:endParaRPr lang="ru-RU" sz="44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11560" y="5157192"/>
            <a:ext cx="3385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Georgia" pitchFamily="18" charset="0"/>
              </a:rPr>
              <a:t>1. Во всех словах</a:t>
            </a:r>
            <a:endParaRPr lang="ru-RU" sz="28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11560" y="5877272"/>
            <a:ext cx="33762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Georgia" pitchFamily="18" charset="0"/>
              </a:rPr>
              <a:t>2. В одном слове</a:t>
            </a:r>
            <a:endParaRPr lang="ru-RU" sz="28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4938822" y="5229200"/>
            <a:ext cx="3233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Georgia" pitchFamily="18" charset="0"/>
              </a:rPr>
              <a:t>3. В двух словах</a:t>
            </a:r>
            <a:endParaRPr lang="ru-RU" sz="28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4932040" y="5858108"/>
            <a:ext cx="35461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Georgia" pitchFamily="18" charset="0"/>
              </a:rPr>
              <a:t>4. Все слова без Ь</a:t>
            </a:r>
            <a:endParaRPr lang="ru-RU" sz="2800" dirty="0"/>
          </a:p>
        </p:txBody>
      </p:sp>
      <p:sp>
        <p:nvSpPr>
          <p:cNvPr id="31" name="Блок-схема: альтернативный процесс 30"/>
          <p:cNvSpPr/>
          <p:nvPr/>
        </p:nvSpPr>
        <p:spPr>
          <a:xfrm>
            <a:off x="395536" y="1484784"/>
            <a:ext cx="3744416" cy="936104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альтернативный процесс 31"/>
          <p:cNvSpPr/>
          <p:nvPr/>
        </p:nvSpPr>
        <p:spPr>
          <a:xfrm>
            <a:off x="395536" y="2564904"/>
            <a:ext cx="3744416" cy="936104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лок-схема: альтернативный процесс 32"/>
          <p:cNvSpPr/>
          <p:nvPr/>
        </p:nvSpPr>
        <p:spPr>
          <a:xfrm>
            <a:off x="395536" y="3573016"/>
            <a:ext cx="3744416" cy="936104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лок-схема: альтернативный процесс 33"/>
          <p:cNvSpPr/>
          <p:nvPr/>
        </p:nvSpPr>
        <p:spPr>
          <a:xfrm>
            <a:off x="4572000" y="1484784"/>
            <a:ext cx="3744416" cy="936104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лок-схема: альтернативный процесс 34"/>
          <p:cNvSpPr/>
          <p:nvPr/>
        </p:nvSpPr>
        <p:spPr>
          <a:xfrm>
            <a:off x="4572000" y="3501008"/>
            <a:ext cx="3744416" cy="936104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альтернативный процесс 38"/>
          <p:cNvSpPr/>
          <p:nvPr/>
        </p:nvSpPr>
        <p:spPr>
          <a:xfrm>
            <a:off x="4572000" y="2492896"/>
            <a:ext cx="3744416" cy="936104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лок-схема: альтернативный процесс 39"/>
          <p:cNvSpPr/>
          <p:nvPr/>
        </p:nvSpPr>
        <p:spPr>
          <a:xfrm>
            <a:off x="4932040" y="5877272"/>
            <a:ext cx="3456384" cy="648072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лок-схема: альтернативный процесс 40"/>
          <p:cNvSpPr/>
          <p:nvPr/>
        </p:nvSpPr>
        <p:spPr>
          <a:xfrm>
            <a:off x="611560" y="5157192"/>
            <a:ext cx="3456384" cy="648072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лок-схема: альтернативный процесс 41"/>
          <p:cNvSpPr/>
          <p:nvPr/>
        </p:nvSpPr>
        <p:spPr>
          <a:xfrm>
            <a:off x="4932040" y="5157192"/>
            <a:ext cx="3456384" cy="648072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Блок-схема: альтернативный процесс 42"/>
          <p:cNvSpPr/>
          <p:nvPr/>
        </p:nvSpPr>
        <p:spPr>
          <a:xfrm>
            <a:off x="611560" y="5877272"/>
            <a:ext cx="3456384" cy="648072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право 35">
            <a:hlinkClick r:id="rId3" action="ppaction://hlinksldjump"/>
          </p:cNvPr>
          <p:cNvSpPr/>
          <p:nvPr/>
        </p:nvSpPr>
        <p:spPr>
          <a:xfrm>
            <a:off x="8567936" y="6165304"/>
            <a:ext cx="576064" cy="548680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6228184" y="3501008"/>
            <a:ext cx="59824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Georgia" pitchFamily="18" charset="0"/>
              </a:rPr>
              <a:t>Ь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9278E-7 L -0.06303 -3.79278E-7 " pathEditMode="relative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084 0 " pathEditMode="relative" ptsTypes="AA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34875E-6 L -0.07084 -3.34875E-6 " pathEditMode="relative" ptsTypes="AA">
                                      <p:cBhvr>
                                        <p:cTn id="4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-5.60592E-6 L -0.06301 -5.60592E-6 " pathEditMode="relative" ptsTypes="AA">
                                      <p:cBhvr>
                                        <p:cTn id="5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6.65125E-6 L -0.05504 6.65125E-6 " pathEditMode="relative" ptsTypes="AA">
                                      <p:cBhvr>
                                        <p:cTn id="5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14" grpId="0"/>
      <p:bldP spid="16" grpId="0"/>
      <p:bldP spid="18" grpId="0"/>
      <p:bldP spid="20" grpId="0"/>
      <p:bldP spid="21" grpId="0"/>
      <p:bldP spid="22" grpId="0"/>
      <p:bldP spid="26" grpId="0"/>
      <p:bldP spid="27" grpId="0"/>
      <p:bldP spid="28" grpId="0"/>
      <p:bldP spid="29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8924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 каких словах согласным на конце слова </a:t>
            </a:r>
          </a:p>
          <a:p>
            <a:pPr algn="ctr"/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можно доверять?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060848"/>
            <a:ext cx="25202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Georgia" pitchFamily="18" charset="0"/>
              </a:rPr>
              <a:t>Гриб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9325" y="2060848"/>
            <a:ext cx="19447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latin typeface="Georgia" pitchFamily="18" charset="0"/>
              </a:rPr>
              <a:t>фарш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84168" y="2060848"/>
            <a:ext cx="15696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latin typeface="Georgia" pitchFamily="18" charset="0"/>
              </a:rPr>
              <a:t>орех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3789040"/>
            <a:ext cx="22317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latin typeface="Georgia" pitchFamily="18" charset="0"/>
              </a:rPr>
              <a:t>огурец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03848" y="3789040"/>
            <a:ext cx="11961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latin typeface="Georgia" pitchFamily="18" charset="0"/>
              </a:rPr>
              <a:t>суп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8024" y="3789040"/>
            <a:ext cx="18453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latin typeface="Georgia" pitchFamily="18" charset="0"/>
              </a:rPr>
              <a:t>плащ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20272" y="3739679"/>
            <a:ext cx="16930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latin typeface="Georgia" pitchFamily="18" charset="0"/>
              </a:rPr>
              <a:t>крем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755576" y="1988840"/>
            <a:ext cx="1872208" cy="936104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6948264" y="3717032"/>
            <a:ext cx="1800200" cy="936104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6012160" y="1988840"/>
            <a:ext cx="1800200" cy="936104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3419872" y="1988840"/>
            <a:ext cx="1944216" cy="936104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3059832" y="3717032"/>
            <a:ext cx="1368152" cy="936104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>
            <a:off x="4788024" y="3717032"/>
            <a:ext cx="1872208" cy="936104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611560" y="3717032"/>
            <a:ext cx="2160240" cy="936104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>
            <a:hlinkClick r:id="rId3" action="ppaction://hlinksldjump"/>
          </p:cNvPr>
          <p:cNvSpPr/>
          <p:nvPr/>
        </p:nvSpPr>
        <p:spPr>
          <a:xfrm>
            <a:off x="8567936" y="6309320"/>
            <a:ext cx="576064" cy="548680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4869160"/>
            <a:ext cx="1771674" cy="158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4941168"/>
            <a:ext cx="187220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332656"/>
            <a:ext cx="85689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Как записать предложение без скобок ?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700808"/>
            <a:ext cx="42484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Georgia" pitchFamily="18" charset="0"/>
              </a:rPr>
              <a:t>    На    лугу 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1700808"/>
            <a:ext cx="17281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Georgia" pitchFamily="18" charset="0"/>
              </a:rPr>
              <a:t>  под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01816" y="1700808"/>
            <a:ext cx="39421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Georgia" pitchFamily="18" charset="0"/>
              </a:rPr>
              <a:t>солнышком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420888"/>
            <a:ext cx="35283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Georgia" pitchFamily="18" charset="0"/>
              </a:rPr>
              <a:t>выросли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91880" y="2420888"/>
            <a:ext cx="12859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Georgia" pitchFamily="18" charset="0"/>
              </a:rPr>
              <a:t>под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76056" y="2420888"/>
            <a:ext cx="34403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 smtClean="0">
                <a:latin typeface="Georgia" pitchFamily="18" charset="0"/>
              </a:rPr>
              <a:t>солнушки</a:t>
            </a:r>
            <a:r>
              <a:rPr lang="ru-RU" sz="4400" b="1" dirty="0" smtClean="0">
                <a:latin typeface="Georgia" pitchFamily="18" charset="0"/>
              </a:rPr>
              <a:t>.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0" y="1772816"/>
            <a:ext cx="9036496" cy="1368152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>
            <a:hlinkClick r:id="rId3" action="ppaction://hlinksldjump"/>
          </p:cNvPr>
          <p:cNvSpPr/>
          <p:nvPr/>
        </p:nvSpPr>
        <p:spPr>
          <a:xfrm>
            <a:off x="8567936" y="6165304"/>
            <a:ext cx="576064" cy="548680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1700808"/>
            <a:ext cx="364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Georgia" pitchFamily="18" charset="0"/>
              </a:rPr>
              <a:t>(</a:t>
            </a:r>
            <a:endParaRPr lang="ru-RU" sz="4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635896" y="1700808"/>
            <a:ext cx="4363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Georgia" pitchFamily="18" charset="0"/>
              </a:rPr>
              <a:t>(</a:t>
            </a:r>
            <a:endParaRPr lang="ru-RU" sz="4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547664" y="1700808"/>
            <a:ext cx="4363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Georgia" pitchFamily="18" charset="0"/>
              </a:rPr>
              <a:t>)</a:t>
            </a:r>
            <a:endParaRPr lang="ru-RU" sz="4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932040" y="1700808"/>
            <a:ext cx="4363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Georgia" pitchFamily="18" charset="0"/>
              </a:rPr>
              <a:t>)</a:t>
            </a:r>
            <a:endParaRPr lang="ru-RU" sz="4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275856" y="2420888"/>
            <a:ext cx="4363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Georgia" pitchFamily="18" charset="0"/>
              </a:rPr>
              <a:t>(</a:t>
            </a:r>
            <a:endParaRPr lang="ru-RU" sz="4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2420888"/>
            <a:ext cx="4363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Georgia" pitchFamily="18" charset="0"/>
              </a:rPr>
              <a:t>)</a:t>
            </a:r>
            <a:endParaRPr lang="ru-RU" sz="4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79712" y="3284984"/>
            <a:ext cx="47625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5503 0 " pathEditMode="relative" ptsTypes="AA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4"/>
          <p:cNvSpPr>
            <a:spLocks noChangeArrowheads="1"/>
          </p:cNvSpPr>
          <p:nvPr/>
        </p:nvSpPr>
        <p:spPr bwMode="auto">
          <a:xfrm>
            <a:off x="179388" y="1557338"/>
            <a:ext cx="849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2"/>
              </a:rPr>
              <a:t>http://www.mouschool12.ucoz.ru/photos/novosti_2010-11/Solnishno.png</a:t>
            </a:r>
            <a:r>
              <a:rPr lang="ru-RU" sz="1200"/>
              <a:t> солнышко</a:t>
            </a:r>
          </a:p>
        </p:txBody>
      </p:sp>
      <p:sp>
        <p:nvSpPr>
          <p:cNvPr id="24579" name="Прямоугольник 5"/>
          <p:cNvSpPr>
            <a:spLocks noChangeArrowheads="1"/>
          </p:cNvSpPr>
          <p:nvPr/>
        </p:nvSpPr>
        <p:spPr bwMode="auto">
          <a:xfrm>
            <a:off x="179388" y="1773238"/>
            <a:ext cx="849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3"/>
              </a:rPr>
              <a:t>http://dobrochan.ru/src/jpg/1008/_venik_sorgo3.jpg</a:t>
            </a:r>
            <a:r>
              <a:rPr lang="ru-RU" sz="1200"/>
              <a:t> веник</a:t>
            </a:r>
          </a:p>
        </p:txBody>
      </p:sp>
      <p:sp>
        <p:nvSpPr>
          <p:cNvPr id="24580" name="Прямоугольник 6"/>
          <p:cNvSpPr>
            <a:spLocks noChangeArrowheads="1"/>
          </p:cNvSpPr>
          <p:nvPr/>
        </p:nvSpPr>
        <p:spPr bwMode="auto">
          <a:xfrm>
            <a:off x="0" y="188913"/>
            <a:ext cx="88201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Интернет –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источники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4581" name="Прямоугольник 9"/>
          <p:cNvSpPr>
            <a:spLocks noChangeArrowheads="1"/>
          </p:cNvSpPr>
          <p:nvPr/>
        </p:nvSpPr>
        <p:spPr bwMode="auto">
          <a:xfrm>
            <a:off x="179388" y="2636838"/>
            <a:ext cx="85693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4"/>
              </a:rPr>
              <a:t>http://school416.narod.ru/port/Rns/image/r2.gif</a:t>
            </a:r>
            <a:r>
              <a:rPr lang="ru-RU" sz="1200"/>
              <a:t> ученик</a:t>
            </a:r>
          </a:p>
        </p:txBody>
      </p:sp>
      <p:sp>
        <p:nvSpPr>
          <p:cNvPr id="24582" name="Прямоугольник 19"/>
          <p:cNvSpPr>
            <a:spLocks noChangeArrowheads="1"/>
          </p:cNvSpPr>
          <p:nvPr/>
        </p:nvSpPr>
        <p:spPr bwMode="auto">
          <a:xfrm>
            <a:off x="179388" y="2205038"/>
            <a:ext cx="86407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5"/>
              </a:rPr>
              <a:t>http://chmag.ru/education-preschool-children/alphabet-in-different-languages/291-rus-yaz</a:t>
            </a:r>
            <a:r>
              <a:rPr lang="ru-RU" sz="1200"/>
              <a:t> буквы алфавита</a:t>
            </a:r>
          </a:p>
        </p:txBody>
      </p:sp>
      <p:sp>
        <p:nvSpPr>
          <p:cNvPr id="24583" name="Прямоугольник 20"/>
          <p:cNvSpPr>
            <a:spLocks noChangeArrowheads="1"/>
          </p:cNvSpPr>
          <p:nvPr/>
        </p:nvSpPr>
        <p:spPr bwMode="auto">
          <a:xfrm>
            <a:off x="179388" y="2420888"/>
            <a:ext cx="89646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6"/>
              </a:rPr>
              <a:t>http://demiart.ru/forum/uploads/post-13689-1161357215.jpg</a:t>
            </a:r>
            <a:r>
              <a:rPr lang="ru-RU" sz="1200"/>
              <a:t> ель</a:t>
            </a:r>
          </a:p>
        </p:txBody>
      </p:sp>
      <p:sp>
        <p:nvSpPr>
          <p:cNvPr id="24584" name="Прямоугольник 21"/>
          <p:cNvSpPr>
            <a:spLocks noChangeArrowheads="1"/>
          </p:cNvSpPr>
          <p:nvPr/>
        </p:nvSpPr>
        <p:spPr bwMode="auto">
          <a:xfrm>
            <a:off x="179388" y="2852738"/>
            <a:ext cx="83534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7"/>
              </a:rPr>
              <a:t>http://mistergid.ru/image/upload/2011-08-07/330026694634__untitled-1-copy.jpg</a:t>
            </a:r>
            <a:r>
              <a:rPr lang="ru-RU" sz="1200"/>
              <a:t> тучи</a:t>
            </a:r>
          </a:p>
        </p:txBody>
      </p:sp>
      <p:sp>
        <p:nvSpPr>
          <p:cNvPr id="24585" name="Прямоугольник 22"/>
          <p:cNvSpPr>
            <a:spLocks noChangeArrowheads="1"/>
          </p:cNvSpPr>
          <p:nvPr/>
        </p:nvSpPr>
        <p:spPr bwMode="auto">
          <a:xfrm>
            <a:off x="179388" y="1989138"/>
            <a:ext cx="85693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8"/>
              </a:rPr>
              <a:t>http://art3d.org.ua/wp-content/uploads/2010/11/fall-leaf.jpg</a:t>
            </a:r>
            <a:r>
              <a:rPr lang="en-US" sz="1200"/>
              <a:t> </a:t>
            </a:r>
            <a:r>
              <a:rPr lang="ru-RU" sz="1200"/>
              <a:t>осенний листок</a:t>
            </a:r>
          </a:p>
        </p:txBody>
      </p:sp>
      <p:sp>
        <p:nvSpPr>
          <p:cNvPr id="24586" name="Прямоугольник 23"/>
          <p:cNvSpPr>
            <a:spLocks noChangeArrowheads="1"/>
          </p:cNvSpPr>
          <p:nvPr/>
        </p:nvSpPr>
        <p:spPr bwMode="auto">
          <a:xfrm>
            <a:off x="179388" y="1341438"/>
            <a:ext cx="849630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9"/>
              </a:rPr>
              <a:t>http://s002.radikal.ru/i198/1106/2a/96e15a564721.jpg</a:t>
            </a:r>
            <a:r>
              <a:rPr lang="ru-RU" sz="1200"/>
              <a:t> малина</a:t>
            </a:r>
          </a:p>
        </p:txBody>
      </p:sp>
      <p:sp>
        <p:nvSpPr>
          <p:cNvPr id="24590" name="Прямоугольник 22"/>
          <p:cNvSpPr>
            <a:spLocks noChangeArrowheads="1"/>
          </p:cNvSpPr>
          <p:nvPr/>
        </p:nvSpPr>
        <p:spPr bwMode="auto">
          <a:xfrm>
            <a:off x="179388" y="4581525"/>
            <a:ext cx="89646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10"/>
              </a:rPr>
              <a:t>http://www.themagpiesnest.ie/Home_files/2.png</a:t>
            </a:r>
            <a:r>
              <a:rPr lang="ru-RU" sz="1200"/>
              <a:t> сорока</a:t>
            </a:r>
          </a:p>
        </p:txBody>
      </p:sp>
      <p:sp>
        <p:nvSpPr>
          <p:cNvPr id="24591" name="Прямоугольник 23"/>
          <p:cNvSpPr>
            <a:spLocks noChangeArrowheads="1"/>
          </p:cNvSpPr>
          <p:nvPr/>
        </p:nvSpPr>
        <p:spPr bwMode="auto">
          <a:xfrm>
            <a:off x="179388" y="4797425"/>
            <a:ext cx="8785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11"/>
              </a:rPr>
              <a:t>http://s51.radikal.ru/i131/0904/f0/9be059689a5c.jpg</a:t>
            </a:r>
            <a:r>
              <a:rPr lang="ru-RU" sz="1200"/>
              <a:t> машина</a:t>
            </a:r>
          </a:p>
        </p:txBody>
      </p:sp>
      <p:sp>
        <p:nvSpPr>
          <p:cNvPr id="24592" name="Прямоугольник 24"/>
          <p:cNvSpPr>
            <a:spLocks noChangeArrowheads="1"/>
          </p:cNvSpPr>
          <p:nvPr/>
        </p:nvSpPr>
        <p:spPr bwMode="auto">
          <a:xfrm>
            <a:off x="179388" y="5013325"/>
            <a:ext cx="89646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12"/>
              </a:rPr>
              <a:t>http://r.foto.radikal.ru/0703/4c/62848a88ea59.png</a:t>
            </a:r>
            <a:r>
              <a:rPr lang="ru-RU" sz="1200"/>
              <a:t> лисица</a:t>
            </a:r>
          </a:p>
        </p:txBody>
      </p:sp>
      <p:sp>
        <p:nvSpPr>
          <p:cNvPr id="24593" name="Прямоугольник 25"/>
          <p:cNvSpPr>
            <a:spLocks noChangeArrowheads="1"/>
          </p:cNvSpPr>
          <p:nvPr/>
        </p:nvSpPr>
        <p:spPr bwMode="auto">
          <a:xfrm>
            <a:off x="179388" y="5229225"/>
            <a:ext cx="86407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13"/>
              </a:rPr>
              <a:t>http://img0.liveinternet.ru/images/attach/c/0/63/401/63401044_school1013.jpg</a:t>
            </a:r>
            <a:r>
              <a:rPr lang="ru-RU" sz="1200"/>
              <a:t> учительница</a:t>
            </a:r>
          </a:p>
        </p:txBody>
      </p:sp>
      <p:sp>
        <p:nvSpPr>
          <p:cNvPr id="24594" name="Прямоугольник 26"/>
          <p:cNvSpPr>
            <a:spLocks noChangeArrowheads="1"/>
          </p:cNvSpPr>
          <p:nvPr/>
        </p:nvSpPr>
        <p:spPr bwMode="auto">
          <a:xfrm>
            <a:off x="179388" y="5445125"/>
            <a:ext cx="9145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14"/>
              </a:rPr>
              <a:t>http://novostivl.ru/files/files/83/22383.jpg</a:t>
            </a:r>
            <a:r>
              <a:rPr lang="ru-RU" sz="1200"/>
              <a:t> учитель</a:t>
            </a:r>
          </a:p>
        </p:txBody>
      </p:sp>
      <p:sp>
        <p:nvSpPr>
          <p:cNvPr id="24595" name="Прямоугольник 25"/>
          <p:cNvSpPr>
            <a:spLocks noChangeArrowheads="1"/>
          </p:cNvSpPr>
          <p:nvPr/>
        </p:nvSpPr>
        <p:spPr bwMode="auto">
          <a:xfrm>
            <a:off x="179388" y="5661025"/>
            <a:ext cx="896461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15"/>
              </a:rPr>
              <a:t>http://www.thaicat.ru/_fr/57/3887407.png</a:t>
            </a:r>
            <a:r>
              <a:rPr lang="ru-RU" sz="1200"/>
              <a:t> щенок Шарик</a:t>
            </a:r>
          </a:p>
        </p:txBody>
      </p:sp>
      <p:sp>
        <p:nvSpPr>
          <p:cNvPr id="24596" name="Прямоугольник 26"/>
          <p:cNvSpPr>
            <a:spLocks noChangeArrowheads="1"/>
          </p:cNvSpPr>
          <p:nvPr/>
        </p:nvSpPr>
        <p:spPr bwMode="auto">
          <a:xfrm>
            <a:off x="179388" y="5876925"/>
            <a:ext cx="8964612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16"/>
              </a:rPr>
              <a:t>http://vtk.1gs.ru/img/vtk_b_2838.jpg</a:t>
            </a:r>
            <a:r>
              <a:rPr lang="ru-RU" sz="1200"/>
              <a:t> воздушные шарики</a:t>
            </a:r>
          </a:p>
        </p:txBody>
      </p:sp>
      <p:sp>
        <p:nvSpPr>
          <p:cNvPr id="24597" name="Прямоугольник 27"/>
          <p:cNvSpPr>
            <a:spLocks noChangeArrowheads="1"/>
          </p:cNvSpPr>
          <p:nvPr/>
        </p:nvSpPr>
        <p:spPr bwMode="auto">
          <a:xfrm>
            <a:off x="179388" y="6092825"/>
            <a:ext cx="878522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17"/>
              </a:rPr>
              <a:t>http://inmenso.ru/components/com_virtuemart/shop_image/product/180358.jpg</a:t>
            </a:r>
            <a:r>
              <a:rPr lang="ru-RU" sz="1200"/>
              <a:t> заяц</a:t>
            </a:r>
          </a:p>
        </p:txBody>
      </p:sp>
      <p:sp>
        <p:nvSpPr>
          <p:cNvPr id="24598" name="Прямоугольник 28"/>
          <p:cNvSpPr>
            <a:spLocks noChangeArrowheads="1"/>
          </p:cNvSpPr>
          <p:nvPr/>
        </p:nvSpPr>
        <p:spPr bwMode="auto">
          <a:xfrm>
            <a:off x="179388" y="6381750"/>
            <a:ext cx="87137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18"/>
              </a:rPr>
              <a:t>http://birdwatch.org.ua/aves/Corvus_cornix/crow10112.jpg</a:t>
            </a:r>
            <a:r>
              <a:rPr lang="en-US" sz="1200"/>
              <a:t> </a:t>
            </a:r>
            <a:r>
              <a:rPr lang="ru-RU" sz="1200"/>
              <a:t>ворона</a:t>
            </a:r>
          </a:p>
        </p:txBody>
      </p:sp>
      <p:sp>
        <p:nvSpPr>
          <p:cNvPr id="24599" name="Прямоугольник 29"/>
          <p:cNvSpPr>
            <a:spLocks noChangeArrowheads="1"/>
          </p:cNvSpPr>
          <p:nvPr/>
        </p:nvSpPr>
        <p:spPr bwMode="auto">
          <a:xfrm>
            <a:off x="179388" y="3068638"/>
            <a:ext cx="87852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19"/>
              </a:rPr>
              <a:t>http://scienceblogs.com/goodmath/upload/2007/08/PF_997949~Gray-Wolf-Howling-at-Moon-Posters.jpg</a:t>
            </a:r>
            <a:r>
              <a:rPr lang="ru-RU" sz="1200"/>
              <a:t> волк и луна</a:t>
            </a:r>
          </a:p>
        </p:txBody>
      </p:sp>
      <p:sp>
        <p:nvSpPr>
          <p:cNvPr id="24600" name="Прямоугольник 31"/>
          <p:cNvSpPr>
            <a:spLocks noChangeArrowheads="1"/>
          </p:cNvSpPr>
          <p:nvPr/>
        </p:nvSpPr>
        <p:spPr bwMode="auto">
          <a:xfrm>
            <a:off x="179388" y="3284538"/>
            <a:ext cx="8496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20"/>
              </a:rPr>
              <a:t>http://images.yandex.ru/yandsearch?rpt=simage&amp;img_url=img-fotki.yandex.ru%2Fget%2F7%2Fvibpxhgglzd.583%2F0_155a2_177bec0_XL&amp;ed=1&amp;text=%D0%BB%D1%83%D0%BD%D0%B0%20%D1%80%D0%B8%D1%81%D1%83%D0%BD%D0%BE%D0%BA&amp;p=11</a:t>
            </a:r>
            <a:r>
              <a:rPr lang="ru-RU" sz="1200"/>
              <a:t> луна</a:t>
            </a:r>
          </a:p>
        </p:txBody>
      </p:sp>
      <p:sp>
        <p:nvSpPr>
          <p:cNvPr id="24601" name="Прямоугольник 32"/>
          <p:cNvSpPr>
            <a:spLocks noChangeArrowheads="1"/>
          </p:cNvSpPr>
          <p:nvPr/>
        </p:nvSpPr>
        <p:spPr bwMode="auto">
          <a:xfrm>
            <a:off x="179388" y="3860800"/>
            <a:ext cx="8713787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21"/>
              </a:rPr>
              <a:t>http://www.sevchern.ru/images/news/m_id-169/40020130B05.png</a:t>
            </a:r>
            <a:r>
              <a:rPr lang="ru-RU" sz="1200"/>
              <a:t> вилка</a:t>
            </a:r>
          </a:p>
        </p:txBody>
      </p:sp>
      <p:sp>
        <p:nvSpPr>
          <p:cNvPr id="24602" name="Прямоугольник 33"/>
          <p:cNvSpPr>
            <a:spLocks noChangeArrowheads="1"/>
          </p:cNvSpPr>
          <p:nvPr/>
        </p:nvSpPr>
        <p:spPr bwMode="auto">
          <a:xfrm>
            <a:off x="179388" y="4076700"/>
            <a:ext cx="878522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22"/>
              </a:rPr>
              <a:t>http://i026.radikal.ru/0911/e0/616b9726c000.jpg</a:t>
            </a:r>
            <a:r>
              <a:rPr lang="ru-RU" sz="1200"/>
              <a:t> пышка</a:t>
            </a:r>
          </a:p>
        </p:txBody>
      </p:sp>
      <p:sp>
        <p:nvSpPr>
          <p:cNvPr id="24603" name="Прямоугольник 26"/>
          <p:cNvSpPr>
            <a:spLocks noChangeArrowheads="1"/>
          </p:cNvSpPr>
          <p:nvPr/>
        </p:nvSpPr>
        <p:spPr bwMode="auto">
          <a:xfrm>
            <a:off x="179388" y="4292600"/>
            <a:ext cx="8424862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23"/>
              </a:rPr>
              <a:t>http://www.pravda-nn.ru/upl/newspapers/src/1785.jpg</a:t>
            </a:r>
            <a:r>
              <a:rPr lang="ru-RU" sz="1200"/>
              <a:t> бабушка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79512" y="1124744"/>
            <a:ext cx="64807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24"/>
              </a:rPr>
              <a:t>http://aida.ucoz.ru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шаблон презентации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1"/>
          <p:cNvSpPr>
            <a:spLocks noChangeArrowheads="1"/>
          </p:cNvSpPr>
          <p:nvPr/>
        </p:nvSpPr>
        <p:spPr bwMode="auto">
          <a:xfrm>
            <a:off x="179388" y="188913"/>
            <a:ext cx="83534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2"/>
              </a:rPr>
              <a:t>http://www.ygo.ru/img/o/1aa1ebfee517ec771f9e6bfbfd38cb01.png</a:t>
            </a:r>
            <a:r>
              <a:rPr lang="ru-RU" sz="1200"/>
              <a:t> пальто</a:t>
            </a:r>
          </a:p>
        </p:txBody>
      </p:sp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179388" y="404813"/>
            <a:ext cx="8785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3"/>
              </a:rPr>
              <a:t>http://f.mypage.ru/6df73023ff92862cacd80578dd92648b_ae59e32c0e6b650b11462577bb816a8b.jpg</a:t>
            </a:r>
            <a:r>
              <a:rPr lang="ru-RU" sz="1200"/>
              <a:t> арбуз</a:t>
            </a:r>
          </a:p>
        </p:txBody>
      </p:sp>
      <p:sp>
        <p:nvSpPr>
          <p:cNvPr id="25604" name="Прямоугольник 3"/>
          <p:cNvSpPr>
            <a:spLocks noChangeArrowheads="1"/>
          </p:cNvSpPr>
          <p:nvPr/>
        </p:nvSpPr>
        <p:spPr bwMode="auto">
          <a:xfrm>
            <a:off x="179388" y="620713"/>
            <a:ext cx="87137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4"/>
              </a:rPr>
              <a:t>http://img.labirint.ru/images/comments_pic/0914/01labgi0l1238705044.jpg</a:t>
            </a:r>
            <a:r>
              <a:rPr lang="ru-RU" sz="1200"/>
              <a:t> берёза</a:t>
            </a:r>
          </a:p>
        </p:txBody>
      </p:sp>
      <p:sp>
        <p:nvSpPr>
          <p:cNvPr id="25605" name="Прямоугольник 4"/>
          <p:cNvSpPr>
            <a:spLocks noChangeArrowheads="1"/>
          </p:cNvSpPr>
          <p:nvPr/>
        </p:nvSpPr>
        <p:spPr bwMode="auto">
          <a:xfrm>
            <a:off x="179388" y="836613"/>
            <a:ext cx="885666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5"/>
              </a:rPr>
              <a:t>http://www.respublika.info/images/602b-sm.jpg</a:t>
            </a:r>
            <a:r>
              <a:rPr lang="ru-RU" sz="1200"/>
              <a:t> зерно</a:t>
            </a:r>
          </a:p>
        </p:txBody>
      </p:sp>
      <p:sp>
        <p:nvSpPr>
          <p:cNvPr id="25606" name="Прямоугольник 5"/>
          <p:cNvSpPr>
            <a:spLocks noChangeArrowheads="1"/>
          </p:cNvSpPr>
          <p:nvPr/>
        </p:nvSpPr>
        <p:spPr bwMode="auto">
          <a:xfrm>
            <a:off x="179388" y="1052513"/>
            <a:ext cx="864076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6"/>
              </a:rPr>
              <a:t>http://img-novosib.fotki.yandex.ru/get/5107/tatyana2q8-medvedeva.124/0_534f2_fd67d425_XL.jpg</a:t>
            </a:r>
            <a:r>
              <a:rPr lang="en-US" sz="1200"/>
              <a:t> </a:t>
            </a:r>
            <a:r>
              <a:rPr lang="ru-RU" sz="1200"/>
              <a:t>мышка</a:t>
            </a:r>
          </a:p>
        </p:txBody>
      </p:sp>
      <p:sp>
        <p:nvSpPr>
          <p:cNvPr id="25607" name="Прямоугольник 6"/>
          <p:cNvSpPr>
            <a:spLocks noChangeArrowheads="1"/>
          </p:cNvSpPr>
          <p:nvPr/>
        </p:nvSpPr>
        <p:spPr bwMode="auto">
          <a:xfrm>
            <a:off x="179388" y="1268413"/>
            <a:ext cx="85693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>
                <a:hlinkClick r:id="rId7"/>
              </a:rPr>
              <a:t>http://fotki.yandex.ru/users/deizi2009/view/399122/?page=0</a:t>
            </a:r>
            <a:r>
              <a:rPr lang="ru-RU" sz="1200" dirty="0"/>
              <a:t> </a:t>
            </a:r>
            <a:r>
              <a:rPr lang="ru-RU" sz="1200" dirty="0" smtClean="0"/>
              <a:t>бабушка</a:t>
            </a:r>
            <a:endParaRPr lang="ru-RU" sz="1200" dirty="0"/>
          </a:p>
        </p:txBody>
      </p:sp>
      <p:sp>
        <p:nvSpPr>
          <p:cNvPr id="25608" name="Прямоугольник 7"/>
          <p:cNvSpPr>
            <a:spLocks noChangeArrowheads="1"/>
          </p:cNvSpPr>
          <p:nvPr/>
        </p:nvSpPr>
        <p:spPr bwMode="auto">
          <a:xfrm>
            <a:off x="179388" y="1484313"/>
            <a:ext cx="3379787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hlinkClick r:id="rId8"/>
              </a:rPr>
              <a:t>http://tovaroptom.com/images/621.jpg</a:t>
            </a:r>
            <a:r>
              <a:rPr lang="ru-RU" sz="1200"/>
              <a:t> молоток</a:t>
            </a:r>
          </a:p>
        </p:txBody>
      </p:sp>
      <p:sp>
        <p:nvSpPr>
          <p:cNvPr id="25609" name="Прямоугольник 8"/>
          <p:cNvSpPr>
            <a:spLocks noChangeArrowheads="1"/>
          </p:cNvSpPr>
          <p:nvPr/>
        </p:nvSpPr>
        <p:spPr bwMode="auto">
          <a:xfrm>
            <a:off x="179388" y="1700213"/>
            <a:ext cx="81375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9"/>
              </a:rPr>
              <a:t>http://babylapa.ru/products_pictures/094_1.jpg</a:t>
            </a:r>
            <a:r>
              <a:rPr lang="ru-RU" sz="1200"/>
              <a:t> рубашка</a:t>
            </a:r>
          </a:p>
        </p:txBody>
      </p:sp>
      <p:sp>
        <p:nvSpPr>
          <p:cNvPr id="25610" name="Прямоугольник 9"/>
          <p:cNvSpPr>
            <a:spLocks noChangeArrowheads="1"/>
          </p:cNvSpPr>
          <p:nvPr/>
        </p:nvSpPr>
        <p:spPr bwMode="auto">
          <a:xfrm>
            <a:off x="179388" y="1916113"/>
            <a:ext cx="8713787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10"/>
              </a:rPr>
              <a:t>http://www.media.nakanune.ru/images/pictures/image_big_24645.jpg</a:t>
            </a:r>
            <a:r>
              <a:rPr lang="ru-RU" sz="1200"/>
              <a:t> гроза</a:t>
            </a:r>
          </a:p>
        </p:txBody>
      </p:sp>
      <p:sp>
        <p:nvSpPr>
          <p:cNvPr id="25611" name="Прямоугольник 10"/>
          <p:cNvSpPr>
            <a:spLocks noChangeArrowheads="1"/>
          </p:cNvSpPr>
          <p:nvPr/>
        </p:nvSpPr>
        <p:spPr bwMode="auto">
          <a:xfrm>
            <a:off x="179388" y="2133600"/>
            <a:ext cx="7993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11"/>
              </a:rPr>
              <a:t>http://www.stihi.ru/pics/2011/09/10/8761.jpg</a:t>
            </a:r>
            <a:r>
              <a:rPr lang="ru-RU" sz="1200"/>
              <a:t> гном</a:t>
            </a:r>
          </a:p>
        </p:txBody>
      </p:sp>
      <p:sp>
        <p:nvSpPr>
          <p:cNvPr id="25612" name="Прямоугольник 11"/>
          <p:cNvSpPr>
            <a:spLocks noChangeArrowheads="1"/>
          </p:cNvSpPr>
          <p:nvPr/>
        </p:nvSpPr>
        <p:spPr bwMode="auto">
          <a:xfrm>
            <a:off x="179512" y="5085184"/>
            <a:ext cx="864096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>
                <a:hlinkClick r:id="rId12"/>
              </a:rPr>
              <a:t>http://nsc.1september.ru/view_article.php?ID=200900412</a:t>
            </a:r>
            <a:r>
              <a:rPr lang="ru-RU" sz="1200" dirty="0"/>
              <a:t> буква заблудилась</a:t>
            </a:r>
          </a:p>
        </p:txBody>
      </p:sp>
      <p:sp>
        <p:nvSpPr>
          <p:cNvPr id="25613" name="Прямоугольник 12"/>
          <p:cNvSpPr>
            <a:spLocks noChangeArrowheads="1"/>
          </p:cNvSpPr>
          <p:nvPr/>
        </p:nvSpPr>
        <p:spPr bwMode="auto">
          <a:xfrm>
            <a:off x="179512" y="3068960"/>
            <a:ext cx="8569201" cy="276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>
                <a:hlinkClick r:id="rId13"/>
              </a:rPr>
              <a:t>http://img1.liveinternet.ru/images/attach/c/2/66/281/66281562_66030185_pu.jpg</a:t>
            </a:r>
            <a:r>
              <a:rPr lang="en-US" sz="1200" dirty="0"/>
              <a:t> </a:t>
            </a:r>
            <a:r>
              <a:rPr lang="ru-RU" sz="1200" dirty="0"/>
              <a:t>огород</a:t>
            </a:r>
          </a:p>
        </p:txBody>
      </p:sp>
      <p:sp>
        <p:nvSpPr>
          <p:cNvPr id="25614" name="Прямоугольник 13"/>
          <p:cNvSpPr>
            <a:spLocks noChangeArrowheads="1"/>
          </p:cNvSpPr>
          <p:nvPr/>
        </p:nvSpPr>
        <p:spPr bwMode="auto">
          <a:xfrm>
            <a:off x="179512" y="3356992"/>
            <a:ext cx="8496176" cy="276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>
                <a:hlinkClick r:id="rId14"/>
              </a:rPr>
              <a:t>http://www.bbcicecream.co.jp/blog/29380003.jpg</a:t>
            </a:r>
            <a:r>
              <a:rPr lang="ru-RU" sz="1200" dirty="0"/>
              <a:t> красная кепка</a:t>
            </a:r>
          </a:p>
        </p:txBody>
      </p:sp>
      <p:sp>
        <p:nvSpPr>
          <p:cNvPr id="25615" name="Прямоугольник 15"/>
          <p:cNvSpPr>
            <a:spLocks noChangeArrowheads="1"/>
          </p:cNvSpPr>
          <p:nvPr/>
        </p:nvSpPr>
        <p:spPr bwMode="auto">
          <a:xfrm>
            <a:off x="179513" y="3573017"/>
            <a:ext cx="8496176" cy="2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>
                <a:hlinkClick r:id="rId15"/>
              </a:rPr>
              <a:t>http://images.wildberries.ru/large/000268881-1.jpg</a:t>
            </a:r>
            <a:r>
              <a:rPr lang="ru-RU" sz="1200" dirty="0"/>
              <a:t> голубая кепка</a:t>
            </a:r>
          </a:p>
        </p:txBody>
      </p:sp>
      <p:sp>
        <p:nvSpPr>
          <p:cNvPr id="25616" name="Прямоугольник 16"/>
          <p:cNvSpPr>
            <a:spLocks noChangeArrowheads="1"/>
          </p:cNvSpPr>
          <p:nvPr/>
        </p:nvSpPr>
        <p:spPr bwMode="auto">
          <a:xfrm>
            <a:off x="179512" y="3789041"/>
            <a:ext cx="8353301" cy="276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>
                <a:hlinkClick r:id="rId16"/>
              </a:rPr>
              <a:t>http://www.komus-reklama.ru/catalogue/fullscreen/1898.jpg</a:t>
            </a:r>
            <a:r>
              <a:rPr lang="ru-RU" sz="1200" dirty="0"/>
              <a:t> белая кепка</a:t>
            </a:r>
          </a:p>
        </p:txBody>
      </p:sp>
      <p:sp>
        <p:nvSpPr>
          <p:cNvPr id="25617" name="Прямоугольник 17"/>
          <p:cNvSpPr>
            <a:spLocks noChangeArrowheads="1"/>
          </p:cNvSpPr>
          <p:nvPr/>
        </p:nvSpPr>
        <p:spPr bwMode="auto">
          <a:xfrm>
            <a:off x="179512" y="4005064"/>
            <a:ext cx="8713662" cy="2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>
                <a:hlinkClick r:id="rId17"/>
              </a:rPr>
              <a:t>http://img.rasprodaga.ru/477x477/1301469082</a:t>
            </a:r>
            <a:r>
              <a:rPr lang="ru-RU" sz="1200" dirty="0"/>
              <a:t> коричневая кепка</a:t>
            </a:r>
          </a:p>
        </p:txBody>
      </p:sp>
      <p:sp>
        <p:nvSpPr>
          <p:cNvPr id="25618" name="Прямоугольник 18"/>
          <p:cNvSpPr>
            <a:spLocks noChangeArrowheads="1"/>
          </p:cNvSpPr>
          <p:nvPr/>
        </p:nvSpPr>
        <p:spPr bwMode="auto">
          <a:xfrm>
            <a:off x="179512" y="4221088"/>
            <a:ext cx="885780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>
                <a:hlinkClick r:id="rId18"/>
              </a:rPr>
              <a:t>http://www.litmir.net/book_image/?b=31088&amp;n=i_001.jpg</a:t>
            </a:r>
            <a:r>
              <a:rPr lang="ru-RU" sz="1200" dirty="0"/>
              <a:t> дед и репка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79512" y="2348880"/>
            <a:ext cx="83529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9"/>
              </a:rPr>
              <a:t>http://sch110.trg.ru/images/ab2a40ef409a.png</a:t>
            </a:r>
            <a:r>
              <a:rPr lang="ru-RU" sz="1200" dirty="0" smtClean="0"/>
              <a:t> мальчик</a:t>
            </a:r>
            <a:endParaRPr lang="ru-RU" sz="12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79512" y="2564904"/>
            <a:ext cx="82809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0"/>
              </a:rPr>
              <a:t>http://forum.bymz.ru/showimg.php?url=http%3A%2F%2Fi033.radikal.ru%2F0803%2F4c%2F1afeabd9c36a.png</a:t>
            </a:r>
            <a:r>
              <a:rPr lang="en-US" sz="1200" dirty="0" smtClean="0"/>
              <a:t> </a:t>
            </a:r>
            <a:r>
              <a:rPr lang="ru-RU" sz="1200" dirty="0" smtClean="0"/>
              <a:t>арбуз</a:t>
            </a:r>
            <a:endParaRPr lang="ru-RU" sz="12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79512" y="2780928"/>
            <a:ext cx="84969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1"/>
              </a:rPr>
              <a:t>http://i071.radikal.ru/0910/fc/a5c11c7764e9.jpg</a:t>
            </a:r>
            <a:r>
              <a:rPr lang="en-US" sz="1200" dirty="0" smtClean="0"/>
              <a:t> </a:t>
            </a:r>
            <a:r>
              <a:rPr lang="ru-RU" sz="1200" dirty="0" smtClean="0"/>
              <a:t>кукушки</a:t>
            </a:r>
            <a:endParaRPr lang="ru-RU" sz="12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79512" y="4437112"/>
            <a:ext cx="8424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2"/>
              </a:rPr>
              <a:t>http://www.postcard.ru/pic/flowers_other/1008098450_podsolnuh.jpg</a:t>
            </a:r>
            <a:r>
              <a:rPr lang="ru-RU" sz="1200" dirty="0" smtClean="0"/>
              <a:t> подсолнухи</a:t>
            </a:r>
            <a:endParaRPr lang="ru-RU" sz="12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79512" y="4653136"/>
            <a:ext cx="87849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3"/>
              </a:rPr>
              <a:t>http://s50.radikal.ru/i129/0812/84/e5f0a948d92b.png</a:t>
            </a:r>
            <a:r>
              <a:rPr lang="ru-RU" sz="1200" dirty="0" smtClean="0"/>
              <a:t> снежинка</a:t>
            </a:r>
            <a:endParaRPr lang="ru-RU" sz="12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79512" y="4869160"/>
            <a:ext cx="87849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4"/>
              </a:rPr>
              <a:t>http://www.paperdrill.ru/images/stories/igla140mm.gif</a:t>
            </a:r>
            <a:r>
              <a:rPr lang="ru-RU" sz="1200" dirty="0" smtClean="0"/>
              <a:t> иголка с ниткой</a:t>
            </a:r>
            <a:endParaRPr lang="ru-RU" sz="12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79512" y="5301208"/>
            <a:ext cx="87849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5"/>
              </a:rPr>
              <a:t>http://www.thediabetesclub.com/wp-content/uploads/2010/08/mushrooms.jpg</a:t>
            </a:r>
            <a:r>
              <a:rPr lang="ru-RU" sz="1200" dirty="0" smtClean="0"/>
              <a:t> грибы</a:t>
            </a:r>
            <a:endParaRPr lang="ru-RU" sz="12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79512" y="5517232"/>
            <a:ext cx="87129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6"/>
              </a:rPr>
              <a:t>http://s15.radikal.ru/i188/1002/25/5e522d37254e.png</a:t>
            </a:r>
            <a:r>
              <a:rPr lang="ru-RU" sz="1200" dirty="0" smtClean="0"/>
              <a:t> орех</a:t>
            </a:r>
            <a:endParaRPr lang="ru-RU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63688" y="1844824"/>
            <a:ext cx="56388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Гром был тихий, молчаливый.</a:t>
            </a:r>
          </a:p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Колпачок носил красивый.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11760" y="1628800"/>
            <a:ext cx="399846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Г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</a:t>
            </a: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ом был тихий, 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молчаливый</a:t>
            </a: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.</a:t>
            </a:r>
          </a:p>
        </p:txBody>
      </p:sp>
      <p:sp>
        <p:nvSpPr>
          <p:cNvPr id="7" name="Стрелка вправо 6">
            <a:hlinkClick r:id="rId5" action="ppaction://hlinksldjump"/>
          </p:cNvPr>
          <p:cNvSpPr/>
          <p:nvPr/>
        </p:nvSpPr>
        <p:spPr>
          <a:xfrm>
            <a:off x="8567936" y="6165304"/>
            <a:ext cx="576064" cy="548680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1259632" y="2348880"/>
            <a:ext cx="22352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0" b="1" dirty="0">
                <a:solidFill>
                  <a:srgbClr val="FF0000"/>
                </a:solidFill>
                <a:latin typeface="Arial Black" pitchFamily="34" charset="0"/>
              </a:rPr>
              <a:t>40</a:t>
            </a:r>
            <a:endParaRPr lang="ru-RU" sz="12000" dirty="0">
              <a:latin typeface="Arial Black" pitchFamily="34" charset="0"/>
            </a:endParaRPr>
          </a:p>
        </p:txBody>
      </p:sp>
      <p:sp>
        <p:nvSpPr>
          <p:cNvPr id="15363" name="Прямоугольник 2"/>
          <p:cNvSpPr>
            <a:spLocks noChangeArrowheads="1"/>
          </p:cNvSpPr>
          <p:nvPr/>
        </p:nvSpPr>
        <p:spPr bwMode="auto">
          <a:xfrm>
            <a:off x="3923928" y="2348880"/>
            <a:ext cx="1382713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0" b="1" dirty="0">
                <a:solidFill>
                  <a:srgbClr val="FF0000"/>
                </a:solidFill>
                <a:latin typeface="Arial Black" pitchFamily="34" charset="0"/>
              </a:rPr>
              <a:t>А</a:t>
            </a:r>
            <a:endParaRPr lang="ru-RU" sz="12000" dirty="0">
              <a:latin typeface="Arial Black" pitchFamily="34" charset="0"/>
            </a:endParaRP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347" t="9544" r="18271" b="8365"/>
          <a:stretch>
            <a:fillRect/>
          </a:stretch>
        </p:blipFill>
        <p:spPr bwMode="auto">
          <a:xfrm>
            <a:off x="5508104" y="1556792"/>
            <a:ext cx="3455987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1520" y="4581128"/>
            <a:ext cx="8496944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/>
              </a:rPr>
              <a:t>с    рока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004048" y="3573016"/>
            <a:ext cx="442913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dirty="0">
                <a:latin typeface="Verdana" pitchFamily="34" charset="0"/>
              </a:rPr>
              <a:t></a:t>
            </a:r>
          </a:p>
        </p:txBody>
      </p:sp>
      <p:sp>
        <p:nvSpPr>
          <p:cNvPr id="7" name="Овал 6"/>
          <p:cNvSpPr/>
          <p:nvPr/>
        </p:nvSpPr>
        <p:spPr>
          <a:xfrm>
            <a:off x="2627784" y="5373216"/>
            <a:ext cx="625475" cy="6254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39752" y="4581128"/>
            <a:ext cx="1162498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2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о</a:t>
            </a:r>
            <a:endParaRPr lang="ru-RU" sz="12000" dirty="0">
              <a:solidFill>
                <a:srgbClr val="FF0000"/>
              </a:solidFill>
            </a:endParaRPr>
          </a:p>
        </p:txBody>
      </p:sp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>
            <a:off x="8567936" y="6165304"/>
            <a:ext cx="576064" cy="548680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6" grpId="0"/>
      <p:bldP spid="7" grpId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6"/>
          <p:cNvSpPr>
            <a:spLocks noChangeArrowheads="1" noChangeShapeType="1" noTextEdit="1"/>
          </p:cNvSpPr>
          <p:nvPr/>
        </p:nvSpPr>
        <p:spPr bwMode="auto">
          <a:xfrm>
            <a:off x="7235825" y="981075"/>
            <a:ext cx="1368425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latin typeface="Arial Black"/>
            </a:endParaRPr>
          </a:p>
        </p:txBody>
      </p:sp>
      <p:sp>
        <p:nvSpPr>
          <p:cNvPr id="13320" name="WordArt 8"/>
          <p:cNvSpPr>
            <a:spLocks noChangeArrowheads="1" noChangeShapeType="1" noTextEdit="1"/>
          </p:cNvSpPr>
          <p:nvPr/>
        </p:nvSpPr>
        <p:spPr bwMode="auto">
          <a:xfrm>
            <a:off x="5436096" y="476672"/>
            <a:ext cx="936625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/>
              </a:rPr>
              <a:t>=</a:t>
            </a:r>
          </a:p>
        </p:txBody>
      </p:sp>
      <p:sp>
        <p:nvSpPr>
          <p:cNvPr id="15364" name="WordArt 9"/>
          <p:cNvSpPr>
            <a:spLocks noChangeArrowheads="1" noChangeShapeType="1" noTextEdit="1"/>
          </p:cNvSpPr>
          <p:nvPr/>
        </p:nvSpPr>
        <p:spPr bwMode="auto">
          <a:xfrm>
            <a:off x="900113" y="4868863"/>
            <a:ext cx="7848600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latin typeface="Georgia"/>
            </a:endParaRPr>
          </a:p>
        </p:txBody>
      </p:sp>
      <p:sp>
        <p:nvSpPr>
          <p:cNvPr id="15365" name="WordArt 11"/>
          <p:cNvSpPr>
            <a:spLocks noChangeArrowheads="1" noChangeShapeType="1" noTextEdit="1"/>
          </p:cNvSpPr>
          <p:nvPr/>
        </p:nvSpPr>
        <p:spPr bwMode="auto">
          <a:xfrm>
            <a:off x="2339975" y="4868863"/>
            <a:ext cx="1295400" cy="1512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5364163" y="3213100"/>
            <a:ext cx="6477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0">
                <a:latin typeface="Verdana" pitchFamily="34" charset="0"/>
              </a:rPr>
              <a:t></a:t>
            </a:r>
          </a:p>
        </p:txBody>
      </p:sp>
      <p:sp>
        <p:nvSpPr>
          <p:cNvPr id="13325" name="Line 13"/>
          <p:cNvSpPr>
            <a:spLocks noChangeShapeType="1"/>
          </p:cNvSpPr>
          <p:nvPr/>
        </p:nvSpPr>
        <p:spPr bwMode="auto">
          <a:xfrm>
            <a:off x="3708400" y="6524625"/>
            <a:ext cx="273526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6392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1052736"/>
            <a:ext cx="375285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6660232" y="-243408"/>
            <a:ext cx="404278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2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 pitchFamily="18" charset="0"/>
              </a:rPr>
              <a:t>Ш</a:t>
            </a:r>
            <a:endParaRPr lang="ru-RU" sz="12000" b="1" dirty="0"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79912" y="-238184"/>
            <a:ext cx="147027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2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 pitchFamily="18" charset="0"/>
              </a:rPr>
              <a:t>Л</a:t>
            </a:r>
            <a:endParaRPr lang="ru-RU" sz="12000" b="1" dirty="0">
              <a:latin typeface="Georgia" pitchFamily="18" charset="0"/>
            </a:endParaRPr>
          </a:p>
        </p:txBody>
      </p:sp>
      <p:pic>
        <p:nvPicPr>
          <p:cNvPr id="16395" name="Picture 1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793433">
            <a:off x="2465065" y="2071575"/>
            <a:ext cx="42005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83568" y="4725144"/>
            <a:ext cx="828092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/>
              </a:rPr>
              <a:t>м   шина</a:t>
            </a:r>
          </a:p>
        </p:txBody>
      </p:sp>
      <p:sp>
        <p:nvSpPr>
          <p:cNvPr id="14" name="Овал 13"/>
          <p:cNvSpPr/>
          <p:nvPr/>
        </p:nvSpPr>
        <p:spPr>
          <a:xfrm>
            <a:off x="2843213" y="5589588"/>
            <a:ext cx="627062" cy="6254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55776" y="4725144"/>
            <a:ext cx="110158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2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а</a:t>
            </a:r>
            <a:endParaRPr lang="ru-RU" sz="12000" dirty="0">
              <a:solidFill>
                <a:srgbClr val="FF0000"/>
              </a:solidFill>
            </a:endParaRPr>
          </a:p>
        </p:txBody>
      </p:sp>
      <p:sp>
        <p:nvSpPr>
          <p:cNvPr id="17" name="Стрелка вправо 16">
            <a:hlinkClick r:id="rId5" action="ppaction://hlinksldjump"/>
          </p:cNvPr>
          <p:cNvSpPr/>
          <p:nvPr/>
        </p:nvSpPr>
        <p:spPr>
          <a:xfrm>
            <a:off x="8567936" y="6165304"/>
            <a:ext cx="576064" cy="548680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  <p:bldP spid="13324" grpId="0"/>
      <p:bldP spid="13325" grpId="0" animBg="1"/>
      <p:bldP spid="11" grpId="0"/>
      <p:bldP spid="12" grpId="0"/>
      <p:bldP spid="14" grpId="0" animBg="1"/>
      <p:bldP spid="14" grpId="1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1412776"/>
            <a:ext cx="2303463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 стрелкой 4"/>
          <p:cNvCxnSpPr/>
          <p:nvPr/>
        </p:nvCxnSpPr>
        <p:spPr>
          <a:xfrm>
            <a:off x="611560" y="908720"/>
            <a:ext cx="865188" cy="574675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2" name="Прямоугольник 5"/>
          <p:cNvSpPr>
            <a:spLocks noChangeArrowheads="1"/>
          </p:cNvSpPr>
          <p:nvPr/>
        </p:nvSpPr>
        <p:spPr bwMode="auto">
          <a:xfrm>
            <a:off x="467544" y="620688"/>
            <a:ext cx="611187" cy="1939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0" dirty="0">
                <a:latin typeface="Arial Black" pitchFamily="34" charset="0"/>
              </a:rPr>
              <a:t>,</a:t>
            </a:r>
          </a:p>
        </p:txBody>
      </p:sp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70281">
            <a:off x="5832479" y="1834764"/>
            <a:ext cx="3165475" cy="261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Прямоугольник 7"/>
          <p:cNvSpPr>
            <a:spLocks noChangeArrowheads="1"/>
          </p:cNvSpPr>
          <p:nvPr/>
        </p:nvSpPr>
        <p:spPr bwMode="auto">
          <a:xfrm>
            <a:off x="5652120" y="404664"/>
            <a:ext cx="6985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0" dirty="0">
                <a:latin typeface="Arial Black" pitchFamily="34" charset="0"/>
              </a:rPr>
              <a:t>,</a:t>
            </a:r>
          </a:p>
        </p:txBody>
      </p:sp>
      <p:pic>
        <p:nvPicPr>
          <p:cNvPr id="17415" name="Picture 5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2060848"/>
            <a:ext cx="2160588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971600" y="4581128"/>
            <a:ext cx="72008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/>
              </a:rPr>
              <a:t>уч</a:t>
            </a:r>
            <a:r>
              <a:rPr lang="ru-RU" sz="12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/>
              </a:rPr>
              <a:t>   ник</a:t>
            </a:r>
          </a:p>
        </p:txBody>
      </p:sp>
      <p:sp>
        <p:nvSpPr>
          <p:cNvPr id="17417" name="Прямоугольник 8"/>
          <p:cNvSpPr>
            <a:spLocks noChangeArrowheads="1"/>
          </p:cNvSpPr>
          <p:nvPr/>
        </p:nvSpPr>
        <p:spPr bwMode="auto">
          <a:xfrm>
            <a:off x="5868144" y="3645024"/>
            <a:ext cx="442912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dirty="0">
                <a:latin typeface="Verdana" pitchFamily="34" charset="0"/>
              </a:rPr>
              <a:t></a:t>
            </a:r>
          </a:p>
        </p:txBody>
      </p:sp>
      <p:sp>
        <p:nvSpPr>
          <p:cNvPr id="11" name="Овал 10"/>
          <p:cNvSpPr/>
          <p:nvPr/>
        </p:nvSpPr>
        <p:spPr>
          <a:xfrm>
            <a:off x="3707904" y="5445224"/>
            <a:ext cx="627062" cy="6270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419872" y="4581128"/>
            <a:ext cx="1064715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2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е</a:t>
            </a:r>
            <a:endParaRPr lang="ru-RU" sz="12000" dirty="0">
              <a:solidFill>
                <a:srgbClr val="FF0000"/>
              </a:solidFill>
            </a:endParaRPr>
          </a:p>
        </p:txBody>
      </p:sp>
      <p:sp>
        <p:nvSpPr>
          <p:cNvPr id="14" name="Стрелка вправо 13">
            <a:hlinkClick r:id="rId6" action="ppaction://hlinksldjump"/>
          </p:cNvPr>
          <p:cNvSpPr/>
          <p:nvPr/>
        </p:nvSpPr>
        <p:spPr>
          <a:xfrm>
            <a:off x="8567936" y="6165304"/>
            <a:ext cx="576064" cy="548680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4" grpId="0"/>
      <p:bldP spid="17417" grpId="0"/>
      <p:bldP spid="11" grpId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4067175" y="1125538"/>
            <a:ext cx="3816350" cy="2593975"/>
            <a:chOff x="2971" y="663"/>
            <a:chExt cx="2404" cy="1634"/>
          </a:xfrm>
        </p:grpSpPr>
        <p:sp>
          <p:nvSpPr>
            <p:cNvPr id="17420" name="WordArt 5"/>
            <p:cNvSpPr>
              <a:spLocks noChangeArrowheads="1" noChangeShapeType="1" noTextEdit="1"/>
            </p:cNvSpPr>
            <p:nvPr/>
          </p:nvSpPr>
          <p:spPr bwMode="auto">
            <a:xfrm>
              <a:off x="3016" y="1389"/>
              <a:ext cx="499" cy="6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8EB4E3"/>
                  </a:solidFill>
                  <a:latin typeface="Georgia"/>
                </a:rPr>
                <a:t>т</a:t>
              </a:r>
            </a:p>
          </p:txBody>
        </p:sp>
        <p:sp>
          <p:nvSpPr>
            <p:cNvPr id="1742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2971" y="663"/>
              <a:ext cx="544" cy="59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8EB4E3"/>
                  </a:solidFill>
                  <a:latin typeface="Georgia"/>
                </a:rPr>
                <a:t>и</a:t>
              </a:r>
            </a:p>
          </p:txBody>
        </p:sp>
        <p:sp>
          <p:nvSpPr>
            <p:cNvPr id="17422" name="WordArt 7"/>
            <p:cNvSpPr>
              <a:spLocks noChangeArrowheads="1" noChangeShapeType="1" noTextEdit="1"/>
            </p:cNvSpPr>
            <p:nvPr/>
          </p:nvSpPr>
          <p:spPr bwMode="auto">
            <a:xfrm>
              <a:off x="4468" y="1344"/>
              <a:ext cx="907" cy="7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8EB4E3"/>
                  </a:solidFill>
                  <a:latin typeface="Georgia"/>
                </a:rPr>
                <a:t>ца</a:t>
              </a:r>
            </a:p>
          </p:txBody>
        </p:sp>
        <p:sp>
          <p:nvSpPr>
            <p:cNvPr id="17423" name="Text Box 8"/>
            <p:cNvSpPr txBox="1">
              <a:spLocks noChangeArrowheads="1"/>
            </p:cNvSpPr>
            <p:nvPr/>
          </p:nvSpPr>
          <p:spPr bwMode="auto">
            <a:xfrm rot="914664">
              <a:off x="3061" y="799"/>
              <a:ext cx="771" cy="1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5000" dirty="0">
                  <a:latin typeface="Verdana" pitchFamily="34" charset="0"/>
                </a:rPr>
                <a:t>/</a:t>
              </a:r>
            </a:p>
          </p:txBody>
        </p:sp>
        <p:sp>
          <p:nvSpPr>
            <p:cNvPr id="17424" name="Text Box 9"/>
            <p:cNvSpPr txBox="1">
              <a:spLocks noChangeArrowheads="1"/>
            </p:cNvSpPr>
            <p:nvPr/>
          </p:nvSpPr>
          <p:spPr bwMode="auto">
            <a:xfrm>
              <a:off x="3606" y="1117"/>
              <a:ext cx="861" cy="10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0">
                  <a:latin typeface="Verdana" pitchFamily="34" charset="0"/>
                </a:rPr>
                <a:t>+</a:t>
              </a:r>
            </a:p>
          </p:txBody>
        </p:sp>
      </p:grpSp>
      <p:sp>
        <p:nvSpPr>
          <p:cNvPr id="17411" name="WordArt 11"/>
          <p:cNvSpPr>
            <a:spLocks noChangeArrowheads="1" noChangeShapeType="1" noTextEdit="1"/>
          </p:cNvSpPr>
          <p:nvPr/>
        </p:nvSpPr>
        <p:spPr bwMode="auto">
          <a:xfrm>
            <a:off x="1619250" y="4652963"/>
            <a:ext cx="6840538" cy="187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latin typeface="Georgia"/>
            </a:endParaRP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716016" y="3212976"/>
            <a:ext cx="6477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0" dirty="0">
                <a:latin typeface="Verdana" pitchFamily="34" charset="0"/>
              </a:rPr>
              <a:t></a:t>
            </a:r>
          </a:p>
        </p:txBody>
      </p:sp>
      <p:sp>
        <p:nvSpPr>
          <p:cNvPr id="17413" name="WordArt 15"/>
          <p:cNvSpPr>
            <a:spLocks noChangeArrowheads="1" noChangeShapeType="1" noTextEdit="1"/>
          </p:cNvSpPr>
          <p:nvPr/>
        </p:nvSpPr>
        <p:spPr bwMode="auto">
          <a:xfrm>
            <a:off x="2843213" y="4581525"/>
            <a:ext cx="1079500" cy="1441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pic>
        <p:nvPicPr>
          <p:cNvPr id="18438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659994">
            <a:off x="15286" y="999625"/>
            <a:ext cx="3556000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1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980728"/>
            <a:ext cx="720080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611560" y="4509120"/>
            <a:ext cx="756084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/>
              </a:rPr>
              <a:t>л   </a:t>
            </a:r>
            <a:r>
              <a:rPr lang="ru-RU" sz="120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/>
              </a:rPr>
              <a:t>сица</a:t>
            </a:r>
            <a:endParaRPr lang="ru-RU" sz="120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Georgia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627313" y="5445125"/>
            <a:ext cx="627062" cy="6270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274753" y="4514344"/>
            <a:ext cx="1289135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2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и</a:t>
            </a:r>
            <a:endParaRPr lang="ru-RU" sz="12000" dirty="0">
              <a:solidFill>
                <a:srgbClr val="FF0000"/>
              </a:solidFill>
            </a:endParaRPr>
          </a:p>
        </p:txBody>
      </p:sp>
      <p:sp>
        <p:nvSpPr>
          <p:cNvPr id="18" name="Стрелка вправо 17">
            <a:hlinkClick r:id="rId5" action="ppaction://hlinksldjump"/>
          </p:cNvPr>
          <p:cNvSpPr/>
          <p:nvPr/>
        </p:nvSpPr>
        <p:spPr>
          <a:xfrm>
            <a:off x="8567936" y="6165304"/>
            <a:ext cx="576064" cy="548680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6" grpId="0"/>
      <p:bldP spid="15" grpId="0" animBg="1"/>
      <p:bldP spid="15" grpId="1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" name="WordArt 112"/>
          <p:cNvSpPr>
            <a:spLocks noChangeArrowheads="1" noChangeShapeType="1" noTextEdit="1"/>
          </p:cNvSpPr>
          <p:nvPr/>
        </p:nvSpPr>
        <p:spPr bwMode="auto">
          <a:xfrm>
            <a:off x="1403350" y="4797425"/>
            <a:ext cx="6983413" cy="187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latin typeface="Georgia"/>
            </a:endParaRPr>
          </a:p>
        </p:txBody>
      </p:sp>
      <p:sp>
        <p:nvSpPr>
          <p:cNvPr id="4210" name="WordArt 114"/>
          <p:cNvSpPr>
            <a:spLocks noChangeArrowheads="1" noChangeShapeType="1" noTextEdit="1"/>
          </p:cNvSpPr>
          <p:nvPr/>
        </p:nvSpPr>
        <p:spPr bwMode="auto">
          <a:xfrm>
            <a:off x="5507038" y="4724400"/>
            <a:ext cx="935037" cy="1512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4211" name="Text Box 115"/>
          <p:cNvSpPr txBox="1">
            <a:spLocks noChangeArrowheads="1"/>
          </p:cNvSpPr>
          <p:nvPr/>
        </p:nvSpPr>
        <p:spPr bwMode="auto">
          <a:xfrm>
            <a:off x="3276600" y="3213100"/>
            <a:ext cx="6477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0" dirty="0">
                <a:latin typeface="Verdana" pitchFamily="34" charset="0"/>
              </a:rPr>
              <a:t></a:t>
            </a:r>
          </a:p>
        </p:txBody>
      </p:sp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1340768"/>
            <a:ext cx="2520950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268760"/>
            <a:ext cx="39243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9" name="Прямоугольник 94"/>
          <p:cNvSpPr>
            <a:spLocks noChangeArrowheads="1"/>
          </p:cNvSpPr>
          <p:nvPr/>
        </p:nvSpPr>
        <p:spPr bwMode="auto">
          <a:xfrm>
            <a:off x="395536" y="548680"/>
            <a:ext cx="6985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0" dirty="0">
                <a:latin typeface="Arial Black" pitchFamily="34" charset="0"/>
              </a:rPr>
              <a:t>,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5076056" y="1484784"/>
            <a:ext cx="123783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2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 pitchFamily="18" charset="0"/>
              </a:rPr>
              <a:t>Т</a:t>
            </a:r>
          </a:p>
        </p:txBody>
      </p:sp>
      <p:pic>
        <p:nvPicPr>
          <p:cNvPr id="18441" name="Picture 10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556792"/>
            <a:ext cx="3600450" cy="382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11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1628800"/>
            <a:ext cx="3910012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467544" y="4653136"/>
            <a:ext cx="7992888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/>
              </a:rPr>
              <a:t>учит   ль</a:t>
            </a:r>
          </a:p>
        </p:txBody>
      </p:sp>
      <p:sp>
        <p:nvSpPr>
          <p:cNvPr id="14" name="Овал 13"/>
          <p:cNvSpPr/>
          <p:nvPr/>
        </p:nvSpPr>
        <p:spPr>
          <a:xfrm>
            <a:off x="5076825" y="5445125"/>
            <a:ext cx="625475" cy="6270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860032" y="4653136"/>
            <a:ext cx="1064715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2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е</a:t>
            </a:r>
            <a:endParaRPr lang="ru-RU" sz="12000" dirty="0">
              <a:solidFill>
                <a:srgbClr val="FF0000"/>
              </a:solidFill>
            </a:endParaRPr>
          </a:p>
        </p:txBody>
      </p:sp>
      <p:sp>
        <p:nvSpPr>
          <p:cNvPr id="17" name="Стрелка вправо 16">
            <a:hlinkClick r:id="rId7" action="ppaction://hlinksldjump"/>
          </p:cNvPr>
          <p:cNvSpPr/>
          <p:nvPr/>
        </p:nvSpPr>
        <p:spPr>
          <a:xfrm>
            <a:off x="8567936" y="6165304"/>
            <a:ext cx="576064" cy="548680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11" grpId="0"/>
      <p:bldP spid="18439" grpId="0"/>
      <p:bldP spid="14" grpId="0" animBg="1"/>
      <p:bldP spid="14" grpId="1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89644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Отгадай загадку, определи орфографическое правило. Назови ещё три слова на это же правило. 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772816"/>
            <a:ext cx="903649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latin typeface="Georgia" pitchFamily="18" charset="0"/>
              </a:rPr>
              <a:t>Белая звёздочка с неба упала,</a:t>
            </a:r>
          </a:p>
          <a:p>
            <a:pPr algn="ctr"/>
            <a:r>
              <a:rPr lang="ru-RU" sz="4400" b="1" i="1" dirty="0" smtClean="0">
                <a:latin typeface="Georgia" pitchFamily="18" charset="0"/>
              </a:rPr>
              <a:t>Мне на ладошку легла и пропала.</a:t>
            </a:r>
            <a:endParaRPr lang="ru-RU" sz="4400" b="1" i="1" dirty="0"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558924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Georgia" pitchFamily="18" charset="0"/>
              </a:rPr>
              <a:t>Снежинка</a:t>
            </a:r>
            <a:endParaRPr lang="ru-RU" sz="40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212790">
            <a:off x="6671042" y="4550518"/>
            <a:ext cx="1974586" cy="1997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725144"/>
            <a:ext cx="180020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Блок-схема: альтернативный процесс 8"/>
          <p:cNvSpPr/>
          <p:nvPr/>
        </p:nvSpPr>
        <p:spPr>
          <a:xfrm>
            <a:off x="395536" y="1556792"/>
            <a:ext cx="8352928" cy="3024336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>
            <a:hlinkClick r:id="rId5" action="ppaction://hlinksldjump"/>
          </p:cNvPr>
          <p:cNvSpPr/>
          <p:nvPr/>
        </p:nvSpPr>
        <p:spPr>
          <a:xfrm>
            <a:off x="8567936" y="6165304"/>
            <a:ext cx="576064" cy="548680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3965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00"/>
              </a:lnSpc>
            </a:pP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Определи орфографическое правило.</a:t>
            </a:r>
          </a:p>
          <a:p>
            <a:pPr algn="ctr">
              <a:lnSpc>
                <a:spcPts val="3200"/>
              </a:lnSpc>
            </a:pP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Как записать предложение, верно используя заглавные и строчные буквы ?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060848"/>
            <a:ext cx="117481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latin typeface="Georgia" pitchFamily="18" charset="0"/>
              </a:rPr>
              <a:t>  К</a:t>
            </a:r>
            <a:endParaRPr lang="ru-RU" sz="4400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2060848"/>
            <a:ext cx="7970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latin typeface="Georgia" pitchFamily="18" charset="0"/>
              </a:rPr>
              <a:t>к)</a:t>
            </a:r>
            <a:endParaRPr lang="ru-RU" sz="4400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2132856"/>
            <a:ext cx="4507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Georgia" pitchFamily="18" charset="0"/>
              </a:rPr>
              <a:t>/</a:t>
            </a:r>
            <a:endParaRPr lang="ru-RU" sz="4400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148064" y="2011487"/>
            <a:ext cx="22926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latin typeface="Georgia" pitchFamily="18" charset="0"/>
              </a:rPr>
              <a:t>рбузов</a:t>
            </a:r>
            <a:endParaRPr lang="ru-RU" sz="4400" i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2780928"/>
            <a:ext cx="206979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latin typeface="Georgia" pitchFamily="18" charset="0"/>
              </a:rPr>
              <a:t>купил</a:t>
            </a:r>
            <a:endParaRPr lang="ru-RU" sz="4400" i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83768" y="2780928"/>
            <a:ext cx="184858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latin typeface="Georgia" pitchFamily="18" charset="0"/>
              </a:rPr>
              <a:t>пять</a:t>
            </a:r>
            <a:endParaRPr lang="ru-RU" sz="4400" i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909860" y="2780928"/>
            <a:ext cx="24785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latin typeface="Georgia" pitchFamily="18" charset="0"/>
              </a:rPr>
              <a:t>рбузов.</a:t>
            </a:r>
            <a:endParaRPr lang="ru-RU" sz="4400" i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907704" y="2083495"/>
            <a:ext cx="12747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latin typeface="Georgia" pitchFamily="18" charset="0"/>
              </a:rPr>
              <a:t>оля</a:t>
            </a:r>
            <a:endParaRPr lang="ru-RU" sz="4400" i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779912" y="2060848"/>
            <a:ext cx="61266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latin typeface="Georgia" pitchFamily="18" charset="0"/>
              </a:rPr>
              <a:t>А</a:t>
            </a:r>
            <a:endParaRPr lang="ru-RU" sz="4400" i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283968" y="1988840"/>
            <a:ext cx="2908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Georgia" pitchFamily="18" charset="0"/>
              </a:rPr>
              <a:t>/</a:t>
            </a:r>
            <a:endParaRPr lang="ru-RU" sz="4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499992" y="2060848"/>
            <a:ext cx="8082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latin typeface="Georgia" pitchFamily="18" charset="0"/>
              </a:rPr>
              <a:t>а)</a:t>
            </a:r>
            <a:endParaRPr lang="ru-RU" sz="4400" i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283725" y="2780928"/>
            <a:ext cx="86433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latin typeface="Georgia" pitchFamily="18" charset="0"/>
              </a:rPr>
              <a:t>(А</a:t>
            </a:r>
            <a:endParaRPr lang="ru-RU" sz="4400" i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203925" y="2780928"/>
            <a:ext cx="5565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latin typeface="Georgia" pitchFamily="18" charset="0"/>
              </a:rPr>
              <a:t>а</a:t>
            </a:r>
            <a:endParaRPr lang="ru-RU" sz="4400" i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985332" y="2780928"/>
            <a:ext cx="4507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Georgia" pitchFamily="18" charset="0"/>
              </a:rPr>
              <a:t>/</a:t>
            </a:r>
            <a:endParaRPr lang="ru-RU" sz="4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3789040"/>
            <a:ext cx="1691680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5385145"/>
            <a:ext cx="1224136" cy="114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5313137"/>
            <a:ext cx="1224136" cy="114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5373216"/>
            <a:ext cx="1224136" cy="114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5373216"/>
            <a:ext cx="1224136" cy="114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5301208"/>
            <a:ext cx="1224136" cy="114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Блок-схема: альтернативный процесс 25"/>
          <p:cNvSpPr/>
          <p:nvPr/>
        </p:nvSpPr>
        <p:spPr>
          <a:xfrm>
            <a:off x="251520" y="2060848"/>
            <a:ext cx="8568952" cy="1512168"/>
          </a:xfrm>
          <a:prstGeom prst="flowChartAlternateProcess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>
            <a:hlinkClick r:id="rId4" action="ppaction://hlinksldjump"/>
          </p:cNvPr>
          <p:cNvSpPr/>
          <p:nvPr/>
        </p:nvSpPr>
        <p:spPr>
          <a:xfrm>
            <a:off x="8567936" y="6165304"/>
            <a:ext cx="576064" cy="548680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51520" y="1988840"/>
            <a:ext cx="4363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latin typeface="Georgia" pitchFamily="18" charset="0"/>
              </a:rPr>
              <a:t>(</a:t>
            </a:r>
            <a:endParaRPr lang="ru-RU" sz="4400" dirty="0">
              <a:solidFill>
                <a:srgbClr val="00B05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491880" y="2060848"/>
            <a:ext cx="4363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latin typeface="Georgia" pitchFamily="18" charset="0"/>
              </a:rPr>
              <a:t>(</a:t>
            </a:r>
            <a:endParaRPr lang="ru-RU" sz="44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580112" y="2780928"/>
            <a:ext cx="4363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latin typeface="Georgia" pitchFamily="18" charset="0"/>
              </a:rPr>
              <a:t>)</a:t>
            </a:r>
            <a:endParaRPr lang="ru-RU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1.72063E-6 C 0.03628 0.00162 0.0651 0.00555 0.10138 0.00555 " pathEditMode="relative" ptsTypes="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1111E-6 6.65125E-6 L 0.09445 6.65125E-6 " pathEditMode="relative" ptsTypes="AA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34875E-6 L 0.03941 -3.34875E-6 " pathEditMode="relative" ptsTypes="AA">
                                      <p:cBhvr>
                                        <p:cTn id="2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5" grpId="0"/>
      <p:bldP spid="16" grpId="0"/>
      <p:bldP spid="17" grpId="0"/>
      <p:bldP spid="18" grpId="0"/>
      <p:bldP spid="19" grpId="0"/>
      <p:bldP spid="20" grpId="0"/>
      <p:bldP spid="33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хочу всё знать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хочу всё знать!</Template>
  <TotalTime>435</TotalTime>
  <Words>443</Words>
  <Application>Microsoft Office PowerPoint</Application>
  <PresentationFormat>Экран (4:3)</PresentationFormat>
  <Paragraphs>155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хочу всё знать!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dc:description>http://aida.ucoz.ru</dc:description>
  <cp:lastModifiedBy>Admin</cp:lastModifiedBy>
  <cp:revision>56</cp:revision>
  <dcterms:created xsi:type="dcterms:W3CDTF">2011-10-20T16:49:16Z</dcterms:created>
  <dcterms:modified xsi:type="dcterms:W3CDTF">2012-06-11T10:12:43Z</dcterms:modified>
</cp:coreProperties>
</file>