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7" r:id="rId2"/>
    <p:sldId id="256" r:id="rId3"/>
    <p:sldId id="263" r:id="rId4"/>
    <p:sldId id="260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5" r:id="rId17"/>
    <p:sldId id="274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31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CC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0" d="100"/>
          <a:sy n="30" d="100"/>
        </p:scale>
        <p:origin x="-2526" y="-8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3F1637-848A-47B2-9DCF-28E07383C53B}" type="datetimeFigureOut">
              <a:rPr lang="ru-RU" smtClean="0"/>
              <a:t>01.02.2013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C4A9D1-EF04-49D9-9969-270D2BE716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756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4A9D1-EF04-49D9-9969-270D2BE7168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14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4A9D1-EF04-49D9-9969-270D2BE7168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04732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4A9D1-EF04-49D9-9969-270D2BE7168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47469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4A9D1-EF04-49D9-9969-270D2BE7168A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1619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4A9D1-EF04-49D9-9969-270D2BE7168A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2768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4A9D1-EF04-49D9-9969-270D2BE7168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599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4A9D1-EF04-49D9-9969-270D2BE7168A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0542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4A9D1-EF04-49D9-9969-270D2BE7168A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9133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4A9D1-EF04-49D9-9969-270D2BE7168A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8472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4A9D1-EF04-49D9-9969-270D2BE7168A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04293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4A9D1-EF04-49D9-9969-270D2BE7168A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9627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4A9D1-EF04-49D9-9969-270D2BE7168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7215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4A9D1-EF04-49D9-9969-270D2BE7168A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9009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4A9D1-EF04-49D9-9969-270D2BE7168A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0672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4A9D1-EF04-49D9-9969-270D2BE7168A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5954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4A9D1-EF04-49D9-9969-270D2BE7168A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3521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4A9D1-EF04-49D9-9969-270D2BE7168A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5533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4A9D1-EF04-49D9-9969-270D2BE7168A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2641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4A9D1-EF04-49D9-9969-270D2BE7168A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65901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4A9D1-EF04-49D9-9969-270D2BE7168A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45373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4A9D1-EF04-49D9-9969-270D2BE7168A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56611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4A9D1-EF04-49D9-9969-270D2BE7168A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4196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4A9D1-EF04-49D9-9969-270D2BE7168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656527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4A9D1-EF04-49D9-9969-270D2BE7168A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97536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4A9D1-EF04-49D9-9969-270D2BE7168A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872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4A9D1-EF04-49D9-9969-270D2BE7168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5828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4A9D1-EF04-49D9-9969-270D2BE7168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4632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4A9D1-EF04-49D9-9969-270D2BE7168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1903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4A9D1-EF04-49D9-9969-270D2BE7168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1951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4A9D1-EF04-49D9-9969-270D2BE7168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08900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4A9D1-EF04-49D9-9969-270D2BE7168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193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36E0AA-01A9-49AE-8B28-66F0B11AD9A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945720"/>
      </p:ext>
    </p:extLst>
  </p:cSld>
  <p:clrMapOvr>
    <a:masterClrMapping/>
  </p:clrMapOvr>
  <p:transition advClick="0" advTm="8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E9805-4A29-4E11-B42E-44671C1103F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416738"/>
      </p:ext>
    </p:extLst>
  </p:cSld>
  <p:clrMapOvr>
    <a:masterClrMapping/>
  </p:clrMapOvr>
  <p:transition advClick="0" advTm="8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02FEC4-176D-421E-B98B-60D12DEA0D6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756063"/>
      </p:ext>
    </p:extLst>
  </p:cSld>
  <p:clrMapOvr>
    <a:masterClrMapping/>
  </p:clrMapOvr>
  <p:transition advClick="0" advTm="8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артинк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артинка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A79D6B1-D583-42F1-B60F-1DB603A83E7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076795"/>
      </p:ext>
    </p:extLst>
  </p:cSld>
  <p:clrMapOvr>
    <a:masterClrMapping/>
  </p:clrMapOvr>
  <p:transition advClick="0" advTm="8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52AB4F4-0C65-4BA3-AB30-ECCA269F8A1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437570"/>
      </p:ext>
    </p:extLst>
  </p:cSld>
  <p:clrMapOvr>
    <a:masterClrMapping/>
  </p:clrMapOvr>
  <p:transition advClick="0" advTm="8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0F73D33-A6E3-4358-9193-E17B1E80EA0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980961"/>
      </p:ext>
    </p:extLst>
  </p:cSld>
  <p:clrMapOvr>
    <a:masterClrMapping/>
  </p:clrMapOvr>
  <p:transition advClick="0" advTm="8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6BF1BD-4428-470B-877E-A020D02ED01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8501402"/>
      </p:ext>
    </p:extLst>
  </p:cSld>
  <p:clrMapOvr>
    <a:masterClrMapping/>
  </p:clrMapOvr>
  <p:transition advClick="0" advTm="8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FE0CBA-BCB9-4E5B-B551-5DF31EB5D0F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1207884"/>
      </p:ext>
    </p:extLst>
  </p:cSld>
  <p:clrMapOvr>
    <a:masterClrMapping/>
  </p:clrMapOvr>
  <p:transition advClick="0" advTm="8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B19BC0-32A4-47EA-BFD3-83D69EFC70C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024256"/>
      </p:ext>
    </p:extLst>
  </p:cSld>
  <p:clrMapOvr>
    <a:masterClrMapping/>
  </p:clrMapOvr>
  <p:transition advClick="0" advTm="8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0443D8-D43D-4CC0-BE92-456A8AF9744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70229"/>
      </p:ext>
    </p:extLst>
  </p:cSld>
  <p:clrMapOvr>
    <a:masterClrMapping/>
  </p:clrMapOvr>
  <p:transition advClick="0" advTm="8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B82941-322B-43C4-81DF-59048AD2030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721526"/>
      </p:ext>
    </p:extLst>
  </p:cSld>
  <p:clrMapOvr>
    <a:masterClrMapping/>
  </p:clrMapOvr>
  <p:transition advClick="0" advTm="8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D13552-4E0F-467B-8B46-5A4B7911896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487061"/>
      </p:ext>
    </p:extLst>
  </p:cSld>
  <p:clrMapOvr>
    <a:masterClrMapping/>
  </p:clrMapOvr>
  <p:transition advClick="0" advTm="8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738CA6-FCEC-4C74-A32C-FFB07D9E827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552782"/>
      </p:ext>
    </p:extLst>
  </p:cSld>
  <p:clrMapOvr>
    <a:masterClrMapping/>
  </p:clrMapOvr>
  <p:transition advClick="0" advTm="8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DB67C5-5FDE-4E01-B8B7-8F67DF70CA1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07157"/>
      </p:ext>
    </p:extLst>
  </p:cSld>
  <p:clrMapOvr>
    <a:masterClrMapping/>
  </p:clrMapOvr>
  <p:transition advClick="0" advTm="8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B1464E3-B09E-4BDC-98AE-E5146A1AC4D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advClick="0" advTm="8000"/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9" name="Rectangle 1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110" name="Rectangle 1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3" name="Picture 7" descr="16031-1280x1024"/>
          <p:cNvPicPr>
            <a:picLocks noChangeAspect="1" noChangeArrowheads="1"/>
          </p:cNvPicPr>
          <p:nvPr/>
        </p:nvPicPr>
        <p:blipFill>
          <a:blip r:embed="rId3" cstate="email">
            <a:lum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1258888" y="461963"/>
            <a:ext cx="5184775" cy="210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n-US" sz="6600" b="1" dirty="0">
                <a:solidFill>
                  <a:srgbClr val="008000"/>
                </a:solidFill>
                <a:latin typeface="Monotype Corsiva" pitchFamily="66" charset="0"/>
              </a:rPr>
              <a:t>«The town where I live»</a:t>
            </a:r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 rot="10795034" flipV="1">
            <a:off x="6226175" y="5757863"/>
            <a:ext cx="2714625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sz="2800" b="1">
                <a:latin typeface="Monotype Corsiva" pitchFamily="66" charset="0"/>
              </a:rPr>
              <a:t>Lopatin</a:t>
            </a:r>
            <a:r>
              <a:rPr lang="ru-RU" sz="2800" b="1">
                <a:latin typeface="Monotype Corsiva" pitchFamily="66" charset="0"/>
              </a:rPr>
              <a:t>   </a:t>
            </a:r>
            <a:r>
              <a:rPr lang="en-US" sz="2800" b="1">
                <a:latin typeface="Monotype Corsiva" pitchFamily="66" charset="0"/>
              </a:rPr>
              <a:t>Matvey</a:t>
            </a:r>
            <a:endParaRPr lang="ru-RU" sz="2800" b="1">
              <a:latin typeface="Monotype Corsiva" pitchFamily="66" charset="0"/>
            </a:endParaRPr>
          </a:p>
          <a:p>
            <a:r>
              <a:rPr lang="en-US" sz="2400" b="1">
                <a:latin typeface="Monotype Corsiva" pitchFamily="66" charset="0"/>
              </a:rPr>
              <a:t>28 School 4 "A" Murom</a:t>
            </a:r>
            <a:endParaRPr lang="ru-RU" sz="2400" b="1"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3">
            <a:lum contrast="2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30763" cy="724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4300" y="1916113"/>
            <a:ext cx="5219700" cy="494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681" name="AutoShape 9"/>
          <p:cNvSpPr>
            <a:spLocks noChangeArrowheads="1"/>
          </p:cNvSpPr>
          <p:nvPr>
            <p:ph type="title"/>
          </p:nvPr>
        </p:nvSpPr>
        <p:spPr>
          <a:xfrm>
            <a:off x="3924300" y="-387350"/>
            <a:ext cx="5219700" cy="2665413"/>
          </a:xfrm>
          <a:prstGeom prst="horizontalScroll">
            <a:avLst>
              <a:gd name="adj" fmla="val 12500"/>
            </a:avLst>
          </a:prstGeom>
          <a:solidFill>
            <a:srgbClr val="CCCC00"/>
          </a:solidFill>
          <a:ln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sz="2800" b="1">
                <a:latin typeface="Monotype Corsiva" pitchFamily="66" charset="0"/>
              </a:rPr>
              <a:t>Also the guests of</a:t>
            </a:r>
            <a:r>
              <a:rPr lang="en-US" sz="2800" b="1"/>
              <a:t> </a:t>
            </a:r>
            <a:r>
              <a:rPr lang="en-US" sz="2800" b="1">
                <a:latin typeface="Monotype Corsiva" pitchFamily="66" charset="0"/>
              </a:rPr>
              <a:t>our town can see </a:t>
            </a:r>
            <a:r>
              <a:rPr lang="ru-RU" sz="2800" b="1">
                <a:latin typeface="Monotype Corsiva" pitchFamily="66" charset="0"/>
              </a:rPr>
              <a:t/>
            </a:r>
            <a:br>
              <a:rPr lang="ru-RU" sz="2800" b="1">
                <a:latin typeface="Monotype Corsiva" pitchFamily="66" charset="0"/>
              </a:rPr>
            </a:br>
            <a:r>
              <a:rPr lang="en-US" sz="2800" b="1">
                <a:latin typeface="Monotype Corsiva" pitchFamily="66" charset="0"/>
              </a:rPr>
              <a:t>a bylina stone Ilya Muromets </a:t>
            </a:r>
            <a:r>
              <a:rPr lang="ru-RU" sz="2800" b="1">
                <a:latin typeface="Monotype Corsiva" pitchFamily="66" charset="0"/>
              </a:rPr>
              <a:t/>
            </a:r>
            <a:br>
              <a:rPr lang="ru-RU" sz="2800" b="1">
                <a:latin typeface="Monotype Corsiva" pitchFamily="66" charset="0"/>
              </a:rPr>
            </a:br>
            <a:r>
              <a:rPr lang="en-US" sz="2800" b="1">
                <a:latin typeface="Monotype Corsiva" pitchFamily="66" charset="0"/>
              </a:rPr>
              <a:t>and an armored train </a:t>
            </a:r>
            <a:r>
              <a:rPr lang="ru-RU" sz="2800" b="1">
                <a:latin typeface="Monotype Corsiva" pitchFamily="66" charset="0"/>
              </a:rPr>
              <a:t/>
            </a:r>
            <a:br>
              <a:rPr lang="ru-RU" sz="2800" b="1">
                <a:latin typeface="Monotype Corsiva" pitchFamily="66" charset="0"/>
              </a:rPr>
            </a:br>
            <a:r>
              <a:rPr lang="en-US" sz="2800" b="1">
                <a:latin typeface="Monotype Corsiva" pitchFamily="66" charset="0"/>
              </a:rPr>
              <a:t>"Ilya Muromets".</a:t>
            </a:r>
            <a:r>
              <a:rPr lang="ru-RU" sz="4000"/>
              <a:t> </a:t>
            </a: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20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726" name="Picture 30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82550"/>
            <a:ext cx="9144000" cy="69405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27" name="AutoShape 31"/>
          <p:cNvSpPr>
            <a:spLocks noChangeArrowheads="1"/>
          </p:cNvSpPr>
          <p:nvPr/>
        </p:nvSpPr>
        <p:spPr bwMode="auto">
          <a:xfrm>
            <a:off x="1908175" y="5661025"/>
            <a:ext cx="5184775" cy="1196975"/>
          </a:xfrm>
          <a:prstGeom prst="horizontalScroll">
            <a:avLst>
              <a:gd name="adj" fmla="val 12500"/>
            </a:avLst>
          </a:prstGeom>
          <a:solidFill>
            <a:srgbClr val="CC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800" b="1">
                <a:latin typeface="Monotype Corsiva" pitchFamily="66" charset="0"/>
              </a:rPr>
              <a:t>Murom</a:t>
            </a:r>
            <a:r>
              <a:rPr lang="ru-RU" sz="2800" b="1">
                <a:latin typeface="Monotype Corsiva" pitchFamily="66" charset="0"/>
              </a:rPr>
              <a:t> </a:t>
            </a:r>
            <a:r>
              <a:rPr lang="en-US" sz="2800" b="1">
                <a:latin typeface="Monotype Corsiva" pitchFamily="66" charset="0"/>
              </a:rPr>
              <a:t> is</a:t>
            </a:r>
            <a:r>
              <a:rPr lang="ru-RU" sz="2800" b="1">
                <a:latin typeface="Monotype Corsiva" pitchFamily="66" charset="0"/>
              </a:rPr>
              <a:t> </a:t>
            </a:r>
            <a:r>
              <a:rPr lang="en-US" sz="2800" b="1">
                <a:latin typeface="Monotype Corsiva" pitchFamily="66" charset="0"/>
              </a:rPr>
              <a:t> famous</a:t>
            </a:r>
            <a:r>
              <a:rPr lang="ru-RU" sz="2800" b="1">
                <a:latin typeface="Monotype Corsiva" pitchFamily="66" charset="0"/>
              </a:rPr>
              <a:t> </a:t>
            </a:r>
            <a:r>
              <a:rPr lang="en-US" sz="2800" b="1">
                <a:latin typeface="Monotype Corsiva" pitchFamily="66" charset="0"/>
              </a:rPr>
              <a:t> for  saints </a:t>
            </a:r>
            <a:endParaRPr lang="ru-RU" sz="2800" b="1">
              <a:latin typeface="Monotype Corsiva" pitchFamily="66" charset="0"/>
            </a:endParaRPr>
          </a:p>
          <a:p>
            <a:pPr algn="ctr"/>
            <a:r>
              <a:rPr lang="en-US" sz="2800" b="1">
                <a:latin typeface="Monotype Corsiva" pitchFamily="66" charset="0"/>
              </a:rPr>
              <a:t> Prince</a:t>
            </a:r>
            <a:r>
              <a:rPr lang="ru-RU" sz="2800" b="1">
                <a:latin typeface="Monotype Corsiva" pitchFamily="66" charset="0"/>
              </a:rPr>
              <a:t>  </a:t>
            </a:r>
            <a:r>
              <a:rPr lang="en-US" sz="2800" b="1">
                <a:latin typeface="Monotype Corsiva" pitchFamily="66" charset="0"/>
              </a:rPr>
              <a:t>Peter </a:t>
            </a:r>
            <a:r>
              <a:rPr lang="ru-RU" sz="2800" b="1">
                <a:latin typeface="Monotype Corsiva" pitchFamily="66" charset="0"/>
              </a:rPr>
              <a:t> </a:t>
            </a:r>
            <a:r>
              <a:rPr lang="en-US" sz="2800" b="1">
                <a:latin typeface="Monotype Corsiva" pitchFamily="66" charset="0"/>
              </a:rPr>
              <a:t>and </a:t>
            </a:r>
            <a:r>
              <a:rPr lang="ru-RU" sz="2800" b="1">
                <a:latin typeface="Monotype Corsiva" pitchFamily="66" charset="0"/>
              </a:rPr>
              <a:t> </a:t>
            </a:r>
            <a:r>
              <a:rPr lang="en-US" sz="2800" b="1">
                <a:latin typeface="Monotype Corsiva" pitchFamily="66" charset="0"/>
              </a:rPr>
              <a:t>Fevronia</a:t>
            </a:r>
            <a:r>
              <a:rPr lang="en-US" sz="2800"/>
              <a:t>. </a:t>
            </a:r>
            <a:endParaRPr lang="ru-RU" sz="2800"/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3" name="Picture 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412875"/>
            <a:ext cx="4348163" cy="3105150"/>
          </a:xfrm>
          <a:ln/>
        </p:spPr>
      </p:pic>
      <p:pic>
        <p:nvPicPr>
          <p:cNvPr id="34828" name="Picture 1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56100" y="1412875"/>
            <a:ext cx="4787900" cy="3744913"/>
          </a:xfrm>
          <a:ln/>
        </p:spPr>
      </p:pic>
      <p:pic>
        <p:nvPicPr>
          <p:cNvPr id="34830" name="Picture 1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221163"/>
            <a:ext cx="4356100" cy="2636837"/>
          </a:xfrm>
          <a:ln/>
        </p:spPr>
      </p:pic>
      <p:sp>
        <p:nvSpPr>
          <p:cNvPr id="34831" name="AutoShape 15"/>
          <p:cNvSpPr>
            <a:spLocks noChangeArrowheads="1"/>
          </p:cNvSpPr>
          <p:nvPr>
            <p:ph type="title" sz="quarter"/>
          </p:nvPr>
        </p:nvSpPr>
        <p:spPr>
          <a:xfrm>
            <a:off x="0" y="-171450"/>
            <a:ext cx="9144000" cy="1778000"/>
          </a:xfrm>
          <a:prstGeom prst="horizontalScroll">
            <a:avLst>
              <a:gd name="adj" fmla="val 12500"/>
            </a:avLst>
          </a:prstGeom>
          <a:solidFill>
            <a:srgbClr val="CCCC00"/>
          </a:solidFill>
          <a:ln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sz="3200" b="1">
                <a:latin typeface="Monotype Corsiva" pitchFamily="66" charset="0"/>
              </a:rPr>
              <a:t>Many tourists and </a:t>
            </a:r>
            <a:r>
              <a:rPr lang="ru-RU" sz="3200" b="1">
                <a:latin typeface="Monotype Corsiva" pitchFamily="66" charset="0"/>
              </a:rPr>
              <a:t>  </a:t>
            </a:r>
            <a:r>
              <a:rPr lang="en-US" sz="3200" b="1">
                <a:latin typeface="Monotype Corsiva" pitchFamily="66" charset="0"/>
              </a:rPr>
              <a:t>pilgrims </a:t>
            </a:r>
            <a:r>
              <a:rPr lang="ru-RU" sz="3200" b="1">
                <a:latin typeface="Monotype Corsiva" pitchFamily="66" charset="0"/>
              </a:rPr>
              <a:t> </a:t>
            </a:r>
            <a:r>
              <a:rPr lang="en-US" sz="3200" b="1">
                <a:latin typeface="Monotype Corsiva" pitchFamily="66" charset="0"/>
              </a:rPr>
              <a:t>come to Murom to venerate </a:t>
            </a:r>
            <a:r>
              <a:rPr lang="ru-RU" sz="3200" b="1">
                <a:latin typeface="Monotype Corsiva" pitchFamily="66" charset="0"/>
              </a:rPr>
              <a:t/>
            </a:r>
            <a:br>
              <a:rPr lang="ru-RU" sz="3200" b="1">
                <a:latin typeface="Monotype Corsiva" pitchFamily="66" charset="0"/>
              </a:rPr>
            </a:br>
            <a:r>
              <a:rPr lang="en-US" sz="3200" b="1">
                <a:latin typeface="Monotype Corsiva" pitchFamily="66" charset="0"/>
              </a:rPr>
              <a:t>the </a:t>
            </a:r>
            <a:r>
              <a:rPr lang="ru-RU" sz="3200" b="1">
                <a:latin typeface="Monotype Corsiva" pitchFamily="66" charset="0"/>
              </a:rPr>
              <a:t>  </a:t>
            </a:r>
            <a:r>
              <a:rPr lang="en-US" sz="3200" b="1">
                <a:latin typeface="Monotype Corsiva" pitchFamily="66" charset="0"/>
              </a:rPr>
              <a:t>relics</a:t>
            </a:r>
            <a:r>
              <a:rPr lang="ru-RU" sz="3200" b="1">
                <a:latin typeface="Monotype Corsiva" pitchFamily="66" charset="0"/>
              </a:rPr>
              <a:t>   </a:t>
            </a:r>
            <a:r>
              <a:rPr lang="en-US" sz="3200" b="1">
                <a:latin typeface="Monotype Corsiva" pitchFamily="66" charset="0"/>
              </a:rPr>
              <a:t>of </a:t>
            </a:r>
            <a:r>
              <a:rPr lang="ru-RU" sz="3200" b="1">
                <a:latin typeface="Monotype Corsiva" pitchFamily="66" charset="0"/>
              </a:rPr>
              <a:t> </a:t>
            </a:r>
            <a:r>
              <a:rPr lang="en-US" sz="3200" b="1">
                <a:latin typeface="Monotype Corsiva" pitchFamily="66" charset="0"/>
              </a:rPr>
              <a:t>Peter and </a:t>
            </a:r>
            <a:r>
              <a:rPr lang="ru-RU" sz="3200" b="1">
                <a:latin typeface="Monotype Corsiva" pitchFamily="66" charset="0"/>
              </a:rPr>
              <a:t> </a:t>
            </a:r>
            <a:r>
              <a:rPr lang="en-US" sz="3200" b="1">
                <a:latin typeface="Monotype Corsiva" pitchFamily="66" charset="0"/>
              </a:rPr>
              <a:t>Fevronia</a:t>
            </a:r>
            <a:r>
              <a:rPr lang="en-US" sz="2800" b="1">
                <a:latin typeface="Monotype Corsiva" pitchFamily="66" charset="0"/>
              </a:rPr>
              <a:t>. </a:t>
            </a:r>
            <a:endParaRPr lang="ru-RU" sz="2800" b="1">
              <a:latin typeface="Monotype Corsiva" pitchFamily="66" charset="0"/>
            </a:endParaRPr>
          </a:p>
        </p:txBody>
      </p:sp>
      <p:sp>
        <p:nvSpPr>
          <p:cNvPr id="34833" name="AutoShape 17"/>
          <p:cNvSpPr>
            <a:spLocks noChangeArrowheads="1"/>
          </p:cNvSpPr>
          <p:nvPr/>
        </p:nvSpPr>
        <p:spPr bwMode="auto">
          <a:xfrm>
            <a:off x="4211638" y="4797425"/>
            <a:ext cx="4932362" cy="2378075"/>
          </a:xfrm>
          <a:prstGeom prst="horizontalScroll">
            <a:avLst>
              <a:gd name="adj" fmla="val 12500"/>
            </a:avLst>
          </a:prstGeom>
          <a:solidFill>
            <a:srgbClr val="CC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200" b="1">
                <a:solidFill>
                  <a:schemeClr val="tx2"/>
                </a:solidFill>
                <a:latin typeface="Monotype Corsiva" pitchFamily="66" charset="0"/>
              </a:rPr>
              <a:t>They are in the Holy Trinity - the monastery.</a:t>
            </a:r>
            <a:endParaRPr lang="ru-RU" sz="3200" b="1">
              <a:solidFill>
                <a:schemeClr val="tx2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37895" name="AutoShape 7"/>
          <p:cNvSpPr>
            <a:spLocks noChangeArrowheads="1"/>
          </p:cNvSpPr>
          <p:nvPr/>
        </p:nvSpPr>
        <p:spPr bwMode="auto">
          <a:xfrm>
            <a:off x="3419475" y="5013325"/>
            <a:ext cx="5724525" cy="1989138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>
                <a:latin typeface="Monotype Corsiva" pitchFamily="66" charset="0"/>
              </a:rPr>
              <a:t>Thanks </a:t>
            </a:r>
            <a:r>
              <a:rPr lang="ru-RU" sz="2400" b="1">
                <a:latin typeface="Monotype Corsiva" pitchFamily="66" charset="0"/>
              </a:rPr>
              <a:t> </a:t>
            </a:r>
            <a:r>
              <a:rPr lang="en-US" sz="2400" b="1">
                <a:latin typeface="Monotype Corsiva" pitchFamily="66" charset="0"/>
              </a:rPr>
              <a:t>to St. Peter and Fevronia, </a:t>
            </a:r>
            <a:endParaRPr lang="ru-RU" sz="2400" b="1">
              <a:latin typeface="Monotype Corsiva" pitchFamily="66" charset="0"/>
            </a:endParaRPr>
          </a:p>
          <a:p>
            <a:pPr algn="ctr"/>
            <a:r>
              <a:rPr lang="en-US" sz="2400" b="1">
                <a:latin typeface="Monotype Corsiva" pitchFamily="66" charset="0"/>
              </a:rPr>
              <a:t>Murom is  the </a:t>
            </a:r>
            <a:r>
              <a:rPr lang="ru-RU" sz="2400" b="1">
                <a:latin typeface="Monotype Corsiva" pitchFamily="66" charset="0"/>
              </a:rPr>
              <a:t> </a:t>
            </a:r>
            <a:r>
              <a:rPr lang="en-US" sz="2400" b="1">
                <a:latin typeface="Monotype Corsiva" pitchFamily="66" charset="0"/>
              </a:rPr>
              <a:t>founder of </a:t>
            </a:r>
            <a:r>
              <a:rPr lang="ru-RU" sz="2400" b="1">
                <a:latin typeface="Monotype Corsiva" pitchFamily="66" charset="0"/>
              </a:rPr>
              <a:t> </a:t>
            </a:r>
            <a:r>
              <a:rPr lang="en-US" sz="2400" b="1">
                <a:latin typeface="Monotype Corsiva" pitchFamily="66" charset="0"/>
              </a:rPr>
              <a:t>a </a:t>
            </a:r>
            <a:r>
              <a:rPr lang="ru-RU" sz="2400" b="1">
                <a:latin typeface="Monotype Corsiva" pitchFamily="66" charset="0"/>
              </a:rPr>
              <a:t> </a:t>
            </a:r>
            <a:r>
              <a:rPr lang="en-US" sz="2400" b="1">
                <a:latin typeface="Monotype Corsiva" pitchFamily="66" charset="0"/>
              </a:rPr>
              <a:t>beautiful holiday </a:t>
            </a:r>
            <a:endParaRPr lang="ru-RU" sz="2400" b="1">
              <a:latin typeface="Monotype Corsiva" pitchFamily="66" charset="0"/>
            </a:endParaRPr>
          </a:p>
          <a:p>
            <a:pPr algn="ctr"/>
            <a:r>
              <a:rPr lang="en-US" sz="2400" b="1">
                <a:latin typeface="Monotype Corsiva" pitchFamily="66" charset="0"/>
              </a:rPr>
              <a:t>- Family Day and loyalty.</a:t>
            </a:r>
            <a:r>
              <a:rPr lang="ru-RU" sz="2400" b="1">
                <a:solidFill>
                  <a:schemeClr val="hlink"/>
                </a:solidFill>
                <a:latin typeface="Monotype Corsiva" pitchFamily="66" charset="0"/>
              </a:rPr>
              <a:t> </a:t>
            </a: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6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40968" name="AutoShape 8"/>
          <p:cNvSpPr>
            <a:spLocks noChangeArrowheads="1"/>
          </p:cNvSpPr>
          <p:nvPr/>
        </p:nvSpPr>
        <p:spPr bwMode="auto">
          <a:xfrm>
            <a:off x="0" y="1052513"/>
            <a:ext cx="3600450" cy="4392612"/>
          </a:xfrm>
          <a:prstGeom prst="verticalScroll">
            <a:avLst>
              <a:gd name="adj" fmla="val 12500"/>
            </a:avLst>
          </a:prstGeom>
          <a:solidFill>
            <a:srgbClr val="CC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800" b="1">
                <a:latin typeface="Monotype Corsiva" pitchFamily="66" charset="0"/>
              </a:rPr>
              <a:t>This is the coat </a:t>
            </a:r>
            <a:endParaRPr lang="ru-RU" sz="2800" b="1">
              <a:latin typeface="Monotype Corsiva" pitchFamily="66" charset="0"/>
            </a:endParaRPr>
          </a:p>
          <a:p>
            <a:pPr algn="ctr"/>
            <a:r>
              <a:rPr lang="en-US" sz="2800" b="1">
                <a:latin typeface="Monotype Corsiva" pitchFamily="66" charset="0"/>
              </a:rPr>
              <a:t>of arms of Murom. </a:t>
            </a:r>
            <a:endParaRPr lang="ru-RU" sz="2800" b="1">
              <a:latin typeface="Monotype Corsiva" pitchFamily="66" charset="0"/>
            </a:endParaRPr>
          </a:p>
          <a:p>
            <a:pPr algn="ctr"/>
            <a:r>
              <a:rPr lang="en-US" sz="2800" b="1">
                <a:latin typeface="Monotype Corsiva" pitchFamily="66" charset="0"/>
              </a:rPr>
              <a:t>It shows the cake. </a:t>
            </a:r>
            <a:endParaRPr lang="ru-RU" sz="2800" b="1">
              <a:latin typeface="Monotype Corsiva" pitchFamily="66" charset="0"/>
            </a:endParaRPr>
          </a:p>
          <a:p>
            <a:pPr algn="ctr"/>
            <a:r>
              <a:rPr lang="en-US" sz="2800" b="1">
                <a:latin typeface="Monotype Corsiva" pitchFamily="66" charset="0"/>
              </a:rPr>
              <a:t>We know Murom</a:t>
            </a:r>
            <a:endParaRPr lang="ru-RU" sz="2800" b="1">
              <a:latin typeface="Monotype Corsiva" pitchFamily="66" charset="0"/>
            </a:endParaRPr>
          </a:p>
          <a:p>
            <a:pPr algn="ctr"/>
            <a:r>
              <a:rPr lang="en-US" sz="2800" b="1">
                <a:latin typeface="Monotype Corsiva" pitchFamily="66" charset="0"/>
              </a:rPr>
              <a:t> was famous</a:t>
            </a:r>
            <a:endParaRPr lang="ru-RU" sz="2800" b="1">
              <a:latin typeface="Monotype Corsiva" pitchFamily="66" charset="0"/>
            </a:endParaRPr>
          </a:p>
          <a:p>
            <a:pPr algn="ctr"/>
            <a:r>
              <a:rPr lang="en-US" sz="2800" b="1">
                <a:latin typeface="Monotype Corsiva" pitchFamily="66" charset="0"/>
              </a:rPr>
              <a:t>for such cakes</a:t>
            </a:r>
            <a:endParaRPr lang="ru-RU" sz="2800" b="1">
              <a:latin typeface="Monotype Corsiva" pitchFamily="66" charset="0"/>
            </a:endParaRPr>
          </a:p>
          <a:p>
            <a:pPr algn="ctr"/>
            <a:r>
              <a:rPr lang="en-US" sz="2800" b="1">
                <a:latin typeface="Monotype Corsiva" pitchFamily="66" charset="0"/>
              </a:rPr>
              <a:t> many years ago .</a:t>
            </a:r>
            <a:r>
              <a:rPr lang="ru-RU" sz="2400" b="1">
                <a:latin typeface="Monotype Corsiva" pitchFamily="66" charset="0"/>
              </a:rPr>
              <a:t> </a:t>
            </a:r>
            <a:endParaRPr lang="en-US" sz="2400" b="1"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6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lum bright="-12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43018" name="AutoShape 10"/>
          <p:cNvSpPr>
            <a:spLocks noChangeArrowheads="1"/>
          </p:cNvSpPr>
          <p:nvPr/>
        </p:nvSpPr>
        <p:spPr bwMode="auto">
          <a:xfrm>
            <a:off x="4932363" y="620713"/>
            <a:ext cx="4032250" cy="1701800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>
                <a:latin typeface="Monotype Corsiva" pitchFamily="66" charset="0"/>
              </a:rPr>
              <a:t>Murom is famous for  its churches.</a:t>
            </a:r>
            <a:r>
              <a:rPr lang="en-US"/>
              <a:t> </a:t>
            </a:r>
            <a:endParaRPr lang="ru-RU"/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11" name="Picture 7" descr="6601"/>
          <p:cNvPicPr>
            <a:picLocks noChangeAspect="1" noChangeArrowheads="1"/>
          </p:cNvPicPr>
          <p:nvPr/>
        </p:nvPicPr>
        <p:blipFill>
          <a:blip r:embed="rId3">
            <a:lum bright="6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81075"/>
            <a:ext cx="9144000" cy="587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12" name="AutoShape 8"/>
          <p:cNvSpPr>
            <a:spLocks noChangeArrowheads="1"/>
          </p:cNvSpPr>
          <p:nvPr>
            <p:ph type="title"/>
          </p:nvPr>
        </p:nvSpPr>
        <p:spPr>
          <a:xfrm>
            <a:off x="0" y="-242888"/>
            <a:ext cx="9144000" cy="1727201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sz="2800" b="1">
                <a:latin typeface="Monotype Corsiva" pitchFamily="66" charset="0"/>
              </a:rPr>
              <a:t>The most famous ones are Voskresenskaya, Smolenskaya, </a:t>
            </a:r>
            <a:br>
              <a:rPr lang="en-US" sz="2800" b="1">
                <a:latin typeface="Monotype Corsiva" pitchFamily="66" charset="0"/>
              </a:rPr>
            </a:br>
            <a:r>
              <a:rPr lang="en-US" sz="2800" b="1">
                <a:latin typeface="Monotype Corsiva" pitchFamily="66" charset="0"/>
              </a:rPr>
              <a:t>Nickola-Naberezhnaya, Kozma-Demyanskaya churches.</a:t>
            </a:r>
            <a:endParaRPr lang="ru-RU" sz="2800" b="1">
              <a:latin typeface="Monotype Corsiva" pitchFamily="66" charset="0"/>
            </a:endParaRPr>
          </a:p>
        </p:txBody>
      </p:sp>
      <p:sp>
        <p:nvSpPr>
          <p:cNvPr id="47113" name="AutoShape 9"/>
          <p:cNvSpPr>
            <a:spLocks noChangeArrowheads="1"/>
          </p:cNvSpPr>
          <p:nvPr/>
        </p:nvSpPr>
        <p:spPr bwMode="auto">
          <a:xfrm>
            <a:off x="5759450" y="5805488"/>
            <a:ext cx="3384550" cy="1052512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>
                <a:solidFill>
                  <a:schemeClr val="tx2"/>
                </a:solidFill>
                <a:latin typeface="Monotype Corsiva" pitchFamily="66" charset="0"/>
              </a:rPr>
              <a:t>Voskresenskaya</a:t>
            </a:r>
            <a:r>
              <a:rPr lang="en-US" sz="2400" b="1">
                <a:latin typeface="Monotype Corsiva" pitchFamily="66" charset="0"/>
              </a:rPr>
              <a:t> church</a:t>
            </a:r>
            <a:r>
              <a:rPr lang="en-US"/>
              <a:t> </a:t>
            </a:r>
            <a:endParaRPr lang="ru-RU"/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2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45066" name="AutoShape 10"/>
          <p:cNvSpPr>
            <a:spLocks noChangeArrowheads="1"/>
          </p:cNvSpPr>
          <p:nvPr/>
        </p:nvSpPr>
        <p:spPr bwMode="auto">
          <a:xfrm>
            <a:off x="0" y="-171450"/>
            <a:ext cx="3132138" cy="1223963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>
                <a:latin typeface="Monotype Corsiva" pitchFamily="66" charset="0"/>
              </a:rPr>
              <a:t> </a:t>
            </a:r>
            <a:r>
              <a:rPr lang="en-US" sz="2800" b="1">
                <a:solidFill>
                  <a:schemeClr val="tx2"/>
                </a:solidFill>
                <a:latin typeface="Monotype Corsiva" pitchFamily="66" charset="0"/>
              </a:rPr>
              <a:t>Smolenskaya</a:t>
            </a:r>
            <a:r>
              <a:rPr lang="en-US" sz="2800">
                <a:latin typeface="Monotype Corsiva" pitchFamily="66" charset="0"/>
              </a:rPr>
              <a:t> </a:t>
            </a:r>
            <a:r>
              <a:rPr lang="en-US" sz="2800" b="1">
                <a:latin typeface="Monotype Corsiva" pitchFamily="66" charset="0"/>
              </a:rPr>
              <a:t>church</a:t>
            </a:r>
            <a:r>
              <a:rPr lang="en-US" sz="2800">
                <a:latin typeface="Monotype Corsiva" pitchFamily="66" charset="0"/>
              </a:rPr>
              <a:t> </a:t>
            </a:r>
            <a:endParaRPr lang="ru-RU" sz="2800"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3">
            <a:lum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134" name="AutoShape 6"/>
          <p:cNvSpPr>
            <a:spLocks noChangeArrowheads="1"/>
          </p:cNvSpPr>
          <p:nvPr/>
        </p:nvSpPr>
        <p:spPr bwMode="auto">
          <a:xfrm>
            <a:off x="0" y="0"/>
            <a:ext cx="3924300" cy="1052513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>
                <a:solidFill>
                  <a:schemeClr val="tx2"/>
                </a:solidFill>
                <a:latin typeface="Monotype Corsiva" pitchFamily="66" charset="0"/>
              </a:rPr>
              <a:t>Nickola-Naberezhnaya </a:t>
            </a:r>
            <a:r>
              <a:rPr lang="en-US" sz="2400" b="1">
                <a:latin typeface="Monotype Corsiva" pitchFamily="66" charset="0"/>
              </a:rPr>
              <a:t>church</a:t>
            </a:r>
            <a:r>
              <a:rPr lang="en-US" sz="2400" b="1">
                <a:solidFill>
                  <a:schemeClr val="tx2"/>
                </a:solidFill>
                <a:latin typeface="Monotype Corsiva" pitchFamily="66" charset="0"/>
              </a:rPr>
              <a:t> </a:t>
            </a:r>
            <a:endParaRPr lang="ru-RU" sz="2400" b="1">
              <a:solidFill>
                <a:schemeClr val="tx2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158" name="AutoShape 6"/>
          <p:cNvSpPr>
            <a:spLocks noChangeArrowheads="1"/>
          </p:cNvSpPr>
          <p:nvPr/>
        </p:nvSpPr>
        <p:spPr bwMode="auto">
          <a:xfrm>
            <a:off x="4932363" y="5156200"/>
            <a:ext cx="4032250" cy="1701800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>
                <a:solidFill>
                  <a:schemeClr val="tx2"/>
                </a:solidFill>
                <a:latin typeface="Monotype Corsiva" pitchFamily="66" charset="0"/>
              </a:rPr>
              <a:t>Kozma-Demyanskaya  church</a:t>
            </a:r>
            <a:endParaRPr lang="ru-RU" sz="2400" b="1">
              <a:solidFill>
                <a:schemeClr val="tx2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1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62" name="Rectangle 14"/>
          <p:cNvSpPr>
            <a:spLocks noGrp="1" noChangeArrowheads="1"/>
          </p:cNvSpPr>
          <p:nvPr>
            <p:ph type="clipArt" sz="half" idx="1"/>
          </p:nvPr>
        </p:nvSpPr>
        <p:spPr/>
      </p:sp>
      <p:sp>
        <p:nvSpPr>
          <p:cNvPr id="2063" name="Rectangle 1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ru-RU" sz="2800"/>
          </a:p>
        </p:txBody>
      </p:sp>
      <p:pic>
        <p:nvPicPr>
          <p:cNvPr id="2053" name="Picture 5" descr="s88407832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8888" y="765175"/>
            <a:ext cx="2952750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2066" name="AutoShape 18"/>
          <p:cNvSpPr>
            <a:spLocks noChangeArrowheads="1"/>
          </p:cNvSpPr>
          <p:nvPr/>
        </p:nvSpPr>
        <p:spPr bwMode="auto">
          <a:xfrm>
            <a:off x="4211638" y="692150"/>
            <a:ext cx="4752975" cy="3816350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Ctr="1"/>
          <a:lstStyle/>
          <a:p>
            <a:pPr algn="ctr"/>
            <a:r>
              <a:rPr lang="en-US" sz="2800" b="1">
                <a:latin typeface="Monotype Corsiva" pitchFamily="66" charset="0"/>
              </a:rPr>
              <a:t>Hello!</a:t>
            </a:r>
            <a:endParaRPr lang="ru-RU" sz="2800" b="1">
              <a:latin typeface="Monotype Corsiva" pitchFamily="66" charset="0"/>
            </a:endParaRPr>
          </a:p>
          <a:p>
            <a:pPr algn="ctr"/>
            <a:r>
              <a:rPr lang="en-US" sz="2800" b="1">
                <a:latin typeface="Monotype Corsiva" pitchFamily="66" charset="0"/>
              </a:rPr>
              <a:t>My name is Matvey Lopatin.</a:t>
            </a:r>
            <a:endParaRPr lang="ru-RU" sz="2800" b="1">
              <a:latin typeface="Monotype Corsiva" pitchFamily="66" charset="0"/>
            </a:endParaRPr>
          </a:p>
          <a:p>
            <a:pPr algn="ctr"/>
            <a:r>
              <a:rPr lang="en-US" sz="2800" b="1">
                <a:latin typeface="Monotype Corsiva" pitchFamily="66" charset="0"/>
              </a:rPr>
              <a:t> I am 10 years old. </a:t>
            </a:r>
            <a:endParaRPr lang="ru-RU" sz="2800" b="1">
              <a:latin typeface="Monotype Corsiva" pitchFamily="66" charset="0"/>
            </a:endParaRPr>
          </a:p>
          <a:p>
            <a:pPr algn="ctr"/>
            <a:r>
              <a:rPr lang="en-US" sz="2800" b="1">
                <a:latin typeface="Monotype Corsiva" pitchFamily="66" charset="0"/>
              </a:rPr>
              <a:t>I am a pupil class 4 </a:t>
            </a:r>
            <a:endParaRPr lang="ru-RU" sz="2800" b="1">
              <a:latin typeface="Monotype Corsiva" pitchFamily="66" charset="0"/>
            </a:endParaRPr>
          </a:p>
          <a:p>
            <a:pPr algn="ctr"/>
            <a:r>
              <a:rPr lang="en-US" sz="2800" b="1">
                <a:latin typeface="Monotype Corsiva" pitchFamily="66" charset="0"/>
              </a:rPr>
              <a:t>of secondary school 28 </a:t>
            </a:r>
            <a:endParaRPr lang="ru-RU" sz="2800" b="1">
              <a:latin typeface="Monotype Corsiva" pitchFamily="66" charset="0"/>
            </a:endParaRPr>
          </a:p>
          <a:p>
            <a:pPr algn="ctr"/>
            <a:r>
              <a:rPr lang="en-US" sz="2800" b="1">
                <a:latin typeface="Monotype Corsiva" pitchFamily="66" charset="0"/>
              </a:rPr>
              <a:t>the town of Murom.</a:t>
            </a:r>
            <a:r>
              <a:rPr lang="ru-RU" sz="2800" b="1">
                <a:latin typeface="Monotype Corsiva" pitchFamily="66" charset="0"/>
              </a:rPr>
              <a:t> </a:t>
            </a:r>
          </a:p>
          <a:p>
            <a:pPr algn="ctr"/>
            <a:endParaRPr lang="ru-RU" sz="2800"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181" name="AutoShape 5"/>
          <p:cNvSpPr>
            <a:spLocks noChangeArrowheads="1"/>
          </p:cNvSpPr>
          <p:nvPr/>
        </p:nvSpPr>
        <p:spPr bwMode="auto">
          <a:xfrm>
            <a:off x="5111750" y="5300663"/>
            <a:ext cx="4032250" cy="1557337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800" b="1">
                <a:solidFill>
                  <a:schemeClr val="tx2"/>
                </a:solidFill>
                <a:latin typeface="Monotype Corsiva" pitchFamily="66" charset="0"/>
              </a:rPr>
              <a:t>Sretenskaya  church</a:t>
            </a:r>
            <a:endParaRPr lang="ru-RU" sz="2800" b="1">
              <a:solidFill>
                <a:schemeClr val="tx2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05" name="AutoShape 5"/>
          <p:cNvSpPr>
            <a:spLocks noChangeArrowheads="1"/>
          </p:cNvSpPr>
          <p:nvPr/>
        </p:nvSpPr>
        <p:spPr bwMode="auto">
          <a:xfrm>
            <a:off x="0" y="0"/>
            <a:ext cx="6877050" cy="1223963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800" b="1">
                <a:solidFill>
                  <a:schemeClr val="tx2"/>
                </a:solidFill>
                <a:latin typeface="Monotype Corsiva" pitchFamily="66" charset="0"/>
              </a:rPr>
              <a:t>But monasteries are the most beautiful in Murom</a:t>
            </a:r>
            <a:r>
              <a:rPr lang="ru-RU" sz="2800" b="1">
                <a:solidFill>
                  <a:schemeClr val="tx2"/>
                </a:solidFill>
                <a:latin typeface="Monotype Corsiva" pitchFamily="66" charset="0"/>
              </a:rPr>
              <a:t>.</a:t>
            </a:r>
            <a:r>
              <a:rPr lang="ru-RU" sz="440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51206" name="AutoShape 6"/>
          <p:cNvSpPr>
            <a:spLocks noChangeArrowheads="1"/>
          </p:cNvSpPr>
          <p:nvPr/>
        </p:nvSpPr>
        <p:spPr bwMode="auto">
          <a:xfrm>
            <a:off x="2266950" y="5634038"/>
            <a:ext cx="6877050" cy="1223962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tx2"/>
                </a:solidFill>
                <a:latin typeface="Monotype Corsiva" pitchFamily="66" charset="0"/>
              </a:rPr>
              <a:t>Blagoveshchensky monastery and Holy Trinity Monastery are located near the town center.</a:t>
            </a:r>
            <a:endParaRPr lang="ru-RU" sz="2400" b="1">
              <a:solidFill>
                <a:schemeClr val="tx2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9" name="Picture 5" descr="troick102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30" name="AutoShape 6"/>
          <p:cNvSpPr>
            <a:spLocks noChangeArrowheads="1"/>
          </p:cNvSpPr>
          <p:nvPr/>
        </p:nvSpPr>
        <p:spPr bwMode="auto">
          <a:xfrm>
            <a:off x="179388" y="0"/>
            <a:ext cx="4032250" cy="1196975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>
                <a:solidFill>
                  <a:schemeClr val="tx2"/>
                </a:solidFill>
                <a:latin typeface="Monotype Corsiva" pitchFamily="66" charset="0"/>
              </a:rPr>
              <a:t>Holy </a:t>
            </a:r>
            <a:r>
              <a:rPr lang="ru-RU" sz="2400" b="1">
                <a:solidFill>
                  <a:schemeClr val="tx2"/>
                </a:solidFill>
                <a:latin typeface="Monotype Corsiva" pitchFamily="66" charset="0"/>
              </a:rPr>
              <a:t> </a:t>
            </a:r>
            <a:r>
              <a:rPr lang="en-US" sz="2400" b="1">
                <a:solidFill>
                  <a:schemeClr val="tx2"/>
                </a:solidFill>
                <a:latin typeface="Monotype Corsiva" pitchFamily="66" charset="0"/>
              </a:rPr>
              <a:t>Trinity </a:t>
            </a:r>
            <a:r>
              <a:rPr lang="ru-RU" sz="2400" b="1">
                <a:solidFill>
                  <a:schemeClr val="tx2"/>
                </a:solidFill>
                <a:latin typeface="Monotype Corsiva" pitchFamily="66" charset="0"/>
              </a:rPr>
              <a:t> </a:t>
            </a:r>
            <a:r>
              <a:rPr lang="en-US" sz="2400" b="1">
                <a:solidFill>
                  <a:schemeClr val="tx2"/>
                </a:solidFill>
                <a:latin typeface="Monotype Corsiva" pitchFamily="66" charset="0"/>
              </a:rPr>
              <a:t>Monastery</a:t>
            </a:r>
            <a:endParaRPr lang="ru-RU" sz="2400" b="1">
              <a:solidFill>
                <a:schemeClr val="tx2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253" name="AutoShape 5"/>
          <p:cNvSpPr>
            <a:spLocks noChangeArrowheads="1"/>
          </p:cNvSpPr>
          <p:nvPr/>
        </p:nvSpPr>
        <p:spPr bwMode="auto">
          <a:xfrm>
            <a:off x="0" y="-171450"/>
            <a:ext cx="6588125" cy="1296988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800" b="1">
                <a:solidFill>
                  <a:schemeClr val="tx2"/>
                </a:solidFill>
                <a:latin typeface="Monotype Corsiva" pitchFamily="66" charset="0"/>
              </a:rPr>
              <a:t>The most beautiful </a:t>
            </a:r>
            <a:r>
              <a:rPr lang="ru-RU" sz="2800" b="1">
                <a:solidFill>
                  <a:schemeClr val="tx2"/>
                </a:solidFill>
                <a:latin typeface="Monotype Corsiva" pitchFamily="66" charset="0"/>
              </a:rPr>
              <a:t> </a:t>
            </a:r>
            <a:r>
              <a:rPr lang="en-US" sz="2800" b="1">
                <a:solidFill>
                  <a:schemeClr val="tx2"/>
                </a:solidFill>
                <a:latin typeface="Monotype Corsiva" pitchFamily="66" charset="0"/>
              </a:rPr>
              <a:t>monastery </a:t>
            </a:r>
            <a:r>
              <a:rPr lang="ru-RU" sz="2800" b="1">
                <a:solidFill>
                  <a:schemeClr val="tx2"/>
                </a:solidFill>
                <a:latin typeface="Monotype Corsiva" pitchFamily="66" charset="0"/>
              </a:rPr>
              <a:t> </a:t>
            </a:r>
            <a:r>
              <a:rPr lang="en-US" sz="2800" b="1">
                <a:solidFill>
                  <a:schemeClr val="tx2"/>
                </a:solidFill>
                <a:latin typeface="Monotype Corsiva" pitchFamily="66" charset="0"/>
              </a:rPr>
              <a:t>in the city - is the Holy Preobrazhenskiy Monastery.</a:t>
            </a:r>
            <a:r>
              <a:rPr lang="ru-RU" sz="4400">
                <a:solidFill>
                  <a:schemeClr val="tx2"/>
                </a:solidFill>
              </a:rPr>
              <a:t> </a:t>
            </a: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4279" name="Picture 7" descr="3804860_large"/>
          <p:cNvPicPr>
            <a:picLocks noChangeAspect="1" noChangeArrowheads="1"/>
          </p:cNvPicPr>
          <p:nvPr/>
        </p:nvPicPr>
        <p:blipFill>
          <a:blip r:embed="rId3">
            <a:lum bright="6000"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80" name="AutoShape 8"/>
          <p:cNvSpPr>
            <a:spLocks noChangeArrowheads="1"/>
          </p:cNvSpPr>
          <p:nvPr/>
        </p:nvSpPr>
        <p:spPr bwMode="auto">
          <a:xfrm>
            <a:off x="4211638" y="5661025"/>
            <a:ext cx="4752975" cy="1196975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>
                <a:latin typeface="Monotype Corsiva" pitchFamily="66" charset="0"/>
              </a:rPr>
              <a:t>I like to be in this monastery. </a:t>
            </a:r>
            <a:endParaRPr lang="ru-RU" sz="2400" b="1">
              <a:latin typeface="Monotype Corsiva" pitchFamily="66" charset="0"/>
            </a:endParaRPr>
          </a:p>
          <a:p>
            <a:pPr algn="ctr"/>
            <a:r>
              <a:rPr lang="en-US" sz="2400" b="1">
                <a:latin typeface="Monotype Corsiva" pitchFamily="66" charset="0"/>
              </a:rPr>
              <a:t>I was baptized there</a:t>
            </a:r>
            <a:r>
              <a:rPr lang="en-US" b="1"/>
              <a:t>.</a:t>
            </a:r>
            <a:r>
              <a:rPr lang="ru-RU"/>
              <a:t> </a:t>
            </a: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5301" name="AutoShape 5"/>
          <p:cNvSpPr>
            <a:spLocks noChangeArrowheads="1"/>
          </p:cNvSpPr>
          <p:nvPr/>
        </p:nvSpPr>
        <p:spPr bwMode="auto">
          <a:xfrm>
            <a:off x="0" y="-171450"/>
            <a:ext cx="7667625" cy="1584325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800" b="1">
                <a:solidFill>
                  <a:schemeClr val="tx2"/>
                </a:solidFill>
                <a:latin typeface="Monotype Corsiva" pitchFamily="66" charset="0"/>
              </a:rPr>
              <a:t>Murom has a lot of interesting places. </a:t>
            </a:r>
            <a:r>
              <a:rPr lang="ru-RU" sz="2800" b="1">
                <a:solidFill>
                  <a:schemeClr val="tx2"/>
                </a:solidFill>
                <a:latin typeface="Monotype Corsiva" pitchFamily="66" charset="0"/>
              </a:rPr>
              <a:t/>
            </a:r>
            <a:br>
              <a:rPr lang="ru-RU" sz="2800" b="1">
                <a:solidFill>
                  <a:schemeClr val="tx2"/>
                </a:solidFill>
                <a:latin typeface="Monotype Corsiva" pitchFamily="66" charset="0"/>
              </a:rPr>
            </a:br>
            <a:r>
              <a:rPr lang="en-US" sz="2800" b="1">
                <a:solidFill>
                  <a:schemeClr val="tx2"/>
                </a:solidFill>
                <a:latin typeface="Monotype Corsiva" pitchFamily="66" charset="0"/>
              </a:rPr>
              <a:t>The Palace of Culture is situated near Victory Square.</a:t>
            </a:r>
            <a:endParaRPr lang="ru-RU" sz="2800" b="1">
              <a:solidFill>
                <a:schemeClr val="tx2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6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327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1175" y="0"/>
            <a:ext cx="48228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6329" name="AutoShape 9"/>
          <p:cNvSpPr>
            <a:spLocks noChangeArrowheads="1"/>
          </p:cNvSpPr>
          <p:nvPr/>
        </p:nvSpPr>
        <p:spPr bwMode="auto">
          <a:xfrm>
            <a:off x="3132138" y="0"/>
            <a:ext cx="6011862" cy="1873250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tx2"/>
                </a:solidFill>
                <a:latin typeface="Monotype Corsiva" pitchFamily="66" charset="0"/>
              </a:rPr>
              <a:t>We have some other beautiful squares too,</a:t>
            </a:r>
            <a:r>
              <a:rPr lang="en-US" sz="4400" b="1">
                <a:solidFill>
                  <a:schemeClr val="tx2"/>
                </a:solidFill>
              </a:rPr>
              <a:t> </a:t>
            </a:r>
            <a:r>
              <a:rPr lang="en-US" sz="2400" b="1">
                <a:solidFill>
                  <a:schemeClr val="tx2"/>
                </a:solidFill>
                <a:latin typeface="Monotype Corsiva" pitchFamily="66" charset="0"/>
              </a:rPr>
              <a:t>for example Railway Square with the monument to Nikolai Gastello. </a:t>
            </a:r>
            <a:r>
              <a:rPr lang="ru-RU" sz="2400" b="1">
                <a:solidFill>
                  <a:schemeClr val="tx2"/>
                </a:solidFill>
                <a:latin typeface="Monotype Corsiva" pitchFamily="66" charset="0"/>
              </a:rPr>
              <a:t> </a:t>
            </a:r>
            <a:r>
              <a:rPr lang="en-US" sz="2400" b="1">
                <a:solidFill>
                  <a:schemeClr val="tx2"/>
                </a:solidFill>
                <a:latin typeface="Monotype Corsiva" pitchFamily="66" charset="0"/>
              </a:rPr>
              <a:t>But Victory Square is the best.</a:t>
            </a:r>
            <a:endParaRPr lang="ru-RU" sz="2400" b="1">
              <a:solidFill>
                <a:schemeClr val="tx2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7350" name="Rectangle 6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7361" name="Picture 17" descr="repphoto_8948_734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863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62" name="Picture 18" descr="0_131b6_8fe57aa9_XL"/>
          <p:cNvPicPr>
            <a:picLocks noChangeAspect="1" noChangeArrowheads="1"/>
          </p:cNvPicPr>
          <p:nvPr>
            <p:ph sz="half" idx="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49738" y="0"/>
            <a:ext cx="4894262" cy="6858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7363" name="AutoShape 19"/>
          <p:cNvSpPr>
            <a:spLocks noChangeArrowheads="1"/>
          </p:cNvSpPr>
          <p:nvPr/>
        </p:nvSpPr>
        <p:spPr bwMode="auto">
          <a:xfrm>
            <a:off x="0" y="5084763"/>
            <a:ext cx="7524750" cy="1773237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>
                <a:latin typeface="Monotype Corsiva" pitchFamily="66" charset="0"/>
              </a:rPr>
              <a:t>There are a lot of parks in Murom. Oksky Park is the finest.</a:t>
            </a:r>
            <a:endParaRPr lang="ru-RU" sz="2400" b="1">
              <a:latin typeface="Monotype Corsiva" pitchFamily="66" charset="0"/>
            </a:endParaRPr>
          </a:p>
          <a:p>
            <a:pPr algn="ctr"/>
            <a:r>
              <a:rPr lang="en-US" sz="2400" b="1">
                <a:latin typeface="Monotype Corsiva" pitchFamily="66" charset="0"/>
              </a:rPr>
              <a:t> I like it very much. It is situated on the bank of the river Oka.</a:t>
            </a:r>
            <a:endParaRPr lang="ru-RU" sz="2400" b="1"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9401" name="Picture 9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79838" y="0"/>
            <a:ext cx="5364162" cy="4797425"/>
          </a:xfrm>
          <a:ln/>
        </p:spPr>
      </p:pic>
      <p:pic>
        <p:nvPicPr>
          <p:cNvPr id="59402" name="Picture 1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798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9409" name="AutoShape 17"/>
          <p:cNvSpPr>
            <a:spLocks noChangeArrowheads="1"/>
          </p:cNvSpPr>
          <p:nvPr/>
        </p:nvSpPr>
        <p:spPr bwMode="auto">
          <a:xfrm>
            <a:off x="3203575" y="4221163"/>
            <a:ext cx="5940425" cy="3024187"/>
          </a:xfrm>
          <a:prstGeom prst="horizontalScroll">
            <a:avLst>
              <a:gd name="adj" fmla="val 12500"/>
            </a:avLst>
          </a:prstGeom>
          <a:solidFill>
            <a:srgbClr val="CC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>
                <a:latin typeface="Monotype Corsiva" pitchFamily="66" charset="0"/>
              </a:rPr>
              <a:t>There are museums in Murom. </a:t>
            </a:r>
          </a:p>
          <a:p>
            <a:pPr algn="ctr"/>
            <a:r>
              <a:rPr lang="en-US" sz="2400" b="1">
                <a:latin typeface="Monotype Corsiva" pitchFamily="66" charset="0"/>
              </a:rPr>
              <a:t>I</a:t>
            </a:r>
            <a:r>
              <a:rPr lang="en-US" b="1"/>
              <a:t> </a:t>
            </a:r>
            <a:r>
              <a:rPr lang="en-US" sz="2400" b="1">
                <a:latin typeface="Monotype Corsiva" pitchFamily="66" charset="0"/>
              </a:rPr>
              <a:t>really like the Museum of History and Archaeology</a:t>
            </a:r>
            <a:r>
              <a:rPr lang="en-US" b="1"/>
              <a:t>. </a:t>
            </a:r>
          </a:p>
          <a:p>
            <a:pPr algn="ctr"/>
            <a:r>
              <a:rPr lang="en-US" sz="2400" b="1">
                <a:latin typeface="Monotype Corsiva" pitchFamily="66" charset="0"/>
              </a:rPr>
              <a:t>We can see a lot of interesting things there </a:t>
            </a:r>
          </a:p>
          <a:p>
            <a:pPr algn="ctr"/>
            <a:r>
              <a:rPr lang="en-US" sz="2400" b="1">
                <a:latin typeface="Monotype Corsiva" pitchFamily="66" charset="0"/>
              </a:rPr>
              <a:t>and we can learn much about the history of our town.</a:t>
            </a:r>
            <a:endParaRPr lang="ru-RU" sz="2400" b="1"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44" name="Picture 4"/>
          <p:cNvPicPr>
            <a:picLocks noChangeAspect="1" noChangeArrowheads="1"/>
          </p:cNvPicPr>
          <p:nvPr/>
        </p:nvPicPr>
        <p:blipFill>
          <a:blip r:embed="rId3">
            <a:lum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65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45" name="AutoShape 5"/>
          <p:cNvSpPr>
            <a:spLocks noChangeArrowheads="1"/>
          </p:cNvSpPr>
          <p:nvPr/>
        </p:nvSpPr>
        <p:spPr bwMode="auto">
          <a:xfrm>
            <a:off x="0" y="4437063"/>
            <a:ext cx="5940425" cy="2420937"/>
          </a:xfrm>
          <a:prstGeom prst="horizontalScroll">
            <a:avLst>
              <a:gd name="adj" fmla="val 12500"/>
            </a:avLst>
          </a:prstGeom>
          <a:solidFill>
            <a:srgbClr val="CC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>
                <a:latin typeface="Monotype Corsiva" pitchFamily="66" charset="0"/>
              </a:rPr>
              <a:t>But  the most beautiful place in the city – </a:t>
            </a:r>
          </a:p>
          <a:p>
            <a:pPr algn="ctr"/>
            <a:r>
              <a:rPr lang="en-US" sz="2400" b="1">
                <a:latin typeface="Monotype Corsiva" pitchFamily="66" charset="0"/>
              </a:rPr>
              <a:t>It </a:t>
            </a:r>
            <a:r>
              <a:rPr lang="en-US" b="1"/>
              <a:t> </a:t>
            </a:r>
            <a:r>
              <a:rPr lang="en-US" sz="2400" b="1">
                <a:latin typeface="Monotype Corsiva" pitchFamily="66" charset="0"/>
              </a:rPr>
              <a:t>is a new bridge across the Oka river.  </a:t>
            </a:r>
          </a:p>
          <a:p>
            <a:pPr algn="ctr"/>
            <a:r>
              <a:rPr lang="en-US" sz="2400" b="1">
                <a:latin typeface="Monotype Corsiva" pitchFamily="66" charset="0"/>
              </a:rPr>
              <a:t>It  is  very huge and beautiful.  </a:t>
            </a:r>
          </a:p>
          <a:p>
            <a:pPr algn="ctr"/>
            <a:r>
              <a:rPr lang="en-US" sz="2400" b="1">
                <a:latin typeface="Monotype Corsiva" pitchFamily="66" charset="0"/>
              </a:rPr>
              <a:t>Our  president  V.V. Putin was present </a:t>
            </a:r>
          </a:p>
          <a:p>
            <a:pPr algn="ctr"/>
            <a:r>
              <a:rPr lang="en-US" sz="2400" b="1">
                <a:latin typeface="Monotype Corsiva" pitchFamily="66" charset="0"/>
              </a:rPr>
              <a:t>when  the bridge was opened.</a:t>
            </a:r>
            <a:endParaRPr lang="ru-RU" sz="2400" b="1"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8" name="Picture 4" descr="s88407832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1763713" y="1484313"/>
            <a:ext cx="4362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 b="1"/>
          </a:p>
        </p:txBody>
      </p:sp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28625" y="-23813"/>
            <a:ext cx="10001250" cy="6905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12" name="AutoShape 8"/>
          <p:cNvSpPr>
            <a:spLocks noChangeArrowheads="1"/>
          </p:cNvSpPr>
          <p:nvPr/>
        </p:nvSpPr>
        <p:spPr bwMode="auto">
          <a:xfrm>
            <a:off x="2771775" y="5300663"/>
            <a:ext cx="6553200" cy="1701800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800" b="1">
                <a:latin typeface="Monotype Corsiva" pitchFamily="66" charset="0"/>
              </a:rPr>
              <a:t>My native town is Murom. </a:t>
            </a:r>
            <a:r>
              <a:rPr lang="ru-RU" sz="2800" b="1">
                <a:latin typeface="Monotype Corsiva" pitchFamily="66" charset="0"/>
              </a:rPr>
              <a:t/>
            </a:r>
            <a:br>
              <a:rPr lang="ru-RU" sz="2800" b="1">
                <a:latin typeface="Monotype Corsiva" pitchFamily="66" charset="0"/>
              </a:rPr>
            </a:br>
            <a:r>
              <a:rPr lang="en-US" sz="2800" b="1">
                <a:latin typeface="Monotype Corsiva" pitchFamily="66" charset="0"/>
              </a:rPr>
              <a:t>I was born in it and I like </a:t>
            </a:r>
            <a:r>
              <a:rPr lang="ru-RU" sz="2800" b="1">
                <a:latin typeface="Monotype Corsiva" pitchFamily="66" charset="0"/>
              </a:rPr>
              <a:t> </a:t>
            </a:r>
            <a:r>
              <a:rPr lang="en-US" sz="2800" b="1">
                <a:latin typeface="Monotype Corsiva" pitchFamily="66" charset="0"/>
              </a:rPr>
              <a:t>it very much. </a:t>
            </a:r>
            <a:r>
              <a:rPr lang="ru-RU" sz="2800" b="1">
                <a:latin typeface="Monotype Corsiva" pitchFamily="66" charset="0"/>
              </a:rPr>
              <a:t/>
            </a:r>
            <a:br>
              <a:rPr lang="ru-RU" sz="2800" b="1">
                <a:latin typeface="Monotype Corsiva" pitchFamily="66" charset="0"/>
              </a:rPr>
            </a:br>
            <a:r>
              <a:rPr lang="en-US" sz="2800" b="1">
                <a:latin typeface="Monotype Corsiva" pitchFamily="66" charset="0"/>
              </a:rPr>
              <a:t>It's </a:t>
            </a:r>
            <a:r>
              <a:rPr lang="ru-RU" sz="2800" b="1">
                <a:latin typeface="Monotype Corsiva" pitchFamily="66" charset="0"/>
              </a:rPr>
              <a:t> </a:t>
            </a:r>
            <a:r>
              <a:rPr lang="en-US" sz="2800" b="1">
                <a:latin typeface="Monotype Corsiva" pitchFamily="66" charset="0"/>
              </a:rPr>
              <a:t>the finest town for me.</a:t>
            </a:r>
            <a:endParaRPr lang="ru-RU" sz="2800" b="1"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2470" name="Picture 6"/>
          <p:cNvPicPr>
            <a:picLocks noChangeAspect="1" noChangeArrowheads="1"/>
          </p:cNvPicPr>
          <p:nvPr/>
        </p:nvPicPr>
        <p:blipFill>
          <a:blip r:embed="rId3">
            <a:lum bright="6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471" name="AutoShape 7"/>
          <p:cNvSpPr>
            <a:spLocks noChangeArrowheads="1"/>
          </p:cNvSpPr>
          <p:nvPr/>
        </p:nvSpPr>
        <p:spPr bwMode="auto">
          <a:xfrm>
            <a:off x="0" y="5084763"/>
            <a:ext cx="5148263" cy="1773237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b="1"/>
              <a:t>  </a:t>
            </a:r>
            <a:r>
              <a:rPr lang="en-US" sz="2400" b="1">
                <a:latin typeface="Monotype Corsiva" pitchFamily="66" charset="0"/>
              </a:rPr>
              <a:t>I love my town and I am glad to live in it. </a:t>
            </a: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3492" name="Picture 4" descr="s88407832"/>
          <p:cNvPicPr>
            <a:picLocks noChangeAspect="1" noChangeArrowheads="1"/>
          </p:cNvPicPr>
          <p:nvPr>
            <p:ph type="body" idx="1"/>
          </p:nvPr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3493" name="AutoShape 5"/>
          <p:cNvSpPr>
            <a:spLocks noChangeArrowheads="1"/>
          </p:cNvSpPr>
          <p:nvPr/>
        </p:nvSpPr>
        <p:spPr bwMode="auto">
          <a:xfrm>
            <a:off x="3851275" y="692150"/>
            <a:ext cx="5041900" cy="2376488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Ctr="1"/>
          <a:lstStyle/>
          <a:p>
            <a:pPr algn="ctr"/>
            <a:r>
              <a:rPr lang="en-US" sz="3600" b="1">
                <a:latin typeface="Monotype Corsiva" pitchFamily="66" charset="0"/>
              </a:rPr>
              <a:t>Goodbye!</a:t>
            </a:r>
          </a:p>
          <a:p>
            <a:pPr algn="ctr"/>
            <a:endParaRPr lang="en-US" sz="3600" b="1">
              <a:latin typeface="Monotype Corsiva" pitchFamily="66" charset="0"/>
            </a:endParaRPr>
          </a:p>
          <a:p>
            <a:pPr algn="ctr"/>
            <a:r>
              <a:rPr lang="en-US" sz="3600" b="1">
                <a:latin typeface="Monotype Corsiva" pitchFamily="66" charset="0"/>
              </a:rPr>
              <a:t>Come to my town Murom!</a:t>
            </a:r>
            <a:endParaRPr lang="ru-RU" sz="3600" b="1"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5" descr="Murom_downtown"/>
          <p:cNvPicPr>
            <a:picLocks noChangeAspect="1" noChangeArrowheads="1"/>
          </p:cNvPicPr>
          <p:nvPr/>
        </p:nvPicPr>
        <p:blipFill>
          <a:blip r:embed="rId3">
            <a:lum contrast="2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8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2800" b="1">
                <a:solidFill>
                  <a:schemeClr val="tx1"/>
                </a:solidFill>
                <a:latin typeface="Monotype Corsiva" pitchFamily="66" charset="0"/>
              </a:rPr>
            </a:br>
            <a:endParaRPr lang="ru-RU" sz="4000" b="1">
              <a:solidFill>
                <a:schemeClr val="tx1"/>
              </a:solidFill>
            </a:endParaRPr>
          </a:p>
        </p:txBody>
      </p:sp>
      <p:sp>
        <p:nvSpPr>
          <p:cNvPr id="13321" name="AutoShape 9"/>
          <p:cNvSpPr>
            <a:spLocks noChangeArrowheads="1"/>
          </p:cNvSpPr>
          <p:nvPr/>
        </p:nvSpPr>
        <p:spPr bwMode="auto">
          <a:xfrm>
            <a:off x="4859338" y="5805488"/>
            <a:ext cx="4284662" cy="1052512"/>
          </a:xfrm>
          <a:prstGeom prst="horizontalScroll">
            <a:avLst>
              <a:gd name="adj" fmla="val 12500"/>
            </a:avLst>
          </a:prstGeom>
          <a:solidFill>
            <a:srgbClr val="CC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800" b="1">
                <a:latin typeface="Monotype Corsiva" pitchFamily="66" charset="0"/>
              </a:rPr>
              <a:t>Murom is famous for its age.</a:t>
            </a:r>
            <a:r>
              <a:rPr lang="en-US"/>
              <a:t> </a:t>
            </a:r>
            <a:endParaRPr lang="ru-RU"/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411" name="Объект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3" name="Picture 5" descr="i-38329"/>
          <p:cNvPicPr>
            <a:picLocks noChangeAspect="1" noChangeArrowheads="1"/>
          </p:cNvPicPr>
          <p:nvPr/>
        </p:nvPicPr>
        <p:blipFill>
          <a:blip r:embed="rId3">
            <a:lum contrast="4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487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4" name="AutoShape 6"/>
          <p:cNvSpPr>
            <a:spLocks noChangeArrowheads="1"/>
          </p:cNvSpPr>
          <p:nvPr/>
        </p:nvSpPr>
        <p:spPr bwMode="auto">
          <a:xfrm>
            <a:off x="0" y="5373688"/>
            <a:ext cx="4643438" cy="1484312"/>
          </a:xfrm>
          <a:prstGeom prst="horizontalScroll">
            <a:avLst>
              <a:gd name="adj" fmla="val 12500"/>
            </a:avLst>
          </a:prstGeom>
          <a:solidFill>
            <a:srgbClr val="CC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>
                <a:latin typeface="Monotype Corsiva" pitchFamily="66" charset="0"/>
              </a:rPr>
              <a:t>It is one of the oldest Russian towns</a:t>
            </a:r>
            <a:r>
              <a:rPr lang="ru-RU" sz="2400" b="1">
                <a:latin typeface="Monotype Corsiva" pitchFamily="66" charset="0"/>
              </a:rPr>
              <a:t>.</a:t>
            </a:r>
          </a:p>
          <a:p>
            <a:pPr algn="ctr"/>
            <a:r>
              <a:rPr lang="en-US" sz="2400" b="1">
                <a:latin typeface="Monotype Corsiva" pitchFamily="66" charset="0"/>
              </a:rPr>
              <a:t>It was founded in 862  </a:t>
            </a:r>
            <a:endParaRPr lang="ru-RU" sz="2400" b="1">
              <a:latin typeface="Monotype Corsiva" pitchFamily="66" charset="0"/>
            </a:endParaRPr>
          </a:p>
          <a:p>
            <a:pPr algn="ctr"/>
            <a:r>
              <a:rPr lang="en-US" sz="2400" b="1">
                <a:latin typeface="Monotype Corsiva" pitchFamily="66" charset="0"/>
              </a:rPr>
              <a:t>and now it </a:t>
            </a:r>
            <a:r>
              <a:rPr lang="ru-RU" sz="2400" b="1">
                <a:latin typeface="Monotype Corsiva" pitchFamily="66" charset="0"/>
              </a:rPr>
              <a:t> </a:t>
            </a:r>
            <a:r>
              <a:rPr lang="en-US" sz="2400" b="1">
                <a:latin typeface="Monotype Corsiva" pitchFamily="66" charset="0"/>
              </a:rPr>
              <a:t>is  1150 years old.</a:t>
            </a:r>
            <a:endParaRPr lang="ru-RU" sz="2400" b="1"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81" name="Picture 5" descr="mapmost"/>
          <p:cNvPicPr>
            <a:picLocks noChangeAspect="1" noChangeArrowheads="1"/>
          </p:cNvPicPr>
          <p:nvPr/>
        </p:nvPicPr>
        <p:blipFill>
          <a:blip r:embed="rId3" cstate="email">
            <a:lum bright="-18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83" name="AutoShape 7"/>
          <p:cNvSpPr>
            <a:spLocks noChangeArrowheads="1"/>
          </p:cNvSpPr>
          <p:nvPr/>
        </p:nvSpPr>
        <p:spPr bwMode="auto">
          <a:xfrm>
            <a:off x="2987675" y="5157788"/>
            <a:ext cx="6156325" cy="1700212"/>
          </a:xfrm>
          <a:prstGeom prst="horizontalScroll">
            <a:avLst>
              <a:gd name="adj" fmla="val 12500"/>
            </a:avLst>
          </a:prstGeom>
          <a:solidFill>
            <a:srgbClr val="CC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>
                <a:latin typeface="Monotype Corsiva" pitchFamily="66" charset="0"/>
              </a:rPr>
              <a:t>Murom is situated on the left bank of the river Oka. </a:t>
            </a:r>
            <a:endParaRPr lang="ru-RU" sz="2400" b="1">
              <a:latin typeface="Monotype Corsiva" pitchFamily="66" charset="0"/>
            </a:endParaRPr>
          </a:p>
          <a:p>
            <a:pPr algn="ctr"/>
            <a:r>
              <a:rPr lang="en-US" sz="2400" b="1">
                <a:latin typeface="Monotype Corsiva" pitchFamily="66" charset="0"/>
              </a:rPr>
              <a:t>It is not far from the capital of our country Moscow.</a:t>
            </a:r>
            <a:endParaRPr lang="ru-RU" sz="2400" b="1"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05" name="AutoShape 5"/>
          <p:cNvSpPr>
            <a:spLocks noChangeArrowheads="1"/>
          </p:cNvSpPr>
          <p:nvPr/>
        </p:nvSpPr>
        <p:spPr bwMode="auto">
          <a:xfrm>
            <a:off x="2987675" y="5157788"/>
            <a:ext cx="6156325" cy="1700212"/>
          </a:xfrm>
          <a:prstGeom prst="horizontalScroll">
            <a:avLst>
              <a:gd name="adj" fmla="val 12500"/>
            </a:avLst>
          </a:prstGeom>
          <a:solidFill>
            <a:srgbClr val="CC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>
                <a:latin typeface="Monotype Corsiva" pitchFamily="66" charset="0"/>
              </a:rPr>
              <a:t>My town is not big. </a:t>
            </a:r>
            <a:endParaRPr lang="ru-RU" sz="2400" b="1">
              <a:latin typeface="Monotype Corsiva" pitchFamily="66" charset="0"/>
            </a:endParaRPr>
          </a:p>
          <a:p>
            <a:pPr algn="ctr"/>
            <a:r>
              <a:rPr lang="en-US" sz="2400" b="1">
                <a:latin typeface="Monotype Corsiva" pitchFamily="66" charset="0"/>
              </a:rPr>
              <a:t>Its </a:t>
            </a:r>
            <a:r>
              <a:rPr lang="ru-RU" sz="2400" b="1">
                <a:latin typeface="Monotype Corsiva" pitchFamily="66" charset="0"/>
              </a:rPr>
              <a:t> </a:t>
            </a:r>
            <a:r>
              <a:rPr lang="en-US" sz="2400" b="1">
                <a:latin typeface="Monotype Corsiva" pitchFamily="66" charset="0"/>
              </a:rPr>
              <a:t>population </a:t>
            </a:r>
            <a:r>
              <a:rPr lang="ru-RU" sz="2400" b="1">
                <a:latin typeface="Monotype Corsiva" pitchFamily="66" charset="0"/>
              </a:rPr>
              <a:t> </a:t>
            </a:r>
            <a:r>
              <a:rPr lang="en-US" sz="2400" b="1">
                <a:latin typeface="Monotype Corsiva" pitchFamily="66" charset="0"/>
              </a:rPr>
              <a:t>is about</a:t>
            </a:r>
            <a:r>
              <a:rPr lang="ru-RU" sz="2400" b="1">
                <a:latin typeface="Monotype Corsiva" pitchFamily="66" charset="0"/>
              </a:rPr>
              <a:t> </a:t>
            </a:r>
            <a:r>
              <a:rPr lang="en-US" sz="2400" b="1">
                <a:latin typeface="Monotype Corsiva" pitchFamily="66" charset="0"/>
              </a:rPr>
              <a:t> 150 000</a:t>
            </a:r>
            <a:r>
              <a:rPr lang="ru-RU" sz="2400" b="1">
                <a:latin typeface="Monotype Corsiva" pitchFamily="66" charset="0"/>
              </a:rPr>
              <a:t>.</a:t>
            </a:r>
            <a:r>
              <a:rPr lang="ru-RU"/>
              <a:t> </a:t>
            </a: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629" name="AutoShape 5"/>
          <p:cNvSpPr>
            <a:spLocks noChangeArrowheads="1"/>
          </p:cNvSpPr>
          <p:nvPr/>
        </p:nvSpPr>
        <p:spPr bwMode="auto">
          <a:xfrm>
            <a:off x="0" y="1700213"/>
            <a:ext cx="3132138" cy="3384550"/>
          </a:xfrm>
          <a:prstGeom prst="verticalScroll">
            <a:avLst>
              <a:gd name="adj" fmla="val 12500"/>
            </a:avLst>
          </a:prstGeom>
          <a:solidFill>
            <a:srgbClr val="CC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>
                <a:latin typeface="Monotype Corsiva" pitchFamily="66" charset="0"/>
              </a:rPr>
              <a:t>My town is famous </a:t>
            </a:r>
            <a:endParaRPr lang="ru-RU" sz="2400" b="1">
              <a:latin typeface="Monotype Corsiva" pitchFamily="66" charset="0"/>
            </a:endParaRPr>
          </a:p>
          <a:p>
            <a:pPr algn="ctr"/>
            <a:r>
              <a:rPr lang="en-US" sz="2400" b="1">
                <a:latin typeface="Monotype Corsiva" pitchFamily="66" charset="0"/>
              </a:rPr>
              <a:t>for its hero</a:t>
            </a:r>
            <a:endParaRPr lang="ru-RU" sz="2400" b="1">
              <a:latin typeface="Monotype Corsiva" pitchFamily="66" charset="0"/>
            </a:endParaRPr>
          </a:p>
          <a:p>
            <a:pPr algn="ctr"/>
            <a:r>
              <a:rPr lang="en-US" sz="2400" b="1">
                <a:latin typeface="Monotype Corsiva" pitchFamily="66" charset="0"/>
              </a:rPr>
              <a:t> Ilya Muromets</a:t>
            </a:r>
            <a:endParaRPr lang="ru-RU" sz="2400" b="1">
              <a:latin typeface="Monotype Corsiva" pitchFamily="66" charset="0"/>
            </a:endParaRPr>
          </a:p>
          <a:p>
            <a:pPr algn="ctr"/>
            <a:r>
              <a:rPr lang="en-US" sz="2400" b="1">
                <a:latin typeface="Monotype Corsiva" pitchFamily="66" charset="0"/>
              </a:rPr>
              <a:t>who lived in the </a:t>
            </a:r>
            <a:endParaRPr lang="ru-RU" sz="2400" b="1">
              <a:latin typeface="Monotype Corsiva" pitchFamily="66" charset="0"/>
            </a:endParaRPr>
          </a:p>
          <a:p>
            <a:pPr algn="ctr"/>
            <a:r>
              <a:rPr lang="en-US" sz="2400" b="1">
                <a:latin typeface="Monotype Corsiva" pitchFamily="66" charset="0"/>
              </a:rPr>
              <a:t>village </a:t>
            </a:r>
            <a:endParaRPr lang="ru-RU" sz="2400" b="1">
              <a:latin typeface="Monotype Corsiva" pitchFamily="66" charset="0"/>
            </a:endParaRPr>
          </a:p>
          <a:p>
            <a:pPr algn="ctr"/>
            <a:r>
              <a:rPr lang="en-US" sz="2400" b="1">
                <a:latin typeface="Monotype Corsiva" pitchFamily="66" charset="0"/>
              </a:rPr>
              <a:t>of Karacharovo. </a:t>
            </a:r>
            <a:endParaRPr lang="ru-RU" sz="2400" b="1"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275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538" y="0"/>
            <a:ext cx="471646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655" name="AutoShape 7"/>
          <p:cNvSpPr>
            <a:spLocks noChangeArrowheads="1"/>
          </p:cNvSpPr>
          <p:nvPr/>
        </p:nvSpPr>
        <p:spPr bwMode="auto">
          <a:xfrm>
            <a:off x="0" y="4724400"/>
            <a:ext cx="4427538" cy="2133600"/>
          </a:xfrm>
          <a:prstGeom prst="horizontalScroll">
            <a:avLst>
              <a:gd name="adj" fmla="val 12500"/>
            </a:avLst>
          </a:prstGeom>
          <a:solidFill>
            <a:srgbClr val="CC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>
                <a:latin typeface="Monotype Corsiva" pitchFamily="66" charset="0"/>
              </a:rPr>
              <a:t>And now there is a monument </a:t>
            </a:r>
            <a:endParaRPr lang="ru-RU" sz="2400" b="1">
              <a:latin typeface="Monotype Corsiva" pitchFamily="66" charset="0"/>
            </a:endParaRPr>
          </a:p>
          <a:p>
            <a:pPr algn="ctr"/>
            <a:r>
              <a:rPr lang="en-US" sz="2400" b="1">
                <a:latin typeface="Monotype Corsiva" pitchFamily="66" charset="0"/>
              </a:rPr>
              <a:t>to Ilya </a:t>
            </a:r>
            <a:r>
              <a:rPr lang="en-US" sz="2400">
                <a:latin typeface="Monotype Corsiva" pitchFamily="66" charset="0"/>
              </a:rPr>
              <a:t> </a:t>
            </a:r>
            <a:r>
              <a:rPr lang="en-US" sz="2400" b="1">
                <a:latin typeface="Monotype Corsiva" pitchFamily="66" charset="0"/>
              </a:rPr>
              <a:t>Muromets</a:t>
            </a:r>
            <a:r>
              <a:rPr lang="en-US" sz="2400">
                <a:latin typeface="Monotype Corsiva" pitchFamily="66" charset="0"/>
              </a:rPr>
              <a:t> </a:t>
            </a:r>
            <a:endParaRPr lang="ru-RU" sz="2400" b="1">
              <a:latin typeface="Monotype Corsiva" pitchFamily="66" charset="0"/>
            </a:endParaRPr>
          </a:p>
          <a:p>
            <a:pPr algn="ctr"/>
            <a:r>
              <a:rPr lang="en-US" sz="2400" b="1">
                <a:latin typeface="Monotype Corsiva" pitchFamily="66" charset="0"/>
              </a:rPr>
              <a:t>on the bank of the Oka river.</a:t>
            </a:r>
            <a:endParaRPr lang="ru-RU" sz="2400" b="1"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684</TotalTime>
  <Words>514</Words>
  <Application>Microsoft Office PowerPoint</Application>
  <PresentationFormat>Экран (4:3)</PresentationFormat>
  <Paragraphs>104</Paragraphs>
  <Slides>31</Slides>
  <Notes>31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4" baseType="lpstr">
      <vt:lpstr>Arial</vt:lpstr>
      <vt:lpstr>Monotype Corsiva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Also the guests of our town can see  a bylina stone Ilya Muromets  and an armored train  "Ilya Muromets". </vt:lpstr>
      <vt:lpstr>Презентация PowerPoint</vt:lpstr>
      <vt:lpstr>Many tourists and   pilgrims  come to Murom to venerate  the   relics   of  Peter and  Fevronia. </vt:lpstr>
      <vt:lpstr>Презентация PowerPoint</vt:lpstr>
      <vt:lpstr>Презентация PowerPoint</vt:lpstr>
      <vt:lpstr>Презентация PowerPoint</vt:lpstr>
      <vt:lpstr>The most famous ones are Voskresenskaya, Smolenskaya,  Nickola-Naberezhnaya, Kozma-Demyanskaya churches.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town where I live</dc:title>
  <dc:creator>Лопатина Алена</dc:creator>
  <cp:lastModifiedBy>Windows 7</cp:lastModifiedBy>
  <cp:revision>19</cp:revision>
  <dcterms:created xsi:type="dcterms:W3CDTF">2013-01-11T06:25:52Z</dcterms:created>
  <dcterms:modified xsi:type="dcterms:W3CDTF">2013-01-31T19:39:15Z</dcterms:modified>
</cp:coreProperties>
</file>