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57" r:id="rId3"/>
    <p:sldId id="259" r:id="rId4"/>
    <p:sldId id="268" r:id="rId5"/>
    <p:sldId id="260" r:id="rId6"/>
    <p:sldId id="261" r:id="rId7"/>
    <p:sldId id="270" r:id="rId8"/>
    <p:sldId id="269" r:id="rId9"/>
    <p:sldId id="266" r:id="rId10"/>
    <p:sldId id="267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1914E-54EA-4A9A-9665-6AEC19649D3E}" type="datetimeFigureOut">
              <a:rPr lang="ru-RU" smtClean="0"/>
              <a:t>18.01.2013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6D54C-11B3-44C4-8FAB-70940EC4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418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091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827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2625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23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035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634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47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564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533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995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726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D54C-11B3-44C4-8FAB-70940EC40AA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98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CE0871B-6523-48B0-B5F9-43C5A35BC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008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3C991-DB21-4A25-928A-B3BE5F02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3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D2B5732-CC54-41BB-B93C-48826DB4D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348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71104-35FA-4F51-95A7-DEB503BA2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031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7ADB5-B09F-4E72-AE1B-FD2BFB534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8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9EF3CE-D12E-4066-B3AB-1DCFCA6BD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32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EFEA-7AAC-4CA4-A184-9B4531641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216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04158-A510-42D4-B0E8-3FD1FAB41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A1D9F-46EC-412F-AB9C-976A6BDCA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2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9E10D-B8FB-4195-8FDB-34BEA0CEE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64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42754-09A2-4918-A710-40C06E07E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69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BA3A20-D17D-4421-A88B-B6CDEC751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57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B2C1586-7560-4397-81DC-49336B535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0" r:id="rId2"/>
    <p:sldLayoutId id="2147483779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80" r:id="rId9"/>
    <p:sldLayoutId id="2147483776" r:id="rId10"/>
    <p:sldLayoutId id="2147483781" r:id="rId11"/>
    <p:sldLayoutId id="214748377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87;&#1088;&#1077;&#1079;&#1077;&#1085;&#1090;&#1072;&#1094;&#1080;&#1103;%20&#1096;&#1082;&#1086;&#1083;&#1100;&#1085;&#1080;&#1082;&#1086;&#1074;\&#1044;&#1048;&#1057;&#1050;\&#1069;&#1051;&#1045;&#1050;&#1058;&#1056;~1\&#1056;&#1040;&#1057;&#1058;&#1045;&#1053;~1\&#1082;&#1072;&#1087;&#1077;&#1088;&#1089;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3071813"/>
            <a:ext cx="4038600" cy="2857500"/>
          </a:xfrm>
        </p:spPr>
        <p:txBody>
          <a:bodyPr>
            <a:normAutofit lnSpcReduction="10000"/>
          </a:bodyPr>
          <a:lstStyle/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Цель : Изучить строение цветка.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    Определить обоеполые и 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    однополые цветы.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    Охарактеризовать      </a:t>
            </a: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     формулу цветов.</a:t>
            </a:r>
            <a:endParaRPr lang="en-US" sz="2000" dirty="0" smtClean="0"/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   Опыление, оплодотворение</a:t>
            </a:r>
          </a:p>
        </p:txBody>
      </p:sp>
      <p:pic>
        <p:nvPicPr>
          <p:cNvPr id="6148" name="Picture 6" descr="j028190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2571750"/>
            <a:ext cx="2808287" cy="3143250"/>
          </a:xfrm>
          <a:noFill/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5310188" cy="2892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43043" y="1357299"/>
            <a:ext cx="478634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Цветок</a:t>
            </a:r>
            <a:r>
              <a:rPr lang="ru-RU" sz="24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 – </a:t>
            </a:r>
            <a:r>
              <a:rPr lang="ru-RU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генеративный</a:t>
            </a:r>
            <a:r>
              <a:rPr lang="ru-RU" sz="24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орган</a:t>
            </a:r>
            <a:endParaRPr lang="ru-RU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6019800"/>
            <a:ext cx="8686800" cy="60960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smtClean="0">
                <a:solidFill>
                  <a:srgbClr val="FFCC00"/>
                </a:solidFill>
              </a:rPr>
              <a:t>Среди обильной горной растительности выделяются крупные соцветия </a:t>
            </a:r>
            <a:r>
              <a:rPr lang="ru-RU" sz="2400" smtClean="0">
                <a:solidFill>
                  <a:srgbClr val="FF0000"/>
                </a:solidFill>
              </a:rPr>
              <a:t>пустынно-колосника.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9436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3" name="Rectangle 25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327275"/>
            <a:ext cx="8229600" cy="4530725"/>
          </a:xfrm>
        </p:spPr>
        <p:txBody>
          <a:bodyPr/>
          <a:lstStyle/>
          <a:p>
            <a:pPr eaLnBrk="1" hangingPunct="1"/>
            <a:r>
              <a:rPr lang="ru-RU" sz="2000" smtClean="0"/>
              <a:t>Что нового вы узнали? </a:t>
            </a:r>
          </a:p>
          <a:p>
            <a:pPr eaLnBrk="1" hangingPunct="1"/>
            <a:r>
              <a:rPr lang="ru-RU" sz="2000" smtClean="0"/>
              <a:t>Что было интересного?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/>
          </a:p>
        </p:txBody>
      </p:sp>
      <p:sp>
        <p:nvSpPr>
          <p:cNvPr id="16387" name="WordArt 4"/>
          <p:cNvSpPr>
            <a:spLocks noChangeArrowheads="1" noChangeShapeType="1" noTextEdit="1"/>
          </p:cNvSpPr>
          <p:nvPr/>
        </p:nvSpPr>
        <p:spPr bwMode="auto">
          <a:xfrm>
            <a:off x="0" y="333375"/>
            <a:ext cx="7956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     Итог урока</a:t>
            </a:r>
          </a:p>
        </p:txBody>
      </p:sp>
      <p:sp>
        <p:nvSpPr>
          <p:cNvPr id="16388" name="AutoShape 26"/>
          <p:cNvSpPr>
            <a:spLocks noChangeArrowheads="1"/>
          </p:cNvSpPr>
          <p:nvPr/>
        </p:nvSpPr>
        <p:spPr bwMode="auto">
          <a:xfrm>
            <a:off x="4932363" y="2852738"/>
            <a:ext cx="2735262" cy="252095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Text Box 27"/>
          <p:cNvSpPr txBox="1">
            <a:spLocks noChangeArrowheads="1"/>
          </p:cNvSpPr>
          <p:nvPr/>
        </p:nvSpPr>
        <p:spPr bwMode="auto">
          <a:xfrm>
            <a:off x="827088" y="5661025"/>
            <a:ext cx="784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565400"/>
            <a:ext cx="8229600" cy="4530725"/>
          </a:xfrm>
        </p:spPr>
        <p:txBody>
          <a:bodyPr/>
          <a:lstStyle/>
          <a:p>
            <a:pPr eaLnBrk="1" hangingPunct="1"/>
            <a:r>
              <a:rPr lang="ru-RU" smtClean="0"/>
              <a:t>Нарисуйте ваши любимые цветы,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подготовьте сообщение о них.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13593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 Домашнее задание</a:t>
            </a:r>
          </a:p>
        </p:txBody>
      </p:sp>
      <p:pic>
        <p:nvPicPr>
          <p:cNvPr id="35845" name="Picture 5" descr="j02849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76700"/>
            <a:ext cx="4881562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smtClean="0"/>
              <a:t>Ключевые слова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Цветоножка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Цветоложе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Чашелистик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Лепесток 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Тычинка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Пестик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Опыление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Оплодотворение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Яйцеклетка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Спермии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Зародыш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Двудомное растение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dirty="0" smtClean="0"/>
              <a:t>Обоеполый цветок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Тест на соответствие</a:t>
            </a:r>
            <a:endParaRPr lang="ru-RU" sz="3600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71500" y="1643063"/>
            <a:ext cx="40386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А)Цветок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Б)Венчик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В)Тычинка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Г)Пестик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Д)Пыльник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Е) Чашечка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1.Мужская часть цветка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2.Женская часть цветка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3.Генеративный орган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4.Лепесток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5.Часть тычинки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6.чашелистики</a:t>
            </a:r>
          </a:p>
        </p:txBody>
      </p:sp>
      <p:sp>
        <p:nvSpPr>
          <p:cNvPr id="8197" name="WordArt 4"/>
          <p:cNvSpPr>
            <a:spLocks noChangeArrowheads="1" noChangeShapeType="1" noTextEdit="1"/>
          </p:cNvSpPr>
          <p:nvPr/>
        </p:nvSpPr>
        <p:spPr bwMode="auto">
          <a:xfrm>
            <a:off x="1331913" y="476250"/>
            <a:ext cx="5688012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1" grpId="1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Ключи к тесту соответствия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А-3</a:t>
            </a:r>
          </a:p>
          <a:p>
            <a:pPr eaLnBrk="1" hangingPunct="1"/>
            <a:r>
              <a:rPr lang="ru-RU" smtClean="0"/>
              <a:t>Б-4</a:t>
            </a:r>
          </a:p>
          <a:p>
            <a:pPr eaLnBrk="1" hangingPunct="1"/>
            <a:r>
              <a:rPr lang="ru-RU" smtClean="0"/>
              <a:t>В-1</a:t>
            </a:r>
          </a:p>
          <a:p>
            <a:pPr eaLnBrk="1" hangingPunct="1"/>
            <a:r>
              <a:rPr lang="ru-RU" smtClean="0"/>
              <a:t>Г-2</a:t>
            </a:r>
          </a:p>
          <a:p>
            <a:pPr eaLnBrk="1" hangingPunct="1"/>
            <a:r>
              <a:rPr lang="ru-RU" smtClean="0"/>
              <a:t>Д-5</a:t>
            </a:r>
          </a:p>
          <a:p>
            <a:pPr eaLnBrk="1" hangingPunct="1"/>
            <a:r>
              <a:rPr lang="ru-RU" smtClean="0"/>
              <a:t>Е-6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/>
            <a:r>
              <a:rPr lang="ru-RU" sz="2400" smtClean="0"/>
              <a:t>Строение пестика и тычинки</a:t>
            </a:r>
          </a:p>
          <a:p>
            <a:pPr marL="609600" indent="-609600" eaLnBrk="1" hangingPunct="1"/>
            <a:r>
              <a:rPr lang="ru-RU" sz="2400" smtClean="0"/>
              <a:t>Что обозначают следующие знаки </a:t>
            </a:r>
            <a:endParaRPr lang="en-US" sz="2400" smtClean="0"/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400" smtClean="0"/>
              <a:t>P-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400" smtClean="0"/>
              <a:t>Ca-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400" smtClean="0"/>
              <a:t>Co-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400" smtClean="0"/>
              <a:t>A-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sz="2400" smtClean="0"/>
              <a:t>G-</a:t>
            </a:r>
            <a:r>
              <a:rPr lang="ru-RU" sz="2400" smtClean="0"/>
              <a:t>            </a:t>
            </a:r>
          </a:p>
        </p:txBody>
      </p:sp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1692275" y="692150"/>
            <a:ext cx="540067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Задание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547813" y="1916113"/>
            <a:ext cx="8229600" cy="4530725"/>
          </a:xfrm>
        </p:spPr>
        <p:txBody>
          <a:bodyPr/>
          <a:lstStyle/>
          <a:p>
            <a:pPr eaLnBrk="1" hangingPunct="1"/>
            <a:r>
              <a:rPr lang="ru-RU" b="1" smtClean="0"/>
              <a:t>Определи цветок: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</a:t>
            </a:r>
          </a:p>
        </p:txBody>
      </p:sp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6696075" cy="10080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   Задание 3</a:t>
            </a:r>
          </a:p>
        </p:txBody>
      </p:sp>
      <p:sp>
        <p:nvSpPr>
          <p:cNvPr id="11268" name="Oval 5"/>
          <p:cNvSpPr>
            <a:spLocks noChangeArrowheads="1"/>
          </p:cNvSpPr>
          <p:nvPr/>
        </p:nvSpPr>
        <p:spPr bwMode="auto">
          <a:xfrm flipH="1">
            <a:off x="1692275" y="3068638"/>
            <a:ext cx="431800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Line 6"/>
          <p:cNvSpPr>
            <a:spLocks noChangeShapeType="1"/>
          </p:cNvSpPr>
          <p:nvPr/>
        </p:nvSpPr>
        <p:spPr bwMode="auto">
          <a:xfrm flipV="1">
            <a:off x="1979613" y="2852738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 flipV="1">
            <a:off x="1619250" y="29241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8"/>
          <p:cNvSpPr>
            <a:spLocks noChangeShapeType="1"/>
          </p:cNvSpPr>
          <p:nvPr/>
        </p:nvSpPr>
        <p:spPr bwMode="auto">
          <a:xfrm>
            <a:off x="1187450" y="32845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Line 10"/>
          <p:cNvSpPr>
            <a:spLocks noChangeShapeType="1"/>
          </p:cNvSpPr>
          <p:nvPr/>
        </p:nvSpPr>
        <p:spPr bwMode="auto">
          <a:xfrm>
            <a:off x="971550" y="3213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3" name="Line 11"/>
          <p:cNvSpPr>
            <a:spLocks noChangeShapeType="1"/>
          </p:cNvSpPr>
          <p:nvPr/>
        </p:nvSpPr>
        <p:spPr bwMode="auto">
          <a:xfrm flipH="1">
            <a:off x="1908175" y="3429000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>
            <a:off x="1763713" y="364490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2195513" y="3068638"/>
            <a:ext cx="1655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/>
              <a:t>Ca</a:t>
            </a:r>
            <a:r>
              <a:rPr lang="en-US" sz="1000"/>
              <a:t>(5)</a:t>
            </a:r>
            <a:endParaRPr lang="ru-RU"/>
          </a:p>
        </p:txBody>
      </p:sp>
      <p:sp>
        <p:nvSpPr>
          <p:cNvPr id="11276" name="Text Box 18"/>
          <p:cNvSpPr txBox="1">
            <a:spLocks noChangeArrowheads="1"/>
          </p:cNvSpPr>
          <p:nvPr/>
        </p:nvSpPr>
        <p:spPr bwMode="auto">
          <a:xfrm>
            <a:off x="3132138" y="292417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/>
              <a:t>Ca</a:t>
            </a:r>
            <a:endParaRPr lang="ru-RU"/>
          </a:p>
        </p:txBody>
      </p:sp>
      <p:sp>
        <p:nvSpPr>
          <p:cNvPr id="11277" name="Text Box 19"/>
          <p:cNvSpPr txBox="1">
            <a:spLocks noChangeArrowheads="1"/>
          </p:cNvSpPr>
          <p:nvPr/>
        </p:nvSpPr>
        <p:spPr bwMode="auto">
          <a:xfrm>
            <a:off x="2916238" y="3068638"/>
            <a:ext cx="2576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/>
              <a:t>C</a:t>
            </a:r>
            <a:r>
              <a:rPr lang="ru-RU" sz="2000"/>
              <a:t>о</a:t>
            </a:r>
            <a:r>
              <a:rPr lang="en-US" sz="1000"/>
              <a:t> (2)</a:t>
            </a:r>
            <a:r>
              <a:rPr lang="en-US" sz="2000"/>
              <a:t>A</a:t>
            </a:r>
            <a:r>
              <a:rPr lang="en-US" sz="1000"/>
              <a:t>(9)+1</a:t>
            </a:r>
            <a:r>
              <a:rPr lang="en-US" sz="2000"/>
              <a:t>G</a:t>
            </a:r>
            <a:r>
              <a:rPr lang="en-US" sz="1000"/>
              <a:t>1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67 -0.05327  C 0.081 -0.06526  0.102 -0.07192  0.124 -0.07192  C 0.149 -0.07192  0.169 -0.06526  0.183 -0.05327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10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14" dur="2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 animBg="1"/>
      <p:bldP spid="256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7242048" cy="142876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dirty="0" smtClean="0"/>
              <a:t>Двойное оплодотворение в 1898 году открыл Сергей </a:t>
            </a:r>
            <a:r>
              <a:rPr lang="ru-RU" sz="3100" dirty="0" err="1" smtClean="0"/>
              <a:t>Навашин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12291" name="Содержимое 3" descr="Водяные лилии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2143125"/>
            <a:ext cx="4038600" cy="3357563"/>
          </a:xfrm>
        </p:spPr>
      </p:pic>
      <p:sp>
        <p:nvSpPr>
          <p:cNvPr id="12292" name="Содержимое 6"/>
          <p:cNvSpPr>
            <a:spLocks noGrp="1"/>
          </p:cNvSpPr>
          <p:nvPr>
            <p:ph sz="half" idx="2"/>
          </p:nvPr>
        </p:nvSpPr>
        <p:spPr>
          <a:xfrm>
            <a:off x="4857750" y="1857375"/>
            <a:ext cx="4038600" cy="44354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smtClean="0"/>
              <a:t>Двойное оплодотворение </a:t>
            </a:r>
          </a:p>
          <a:p>
            <a:pPr>
              <a:buFont typeface="Wingdings 2" pitchFamily="18" charset="2"/>
              <a:buNone/>
            </a:pPr>
            <a:r>
              <a:rPr lang="ru-RU" sz="2000" smtClean="0"/>
              <a:t>(два сливания).</a:t>
            </a:r>
          </a:p>
          <a:p>
            <a:pPr>
              <a:buFont typeface="Wingdings 2" pitchFamily="18" charset="2"/>
              <a:buNone/>
            </a:pPr>
            <a:r>
              <a:rPr lang="ru-RU" sz="2000" smtClean="0"/>
              <a:t>Женские – пестик(в завязи яйцеклетки)</a:t>
            </a:r>
          </a:p>
          <a:p>
            <a:pPr>
              <a:buFont typeface="Wingdings 2" pitchFamily="18" charset="2"/>
              <a:buNone/>
            </a:pPr>
            <a:r>
              <a:rPr lang="ru-RU" sz="2000" smtClean="0"/>
              <a:t>Мужские - тычинки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Смысловые задачи</a:t>
            </a: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7239000" cy="5715000"/>
          </a:xfrm>
        </p:spPr>
        <p:txBody>
          <a:bodyPr/>
          <a:lstStyle/>
          <a:p>
            <a:pPr eaLnBrk="1" hangingPunct="1"/>
            <a:r>
              <a:rPr lang="ru-RU" sz="1200" smtClean="0"/>
              <a:t>Цветы, плоды, семена служат для размножения растений и называются генеративными органами. Какие функции выполняют корни, стебли и листья? Могут ли они выполнять функцию размножения?</a:t>
            </a:r>
          </a:p>
          <a:p>
            <a:pPr eaLnBrk="1" hangingPunct="1"/>
            <a:r>
              <a:rPr lang="ru-RU" sz="1200" smtClean="0"/>
              <a:t>Пыльца опыляемых ветром растений легкая и сухая, а насекомоопыляемых – липкая. Если весна холодная и дождливая, много ли будет орехов в лесу?</a:t>
            </a:r>
          </a:p>
          <a:p>
            <a:pPr eaLnBrk="1" hangingPunct="1"/>
            <a:r>
              <a:rPr lang="ru-RU" sz="1200" smtClean="0"/>
              <a:t>В саду растут три растения облепихи, которые щедро цветут каждой весной, но плодов не образуют почему так происходит? Какое строение имеют цветки облепихи? Что необходимо сделать, чтобы облепиха плодоносила?</a:t>
            </a:r>
          </a:p>
          <a:p>
            <a:pPr eaLnBrk="1" hangingPunct="1"/>
            <a:r>
              <a:rPr lang="ru-RU" sz="1200" smtClean="0"/>
              <a:t>В одном цветке липы содержится примерно 12 мг нектара, а одно дерево липы дает около 12 кг меда. Сколько цветков опыляет семья пчел при сборе меда с одного такого дерева?</a:t>
            </a:r>
          </a:p>
          <a:p>
            <a:pPr eaLnBrk="1" hangingPunct="1"/>
            <a:r>
              <a:rPr lang="ru-RU" sz="1200" smtClean="0"/>
              <a:t>При выращивании клевера – лучшей кормовой культуры с большим содержание белка – сельскохозяйственные работники столкнулись с проблемой отсутствия семян у этой культуры. Оказалось, что урожай семян зависит от рыжих лис. Используя систему лиса – мыши – шмели (шмелиные гнезда) – клевер, объясните взаимосвязь и взаимозависимость между лисой и клевером.</a:t>
            </a:r>
          </a:p>
          <a:p>
            <a:pPr eaLnBrk="1" hangingPunct="1"/>
            <a:r>
              <a:rPr lang="ru-RU" sz="1200" smtClean="0"/>
              <a:t>На цветки сливы, вишни, ржи, фасоли, ячменя, картофеля надели изоляторы (специальные мешочки). В результате на сливе, вишне и ржи плоды и семена не образовались, а у фасоли, ячменя и картофеля образовались чем это можно объяснить?</a:t>
            </a:r>
          </a:p>
          <a:p>
            <a:pPr eaLnBrk="1" hangingPunct="1"/>
            <a:r>
              <a:rPr lang="ru-RU" sz="1200" smtClean="0"/>
              <a:t>В Австралии на глубине 30 см обнаружены подземные цветы, белые стебли которых находятся на горизонтальном корневище. цветки их, похожие на цветки орхидеи, цветут и плодоносят в полной темноте. Какой способ опыления у описанного растения?</a:t>
            </a:r>
          </a:p>
          <a:p>
            <a:pPr eaLnBrk="1" hangingPunct="1"/>
            <a:r>
              <a:rPr lang="ru-RU" sz="1200" smtClean="0"/>
              <a:t> Могут ли образовываться плоды и семена, если пыльца попала на рыльце пестика, а оплодотворение не произошло? Может ли образоваться плод без опыления? Чем отличается процесс опыления от оплодотворения?</a:t>
            </a:r>
          </a:p>
          <a:p>
            <a:pPr eaLnBrk="1" hangingPunct="1"/>
            <a:r>
              <a:rPr lang="ru-RU" sz="1200" smtClean="0"/>
              <a:t>Сравни цветки ветроопыляемых растений  (анемофилов) и насекомоопыляемых растений (энтомофилов). Назови не менее пяти признаков.</a:t>
            </a:r>
          </a:p>
          <a:p>
            <a:pPr eaLnBrk="1" hangingPunct="1"/>
            <a:endParaRPr lang="ru-RU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486400"/>
            <a:ext cx="6400800" cy="5334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bg1"/>
                </a:solidFill>
              </a:rPr>
              <a:t>Каперсы.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"/>
          <a:stretch>
            <a:fillRect/>
          </a:stretch>
        </p:blipFill>
        <p:spPr bwMode="auto">
          <a:xfrm>
            <a:off x="2057400" y="471488"/>
            <a:ext cx="5029200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каперс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2" fill="hold"/>
                                        <p:tgtEl>
                                          <p:spTgt spid="358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213</TotalTime>
  <Words>506</Words>
  <Application>Microsoft Office PowerPoint</Application>
  <PresentationFormat>Экран (4:3)</PresentationFormat>
  <Paragraphs>105</Paragraphs>
  <Slides>12</Slides>
  <Notes>12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Verdana</vt:lpstr>
      <vt:lpstr>Arial</vt:lpstr>
      <vt:lpstr>Trebuchet MS</vt:lpstr>
      <vt:lpstr>Wingdings 2</vt:lpstr>
      <vt:lpstr>Wingdings</vt:lpstr>
      <vt:lpstr>Calibri</vt:lpstr>
      <vt:lpstr>Изящная</vt:lpstr>
      <vt:lpstr>Презентация PowerPoint</vt:lpstr>
      <vt:lpstr>Ключевые слова</vt:lpstr>
      <vt:lpstr>      Тест на соответствие</vt:lpstr>
      <vt:lpstr>Ключи к тесту соответствия </vt:lpstr>
      <vt:lpstr>Презентация PowerPoint</vt:lpstr>
      <vt:lpstr>Презентация PowerPoint</vt:lpstr>
      <vt:lpstr>Двойное оплодотворение в 1898 году открыл Сергей Навашин. </vt:lpstr>
      <vt:lpstr>Смысловые задачи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Цветок – генеративный орган</dc:title>
  <dc:creator>XTreme</dc:creator>
  <cp:lastModifiedBy>heeq</cp:lastModifiedBy>
  <cp:revision>15</cp:revision>
  <dcterms:created xsi:type="dcterms:W3CDTF">2008-12-11T11:12:43Z</dcterms:created>
  <dcterms:modified xsi:type="dcterms:W3CDTF">2013-01-17T19:54:26Z</dcterms:modified>
</cp:coreProperties>
</file>