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FF"/>
    <a:srgbClr val="CC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D05A9-57E7-4523-B051-8AFC96DB1159}" type="datetimeFigureOut">
              <a:rPr lang="ru-RU" smtClean="0"/>
              <a:t>18.01.2013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EF34E-DC1B-4E15-9DE8-2736FC8D9F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918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49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085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075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59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381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178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417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951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EF34E-DC1B-4E15-9DE8-2736FC8D9FB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153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03A71-1679-4DF3-A033-F58EA179A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592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C35CF-79FC-4DC2-8DAE-96F707662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956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CBDDB-E942-4CE5-9F64-BEF278B18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63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6F7EE-837F-4B7F-9C7B-356F544DC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0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1481F-5C09-490A-ADE7-8B161AD04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76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5AA12-A148-4FC6-BD7C-1C227B902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654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C3523-1FFD-448B-AC83-34CA71B51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99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71A3B-4896-4D70-9C97-EEBC8A034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499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40AB8-36F1-42A6-904F-434DE8FC3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61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BFB21-0E1C-4E9B-933C-641D963B0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35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C8C96-1FC6-4E61-9714-5B507C32A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7A867A-A294-4A00-8FB4-E5B42A1D5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Обобщение по теме «Стебель, его функции»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800" dirty="0" smtClean="0"/>
          </a:p>
          <a:p>
            <a:pPr algn="l" eaLnBrk="1" hangingPunct="1">
              <a:lnSpc>
                <a:spcPct val="80000"/>
              </a:lnSpc>
            </a:pPr>
            <a:r>
              <a:rPr lang="ru-RU" sz="1800" u="sng" dirty="0" smtClean="0">
                <a:solidFill>
                  <a:srgbClr val="443329"/>
                </a:solidFill>
                <a:latin typeface="Times New Roman" pitchFamily="18" charset="0"/>
              </a:rPr>
              <a:t>Цель:</a:t>
            </a:r>
            <a:r>
              <a:rPr lang="ru-RU" sz="1800" dirty="0" smtClean="0">
                <a:solidFill>
                  <a:srgbClr val="443329"/>
                </a:solidFill>
                <a:latin typeface="Times New Roman" pitchFamily="18" charset="0"/>
              </a:rPr>
              <a:t> </a:t>
            </a:r>
          </a:p>
          <a:p>
            <a:pPr algn="l" eaLnBrk="1" hangingPunct="1">
              <a:lnSpc>
                <a:spcPct val="80000"/>
              </a:lnSpc>
              <a:buClr>
                <a:schemeClr val="tx1"/>
              </a:buClr>
              <a:buSzPct val="60000"/>
              <a:buFont typeface="Wingdings" pitchFamily="2" charset="2"/>
              <a:buChar char="ь"/>
            </a:pPr>
            <a:r>
              <a:rPr lang="ru-RU" sz="1800" b="1" dirty="0" smtClean="0">
                <a:solidFill>
                  <a:srgbClr val="443329"/>
                </a:solidFill>
                <a:latin typeface="Times New Roman" pitchFamily="18" charset="0"/>
              </a:rPr>
              <a:t>Закрепить знания о строении и значении стебля для  цветкового растения</a:t>
            </a:r>
          </a:p>
          <a:p>
            <a:pPr algn="l" eaLnBrk="1" hangingPunct="1">
              <a:lnSpc>
                <a:spcPct val="80000"/>
              </a:lnSpc>
              <a:buClr>
                <a:schemeClr val="tx1"/>
              </a:buClr>
              <a:buSzPct val="60000"/>
              <a:buFont typeface="Wingdings" pitchFamily="2" charset="2"/>
              <a:buChar char="ь"/>
            </a:pPr>
            <a:r>
              <a:rPr lang="ru-RU" sz="1800" b="1" dirty="0" smtClean="0">
                <a:solidFill>
                  <a:srgbClr val="443329"/>
                </a:solidFill>
                <a:latin typeface="Times New Roman" pitchFamily="18" charset="0"/>
              </a:rPr>
              <a:t>Уметь  применять полученные знания на практике</a:t>
            </a:r>
          </a:p>
          <a:p>
            <a:pPr algn="l" eaLnBrk="1" hangingPunct="1">
              <a:lnSpc>
                <a:spcPct val="80000"/>
              </a:lnSpc>
              <a:buClr>
                <a:schemeClr val="tx1"/>
              </a:buClr>
              <a:buSzPct val="60000"/>
              <a:buFont typeface="Wingdings" pitchFamily="2" charset="2"/>
              <a:buChar char="ь"/>
            </a:pPr>
            <a:r>
              <a:rPr lang="ru-RU" sz="1800" b="1" dirty="0" smtClean="0">
                <a:solidFill>
                  <a:srgbClr val="443329"/>
                </a:solidFill>
                <a:latin typeface="Times New Roman" pitchFamily="18" charset="0"/>
              </a:rPr>
              <a:t>Воспитывать любовь к природе</a:t>
            </a:r>
          </a:p>
          <a:p>
            <a:pPr eaLnBrk="1" hangingPunct="1">
              <a:lnSpc>
                <a:spcPct val="80000"/>
              </a:lnSpc>
            </a:pPr>
            <a:endParaRPr lang="ru-RU" sz="1800" dirty="0" smtClean="0">
              <a:latin typeface="Times New Roman" pitchFamily="18" charset="0"/>
            </a:endParaRPr>
          </a:p>
        </p:txBody>
      </p:sp>
      <p:pic>
        <p:nvPicPr>
          <p:cNvPr id="4100" name="Picture 4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295592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Виды стеблей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ука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714375" y="1643063"/>
          <a:ext cx="7929563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окумент" r:id="rId4" imgW="6112164" imgH="5135114" progId="Word.Document.12">
                  <p:embed/>
                </p:oleObj>
              </mc:Choice>
              <mc:Fallback>
                <p:oleObj name="Документ" r:id="rId4" imgW="6112164" imgH="5135114" progId="Word.Document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1643063"/>
                        <a:ext cx="7929563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Функции стебля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eaLnBrk="1" hangingPunct="1"/>
            <a:r>
              <a:rPr lang="ru-RU" smtClean="0"/>
              <a:t> опорная</a:t>
            </a:r>
          </a:p>
          <a:p>
            <a:pPr eaLnBrk="1" hangingPunct="1"/>
            <a:r>
              <a:rPr lang="ru-RU" smtClean="0"/>
              <a:t>Проводящая</a:t>
            </a:r>
          </a:p>
          <a:p>
            <a:pPr eaLnBrk="1" hangingPunct="1"/>
            <a:r>
              <a:rPr lang="ru-RU" smtClean="0"/>
              <a:t>запасающая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539750" y="1196975"/>
            <a:ext cx="2303463" cy="18002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3348038" y="1268413"/>
            <a:ext cx="2160587" cy="18732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5795963" y="1268413"/>
            <a:ext cx="2447925" cy="18002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Смысловые задачи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* Почему погибают дуплистые деревья?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* Объясните смысл  строфы из стихотворения Е.Винокурова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Поражает и ныне закон естества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Что таится и в дубе, и в грабе, и в вязе: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От корней навсегда удалилась листва.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Но ничуть не слабее их скрытые связи.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Основные понятия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Кора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Пробка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Луб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Древесина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Сердцевина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Камбий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Ситовидные трубки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Годичное кольцо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7172" name="Picture 5" descr="j02819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844675"/>
            <a:ext cx="30956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Понятийный диктант</a:t>
            </a:r>
          </a:p>
        </p:txBody>
      </p:sp>
      <p:sp>
        <p:nvSpPr>
          <p:cNvPr id="8195" name="Rectangle 25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858250" cy="4525963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      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4313" y="1071563"/>
            <a:ext cx="8072437" cy="437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/>
              <a:t> </a:t>
            </a:r>
          </a:p>
          <a:p>
            <a:r>
              <a:rPr lang="ru-RU" sz="2000" b="1"/>
              <a:t>1. </a:t>
            </a:r>
            <a:r>
              <a:rPr lang="ru-RU" sz="2000"/>
              <a:t>Как называется расположение почек одна за другой? </a:t>
            </a:r>
          </a:p>
          <a:p>
            <a:r>
              <a:rPr lang="ru-RU" sz="2000" b="1"/>
              <a:t>2</a:t>
            </a:r>
            <a:r>
              <a:rPr lang="ru-RU" sz="2000"/>
              <a:t>.  Как называется самый кончик почки с образовательной тканью? </a:t>
            </a:r>
          </a:p>
          <a:p>
            <a:r>
              <a:rPr lang="ru-RU" sz="2000" b="1"/>
              <a:t>3. </a:t>
            </a:r>
            <a:r>
              <a:rPr lang="ru-RU" sz="2000"/>
              <a:t>Как называется крупная округлая почка с зачатками цветов? </a:t>
            </a:r>
          </a:p>
          <a:p>
            <a:r>
              <a:rPr lang="ru-RU" sz="2000" b="1"/>
              <a:t>4. </a:t>
            </a:r>
            <a:r>
              <a:rPr lang="ru-RU" sz="2000"/>
              <a:t>Что защищает почки от неблагоприятных условий? </a:t>
            </a:r>
          </a:p>
          <a:p>
            <a:r>
              <a:rPr lang="ru-RU" sz="2000" b="1"/>
              <a:t>5. </a:t>
            </a:r>
            <a:r>
              <a:rPr lang="ru-RU" sz="2000"/>
              <a:t>Как называется угол между черешком листа и стеблем? </a:t>
            </a:r>
          </a:p>
          <a:p>
            <a:r>
              <a:rPr lang="ru-RU" sz="2000" b="1"/>
              <a:t>6. </a:t>
            </a:r>
            <a:r>
              <a:rPr lang="ru-RU" sz="2000"/>
              <a:t>Как называется почка, имеющая только зачатки листьев? </a:t>
            </a:r>
          </a:p>
          <a:p>
            <a:r>
              <a:rPr lang="ru-RU" sz="2000" b="1"/>
              <a:t>7. </a:t>
            </a:r>
            <a:r>
              <a:rPr lang="ru-RU" sz="2000"/>
              <a:t>Как называется расположение почек одна против другой? </a:t>
            </a:r>
          </a:p>
          <a:p>
            <a:r>
              <a:rPr lang="ru-RU" sz="2000" b="1"/>
              <a:t>8. </a:t>
            </a:r>
            <a:r>
              <a:rPr lang="ru-RU" sz="2000"/>
              <a:t>Как называется почка, находящаяся на конце ветки? </a:t>
            </a:r>
          </a:p>
          <a:p>
            <a:r>
              <a:rPr lang="ru-RU" sz="2000" b="1"/>
              <a:t>9. </a:t>
            </a:r>
            <a:r>
              <a:rPr lang="ru-RU" sz="2000"/>
              <a:t>Как называется рост у растения междоузлиями? </a:t>
            </a:r>
          </a:p>
          <a:p>
            <a:r>
              <a:rPr lang="ru-RU" sz="2000" b="1"/>
              <a:t>10. </a:t>
            </a:r>
            <a:r>
              <a:rPr lang="ru-RU" sz="2000"/>
              <a:t>Как называется расстояние между узлами на стебле?</a:t>
            </a:r>
          </a:p>
          <a:p>
            <a:r>
              <a:rPr lang="ru-RU" sz="2000" b="1"/>
              <a:t>11. </a:t>
            </a:r>
            <a:r>
              <a:rPr lang="ru-RU" sz="2000"/>
              <a:t>Как называется место на стебле, где развиваются листья и почки</a:t>
            </a:r>
            <a:r>
              <a:rPr lang="ru-RU"/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Расположите правильно слои стебля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                             1.Сердцевина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2. Камбий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3. Луб.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4. Древесина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5. Кора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6. Пробка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9220" name="Picture 6" descr="j030525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628775"/>
            <a:ext cx="2952750" cy="37449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Ключи  к заданиям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000" b="1" smtClean="0"/>
              <a:t>     Понятийный диктант</a:t>
            </a:r>
          </a:p>
          <a:p>
            <a:pPr eaLnBrk="1" hangingPunct="1"/>
            <a:r>
              <a:rPr lang="ru-RU" sz="2000" b="1" smtClean="0"/>
              <a:t>1. </a:t>
            </a:r>
            <a:r>
              <a:rPr lang="ru-RU" sz="2000" smtClean="0"/>
              <a:t>(</a:t>
            </a:r>
            <a:r>
              <a:rPr lang="ru-RU" sz="2000" i="1" smtClean="0"/>
              <a:t>Очередное.</a:t>
            </a:r>
            <a:r>
              <a:rPr lang="ru-RU" sz="2000" smtClean="0"/>
              <a:t>)</a:t>
            </a:r>
          </a:p>
          <a:p>
            <a:pPr eaLnBrk="1" hangingPunct="1"/>
            <a:r>
              <a:rPr lang="ru-RU" sz="2000" b="1" smtClean="0"/>
              <a:t>2</a:t>
            </a:r>
            <a:r>
              <a:rPr lang="ru-RU" sz="2000" smtClean="0"/>
              <a:t>. (</a:t>
            </a:r>
            <a:r>
              <a:rPr lang="ru-RU" sz="2000" i="1" smtClean="0"/>
              <a:t>Конус нарастания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3. </a:t>
            </a:r>
            <a:r>
              <a:rPr lang="ru-RU" sz="2000" smtClean="0"/>
              <a:t>(</a:t>
            </a:r>
            <a:r>
              <a:rPr lang="ru-RU" sz="2000" i="1" smtClean="0"/>
              <a:t>Генеративная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4. </a:t>
            </a:r>
            <a:r>
              <a:rPr lang="ru-RU" sz="2000" smtClean="0"/>
              <a:t>(</a:t>
            </a:r>
            <a:r>
              <a:rPr lang="ru-RU" sz="2000" i="1" smtClean="0"/>
              <a:t>Почечные чешуйки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5 </a:t>
            </a:r>
            <a:r>
              <a:rPr lang="ru-RU" sz="2000" smtClean="0"/>
              <a:t>(</a:t>
            </a:r>
            <a:r>
              <a:rPr lang="ru-RU" sz="2000" i="1" smtClean="0"/>
              <a:t>Пазуха листа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6. </a:t>
            </a:r>
            <a:r>
              <a:rPr lang="ru-RU" sz="2000" smtClean="0"/>
              <a:t>(</a:t>
            </a:r>
            <a:r>
              <a:rPr lang="ru-RU" sz="2000" i="1" smtClean="0"/>
              <a:t>Вегетативная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7. </a:t>
            </a:r>
            <a:r>
              <a:rPr lang="ru-RU" sz="2000" smtClean="0"/>
              <a:t>(</a:t>
            </a:r>
            <a:r>
              <a:rPr lang="ru-RU" sz="2000" i="1" smtClean="0"/>
              <a:t>Супротивное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8 </a:t>
            </a:r>
            <a:r>
              <a:rPr lang="ru-RU" sz="2000" smtClean="0"/>
              <a:t>(</a:t>
            </a:r>
            <a:r>
              <a:rPr lang="ru-RU" sz="2000" i="1" smtClean="0"/>
              <a:t>Верхушечная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9. </a:t>
            </a:r>
            <a:r>
              <a:rPr lang="ru-RU" sz="2000" smtClean="0"/>
              <a:t>(</a:t>
            </a:r>
            <a:r>
              <a:rPr lang="ru-RU" sz="2000" i="1" smtClean="0"/>
              <a:t>Вставочный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10. </a:t>
            </a:r>
            <a:r>
              <a:rPr lang="ru-RU" sz="2000" smtClean="0"/>
              <a:t>(</a:t>
            </a:r>
            <a:r>
              <a:rPr lang="ru-RU" sz="2000" i="1" smtClean="0"/>
              <a:t>Междоузлие</a:t>
            </a:r>
            <a:r>
              <a:rPr lang="ru-RU" sz="2000" smtClean="0"/>
              <a:t>.)</a:t>
            </a:r>
          </a:p>
          <a:p>
            <a:pPr eaLnBrk="1" hangingPunct="1"/>
            <a:r>
              <a:rPr lang="ru-RU" sz="2000" b="1" smtClean="0"/>
              <a:t>11. </a:t>
            </a:r>
            <a:r>
              <a:rPr lang="ru-RU" sz="2000" smtClean="0"/>
              <a:t>(</a:t>
            </a:r>
            <a:r>
              <a:rPr lang="ru-RU" sz="2000" i="1" smtClean="0"/>
              <a:t>Узел</a:t>
            </a:r>
            <a:r>
              <a:rPr lang="ru-RU" sz="2000" smtClean="0"/>
              <a:t>.)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000" b="1" smtClean="0"/>
              <a:t>              Слои стебля  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5,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6,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3,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2,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4,</a:t>
            </a:r>
          </a:p>
          <a:p>
            <a:pPr eaLnBrk="1" hangingPunct="1">
              <a:buFontTx/>
              <a:buNone/>
            </a:pPr>
            <a:r>
              <a:rPr lang="ru-RU" sz="2000" b="1" smtClean="0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Видоизменения стебля(соотнесите)</a:t>
            </a:r>
          </a:p>
        </p:txBody>
      </p:sp>
      <p:sp>
        <p:nvSpPr>
          <p:cNvPr id="2052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mtClean="0"/>
              <a:t>Клубни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mtClean="0"/>
              <a:t>Луковицы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mtClean="0"/>
              <a:t>корневище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endParaRPr lang="ru-RU" smtClean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defRPr/>
            </a:pPr>
            <a:r>
              <a:rPr lang="ru-RU" u="sng" dirty="0" smtClean="0"/>
              <a:t>Растения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1.пырей, ирис, ландыш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2.лук, чеснок, тюльпан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3. картофель, георгин</a:t>
            </a:r>
          </a:p>
          <a:p>
            <a:pPr eaLnBrk="1" hangingPunct="1">
              <a:defRPr/>
            </a:pPr>
            <a:endParaRPr lang="ru-RU" dirty="0" smtClean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428625" y="4500563"/>
          <a:ext cx="4608513" cy="405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Документ" r:id="rId4" imgW="4608695" imgH="4053394" progId="Word.Document.12">
                  <p:embed/>
                </p:oleObj>
              </mc:Choice>
              <mc:Fallback>
                <p:oleObj name="Документ" r:id="rId4" imgW="4608695" imgH="4053394" progId="Word.Documen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28625" y="4500563"/>
                        <a:ext cx="4608513" cy="405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Прямоугольник 8"/>
          <p:cNvSpPr>
            <a:spLocks noChangeArrowheads="1"/>
          </p:cNvSpPr>
          <p:nvPr/>
        </p:nvSpPr>
        <p:spPr bwMode="auto">
          <a:xfrm>
            <a:off x="3143250" y="2260600"/>
            <a:ext cx="37147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33400" indent="-533400">
              <a:lnSpc>
                <a:spcPct val="90000"/>
              </a:lnSpc>
              <a:buFontTx/>
              <a:buAutoNum type="arabicPeriod"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357</Words>
  <Application>Microsoft Office PowerPoint</Application>
  <PresentationFormat>Экран (4:3)</PresentationFormat>
  <Paragraphs>87</Paragraphs>
  <Slides>9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Оформление по умолчанию</vt:lpstr>
      <vt:lpstr>Документ Microsoft Office Word</vt:lpstr>
      <vt:lpstr>Обобщение по теме «Стебель, его функции»</vt:lpstr>
      <vt:lpstr>Виды стеблей</vt:lpstr>
      <vt:lpstr>Функции стебля</vt:lpstr>
      <vt:lpstr>Смысловые задачи</vt:lpstr>
      <vt:lpstr>Основные понятия</vt:lpstr>
      <vt:lpstr>Понятийный диктант</vt:lpstr>
      <vt:lpstr>Расположите правильно слои стебля</vt:lpstr>
      <vt:lpstr>Ключи  к заданиям</vt:lpstr>
      <vt:lpstr>Видоизменения стебля(соотнесите)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по теме «Стебель, его функции»</dc:title>
  <dc:creator>XTreme</dc:creator>
  <cp:lastModifiedBy>heeq</cp:lastModifiedBy>
  <cp:revision>13</cp:revision>
  <dcterms:created xsi:type="dcterms:W3CDTF">2009-01-16T10:13:24Z</dcterms:created>
  <dcterms:modified xsi:type="dcterms:W3CDTF">2013-01-17T19:47:58Z</dcterms:modified>
</cp:coreProperties>
</file>