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3" r:id="rId3"/>
    <p:sldId id="264" r:id="rId4"/>
    <p:sldId id="257" r:id="rId5"/>
    <p:sldId id="261" r:id="rId6"/>
    <p:sldId id="260" r:id="rId7"/>
    <p:sldId id="259" r:id="rId8"/>
    <p:sldId id="265" r:id="rId9"/>
    <p:sldId id="258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68C06-8967-4157-B68F-BA3FC43481B3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3B8BE-69A3-43BE-A467-5E80EF67AF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73B8BE-69A3-43BE-A467-5E80EF67AFC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DC3B231-4F6D-42A7-868E-786A7F72F0B9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37EDD69-E0E7-432D-87F6-5CDEE8908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000108"/>
            <a:ext cx="7114978" cy="1928826"/>
          </a:xfrm>
        </p:spPr>
        <p:txBody>
          <a:bodyPr/>
          <a:lstStyle/>
          <a:p>
            <a:r>
              <a:rPr lang="ru-RU" dirty="0" smtClean="0"/>
              <a:t>Лист, его значение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Функции листа, строение листа, процессы, видоизменения листа</a:t>
            </a:r>
            <a:endParaRPr lang="ru-RU" dirty="0"/>
          </a:p>
        </p:txBody>
      </p:sp>
      <p:pic>
        <p:nvPicPr>
          <p:cNvPr id="18433" name="Picture 1" descr="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333625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214290"/>
            <a:ext cx="7572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Объясните следующие явления</a:t>
            </a: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14282" y="1000108"/>
            <a:ext cx="7715304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Как объяснить, что у деревьев, которые растут на улицах городов возле фонарей, листопад наступает значительно позже, чем у деревьев, растущих на неосвещенных участках?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Описаны случаи, когда баобабы, растущие в зоне тропиков, в середине лета, в самую жару, сбрасывали листья. Почему?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lang="ru-RU" dirty="0"/>
              <a:t>У большинства растений устьица находятся в кожице только с нижней стороны листа, но у некоторых они расположены и в кожице с верхней стороны листа. Приведите примеры таких растений.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У травы перекати-поле твердые листья, которые при наступлении жары скручиваются в трубку так, что устьица попадают внутрь ее. Как можно объяснить это явление?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7239000" cy="1428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Это надо знать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7481918" cy="5598504"/>
          </a:xfrm>
        </p:spPr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285861"/>
            <a:ext cx="778674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1. </a:t>
            </a:r>
            <a:r>
              <a:rPr lang="ru-RU" dirty="0" smtClean="0"/>
              <a:t>Как называется расположение почек </a:t>
            </a:r>
            <a:r>
              <a:rPr lang="ru-RU" dirty="0"/>
              <a:t>одна за другой? (</a:t>
            </a:r>
            <a:r>
              <a:rPr lang="ru-RU" i="1" dirty="0"/>
              <a:t>Очередное.</a:t>
            </a:r>
            <a:r>
              <a:rPr lang="ru-RU" dirty="0"/>
              <a:t>)</a:t>
            </a:r>
          </a:p>
          <a:p>
            <a:r>
              <a:rPr lang="ru-RU" b="1" dirty="0"/>
              <a:t>2. </a:t>
            </a:r>
            <a:r>
              <a:rPr lang="ru-RU" dirty="0" smtClean="0"/>
              <a:t>Как </a:t>
            </a:r>
            <a:r>
              <a:rPr lang="ru-RU" dirty="0"/>
              <a:t>называется расположение листьев по три и более на одном месте? (</a:t>
            </a:r>
            <a:r>
              <a:rPr lang="ru-RU" i="1" dirty="0"/>
              <a:t>Мутовчатое</a:t>
            </a:r>
            <a:r>
              <a:rPr lang="ru-RU" dirty="0"/>
              <a:t>.)</a:t>
            </a:r>
          </a:p>
          <a:p>
            <a:r>
              <a:rPr lang="ru-RU" b="1" dirty="0" smtClean="0"/>
              <a:t>3. </a:t>
            </a:r>
            <a:r>
              <a:rPr lang="ru-RU" dirty="0"/>
              <a:t>Как называется жилкование с многократно ветвящимися жилками? (</a:t>
            </a:r>
            <a:r>
              <a:rPr lang="ru-RU" i="1" dirty="0"/>
              <a:t>Сетчатое</a:t>
            </a:r>
            <a:r>
              <a:rPr lang="ru-RU" dirty="0"/>
              <a:t>.)</a:t>
            </a:r>
          </a:p>
          <a:p>
            <a:r>
              <a:rPr lang="ru-RU" b="1" dirty="0" smtClean="0"/>
              <a:t>4. </a:t>
            </a:r>
            <a:r>
              <a:rPr lang="ru-RU" dirty="0"/>
              <a:t>Как называются листья с одной листовой пластинкой и черешком? (</a:t>
            </a:r>
            <a:r>
              <a:rPr lang="ru-RU" i="1" dirty="0"/>
              <a:t>Простые</a:t>
            </a:r>
            <a:r>
              <a:rPr lang="ru-RU" dirty="0"/>
              <a:t>.)</a:t>
            </a:r>
          </a:p>
          <a:p>
            <a:r>
              <a:rPr lang="ru-RU" b="1" dirty="0" smtClean="0"/>
              <a:t>5. </a:t>
            </a:r>
            <a:r>
              <a:rPr lang="ru-RU" dirty="0"/>
              <a:t>Как называется лист, состоящий из нескольких листовых пластинок и имеющий общий черешок? (</a:t>
            </a:r>
            <a:r>
              <a:rPr lang="ru-RU" i="1" dirty="0"/>
              <a:t>Сложный</a:t>
            </a:r>
            <a:r>
              <a:rPr lang="ru-RU" dirty="0" smtClean="0"/>
              <a:t>.)</a:t>
            </a:r>
            <a:endParaRPr lang="ru-RU" dirty="0"/>
          </a:p>
          <a:p>
            <a:r>
              <a:rPr lang="ru-RU" b="1" dirty="0" smtClean="0"/>
              <a:t>6. </a:t>
            </a:r>
            <a:r>
              <a:rPr lang="ru-RU" dirty="0"/>
              <a:t>Как называется угол между черешком листа и стеблем? (</a:t>
            </a:r>
            <a:r>
              <a:rPr lang="ru-RU" i="1" dirty="0"/>
              <a:t>Пазуха листа</a:t>
            </a:r>
            <a:r>
              <a:rPr lang="ru-RU" dirty="0"/>
              <a:t>.)</a:t>
            </a:r>
          </a:p>
          <a:p>
            <a:r>
              <a:rPr lang="ru-RU" b="1" dirty="0" smtClean="0"/>
              <a:t>7. </a:t>
            </a:r>
            <a:r>
              <a:rPr lang="ru-RU" dirty="0"/>
              <a:t>Как называется почка, имеющая только зачатки листьев? (</a:t>
            </a:r>
            <a:r>
              <a:rPr lang="ru-RU" i="1" dirty="0"/>
              <a:t>Вегетативная</a:t>
            </a:r>
            <a:r>
              <a:rPr lang="ru-RU" dirty="0"/>
              <a:t>.)</a:t>
            </a:r>
          </a:p>
          <a:p>
            <a:r>
              <a:rPr lang="ru-RU" b="1" dirty="0" smtClean="0"/>
              <a:t>8. </a:t>
            </a:r>
            <a:r>
              <a:rPr lang="ru-RU" dirty="0"/>
              <a:t>Как называется расположение почек одна против другой? (</a:t>
            </a:r>
            <a:r>
              <a:rPr lang="ru-RU" i="1" dirty="0"/>
              <a:t>Супротивное</a:t>
            </a:r>
            <a:r>
              <a:rPr lang="ru-RU" dirty="0"/>
              <a:t>.)</a:t>
            </a:r>
          </a:p>
          <a:p>
            <a:r>
              <a:rPr lang="ru-RU" b="1" dirty="0" smtClean="0"/>
              <a:t>9. </a:t>
            </a:r>
            <a:r>
              <a:rPr lang="ru-RU" dirty="0"/>
              <a:t>Как называется жилкование в виде дуг? (</a:t>
            </a:r>
            <a:r>
              <a:rPr lang="ru-RU" i="1" dirty="0"/>
              <a:t>Дуговое</a:t>
            </a:r>
            <a:r>
              <a:rPr lang="ru-RU" dirty="0"/>
              <a:t>.)</a:t>
            </a:r>
          </a:p>
          <a:p>
            <a:r>
              <a:rPr lang="ru-RU" b="1" dirty="0" smtClean="0"/>
              <a:t>10. </a:t>
            </a:r>
            <a:r>
              <a:rPr lang="ru-RU" dirty="0"/>
              <a:t>Как называется след, оставленный листом? (</a:t>
            </a:r>
            <a:r>
              <a:rPr lang="ru-RU" i="1" dirty="0"/>
              <a:t>Листовой рубец</a:t>
            </a:r>
            <a:r>
              <a:rPr lang="ru-RU" dirty="0"/>
              <a:t>.)</a:t>
            </a:r>
          </a:p>
          <a:p>
            <a:r>
              <a:rPr lang="ru-RU" dirty="0" smtClean="0"/>
              <a:t>(</a:t>
            </a:r>
            <a:r>
              <a:rPr lang="ru-RU" i="1" dirty="0"/>
              <a:t>Междоузлие</a:t>
            </a:r>
            <a:r>
              <a:rPr lang="ru-RU" dirty="0"/>
              <a:t>.)</a:t>
            </a:r>
          </a:p>
          <a:p>
            <a:r>
              <a:rPr lang="ru-RU" b="1" dirty="0" smtClean="0"/>
              <a:t>11. </a:t>
            </a:r>
            <a:r>
              <a:rPr lang="ru-RU" dirty="0"/>
              <a:t>Как называется жилкование, при котором длинные жилки, располагаются рядом на листовой пластинке? (</a:t>
            </a:r>
            <a:r>
              <a:rPr lang="ru-RU" i="1" dirty="0"/>
              <a:t>Параллельное</a:t>
            </a:r>
            <a:r>
              <a:rPr lang="ru-RU" dirty="0"/>
              <a:t>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r>
              <a:rPr lang="ru-RU" dirty="0" smtClean="0"/>
              <a:t>              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7553356" cy="4884124"/>
          </a:xfrm>
        </p:spPr>
        <p:txBody>
          <a:bodyPr/>
          <a:lstStyle/>
          <a:p>
            <a:r>
              <a:rPr lang="ru-RU" dirty="0" smtClean="0"/>
              <a:t>Ключи к ответам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143116"/>
            <a:ext cx="778674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</a:t>
            </a:r>
            <a:r>
              <a:rPr lang="ru-RU" i="1" dirty="0" smtClean="0"/>
              <a:t>Очередное.</a:t>
            </a:r>
            <a:endParaRPr lang="ru-RU" dirty="0" smtClean="0"/>
          </a:p>
          <a:p>
            <a:r>
              <a:rPr lang="ru-RU" b="1" dirty="0" smtClean="0"/>
              <a:t>2 .</a:t>
            </a:r>
            <a:r>
              <a:rPr lang="ru-RU" i="1" dirty="0" smtClean="0"/>
              <a:t>Мутовчатое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3. </a:t>
            </a:r>
            <a:r>
              <a:rPr lang="ru-RU" i="1" dirty="0" smtClean="0"/>
              <a:t>Сетчатое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4. </a:t>
            </a:r>
            <a:r>
              <a:rPr lang="ru-RU" i="1" dirty="0" smtClean="0"/>
              <a:t>Простые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5. </a:t>
            </a:r>
            <a:r>
              <a:rPr lang="ru-RU" i="1" dirty="0" smtClean="0"/>
              <a:t>Сложный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6. </a:t>
            </a:r>
            <a:r>
              <a:rPr lang="ru-RU" i="1" dirty="0" smtClean="0"/>
              <a:t>Пазуха листа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7. </a:t>
            </a:r>
            <a:r>
              <a:rPr lang="ru-RU" i="1" dirty="0" smtClean="0"/>
              <a:t>Вегетативная</a:t>
            </a:r>
            <a:endParaRPr lang="ru-RU" dirty="0" smtClean="0"/>
          </a:p>
          <a:p>
            <a:r>
              <a:rPr lang="ru-RU" b="1" dirty="0" smtClean="0"/>
              <a:t>8. </a:t>
            </a:r>
            <a:r>
              <a:rPr lang="ru-RU" i="1" dirty="0" smtClean="0"/>
              <a:t>Супротивное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9. </a:t>
            </a:r>
            <a:r>
              <a:rPr lang="ru-RU" i="1" dirty="0" smtClean="0"/>
              <a:t>Дуговое</a:t>
            </a:r>
            <a:r>
              <a:rPr lang="ru-RU" dirty="0" smtClean="0"/>
              <a:t>. </a:t>
            </a:r>
          </a:p>
          <a:p>
            <a:r>
              <a:rPr lang="ru-RU" b="1" dirty="0" smtClean="0"/>
              <a:t>10. </a:t>
            </a:r>
            <a:r>
              <a:rPr lang="ru-RU" i="1" dirty="0" smtClean="0"/>
              <a:t>Листовой рубец</a:t>
            </a:r>
            <a:endParaRPr lang="ru-RU" dirty="0" smtClean="0"/>
          </a:p>
          <a:p>
            <a:r>
              <a:rPr lang="ru-RU" b="1" dirty="0" smtClean="0"/>
              <a:t>11. </a:t>
            </a:r>
            <a:r>
              <a:rPr lang="ru-RU" i="1" dirty="0" smtClean="0"/>
              <a:t>Параллельное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Смысловые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Органическое вещество сахар образуется в зеленых частях растения, в первую очередь в листьях, только на свету. Какие еще условия необходимы для образования сахара? Как называется этот процесс?</a:t>
            </a:r>
          </a:p>
          <a:p>
            <a:pPr lvl="0"/>
            <a:r>
              <a:rPr lang="ru-RU" dirty="0" smtClean="0"/>
              <a:t>Взрослый человек за сутки при дыхании в среднем использует 0, 5 кг кислорода. 50-летний дуб за год выделяет 20 кг кислорода, а 25 – летний тополь – около 32 кг. Сколько кислорода в год необходимо для жизни одного человека? Сколько тополей должны работать, чтобы обеспечить кислородом одного человека, а дубов?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осень тютч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622425"/>
            <a:ext cx="6929486" cy="36131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428604"/>
            <a:ext cx="7215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Объясните причину, по которой окраска листьев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меняется с зеленой летом на красную, оранжевую или желтую осенью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берез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04813"/>
            <a:ext cx="6929486" cy="5645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береза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6286544" cy="4924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7000924" cy="579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14290"/>
            <a:ext cx="7242048" cy="50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Какие процессы изображены?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одяные лили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3143248"/>
            <a:ext cx="5214942" cy="3714752"/>
          </a:xfrm>
          <a:prstGeom prst="rect">
            <a:avLst/>
          </a:prstGeom>
        </p:spPr>
      </p:pic>
      <p:sp>
        <p:nvSpPr>
          <p:cNvPr id="6" name="Солнце 5"/>
          <p:cNvSpPr/>
          <p:nvPr/>
        </p:nvSpPr>
        <p:spPr>
          <a:xfrm>
            <a:off x="0" y="285728"/>
            <a:ext cx="2286016" cy="2000264"/>
          </a:xfrm>
          <a:prstGeom prst="su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143108" y="1643050"/>
            <a:ext cx="85725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357290" y="2143116"/>
            <a:ext cx="1071570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285984" y="928670"/>
            <a:ext cx="121444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трелка вверх 18"/>
          <p:cNvSpPr/>
          <p:nvPr/>
        </p:nvSpPr>
        <p:spPr>
          <a:xfrm>
            <a:off x="4643438" y="2500306"/>
            <a:ext cx="357190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верх 20"/>
          <p:cNvSpPr/>
          <p:nvPr/>
        </p:nvSpPr>
        <p:spPr>
          <a:xfrm>
            <a:off x="6786578" y="2500306"/>
            <a:ext cx="428628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7143768" y="2714620"/>
            <a:ext cx="1119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кислород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643306" y="2714620"/>
            <a:ext cx="1119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кислород</a:t>
            </a:r>
            <a:endParaRPr lang="ru-RU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2286016" y="1285860"/>
            <a:ext cx="78578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29256" y="857232"/>
            <a:ext cx="152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ФОТОСИНТЕЗ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26" name="Круглая лента лицом вверх 25"/>
          <p:cNvSpPr/>
          <p:nvPr/>
        </p:nvSpPr>
        <p:spPr>
          <a:xfrm>
            <a:off x="4286248" y="714356"/>
            <a:ext cx="3929090" cy="928694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ФОТОСИНТЕЗ</a:t>
            </a:r>
            <a:endParaRPr lang="ru-RU" dirty="0"/>
          </a:p>
        </p:txBody>
      </p:sp>
      <p:sp>
        <p:nvSpPr>
          <p:cNvPr id="27" name="Стрелка вниз 26"/>
          <p:cNvSpPr/>
          <p:nvPr/>
        </p:nvSpPr>
        <p:spPr>
          <a:xfrm>
            <a:off x="5643570" y="2643182"/>
            <a:ext cx="428628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143504" y="2143116"/>
            <a:ext cx="1659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у</a:t>
            </a:r>
            <a:r>
              <a:rPr lang="ru-RU" dirty="0" smtClean="0"/>
              <a:t>глекислый газ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 animBg="1"/>
      <p:bldP spid="26" grpId="0" animBg="1"/>
      <p:bldP spid="2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474</Words>
  <Application>Microsoft Office PowerPoint</Application>
  <PresentationFormat>Экран (4:3)</PresentationFormat>
  <Paragraphs>50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Лист, его значение</vt:lpstr>
      <vt:lpstr>                Это надо знать</vt:lpstr>
      <vt:lpstr>              Проверь себя</vt:lpstr>
      <vt:lpstr>Смысловые задачи</vt:lpstr>
      <vt:lpstr>Слайд 5</vt:lpstr>
      <vt:lpstr>Слайд 6</vt:lpstr>
      <vt:lpstr>Слайд 7</vt:lpstr>
      <vt:lpstr>Какие процессы изображены?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Лист, его значение</dc:title>
  <dc:creator>Admin</dc:creator>
  <cp:lastModifiedBy>Admin</cp:lastModifiedBy>
  <cp:revision>11</cp:revision>
  <dcterms:created xsi:type="dcterms:W3CDTF">2010-02-17T19:04:29Z</dcterms:created>
  <dcterms:modified xsi:type="dcterms:W3CDTF">2010-04-10T21:31:32Z</dcterms:modified>
</cp:coreProperties>
</file>