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  <p:sldMasterId id="2147483864" r:id="rId2"/>
  </p:sldMasterIdLst>
  <p:notesMasterIdLst>
    <p:notesMasterId r:id="rId23"/>
  </p:notesMasterIdLst>
  <p:sldIdLst>
    <p:sldId id="256" r:id="rId3"/>
    <p:sldId id="257" r:id="rId4"/>
    <p:sldId id="258" r:id="rId5"/>
    <p:sldId id="274" r:id="rId6"/>
    <p:sldId id="277" r:id="rId7"/>
    <p:sldId id="279" r:id="rId8"/>
    <p:sldId id="278" r:id="rId9"/>
    <p:sldId id="259" r:id="rId10"/>
    <p:sldId id="282" r:id="rId11"/>
    <p:sldId id="263" r:id="rId12"/>
    <p:sldId id="275" r:id="rId13"/>
    <p:sldId id="276" r:id="rId14"/>
    <p:sldId id="265" r:id="rId15"/>
    <p:sldId id="269" r:id="rId16"/>
    <p:sldId id="270" r:id="rId17"/>
    <p:sldId id="271" r:id="rId18"/>
    <p:sldId id="267" r:id="rId19"/>
    <p:sldId id="272" r:id="rId20"/>
    <p:sldId id="281" r:id="rId21"/>
    <p:sldId id="280" r:id="rId22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FFFF"/>
    <a:srgbClr val="00206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66" d="100"/>
          <a:sy n="66" d="100"/>
        </p:scale>
        <p:origin x="-55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heme" Target="theme/theme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8744309E-BB5C-47F9-93B1-BCED1F36142C}" type="datetimeFigureOut">
              <a:rPr lang="ru-RU"/>
              <a:pPr>
                <a:defRPr/>
              </a:pPr>
              <a:t>01.02.2011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34A92699-9CF5-4DC2-A807-C4CDC9D5CF3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4579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2458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C6E9EDFA-52E5-4D10-AF9B-005D6C280A01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5603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2560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CA42A283-18F6-4AD7-B391-E39DBA4CBE3B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13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lIns="45720" tIns="0" rIns="45720" bIns="0" anchor="b">
            <a:scene3d>
              <a:camera prst="orthographicFront"/>
              <a:lightRig rig="soft" dir="t">
                <a:rot lat="0" lon="0" rev="17220000"/>
              </a:lightRig>
            </a:scene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BB4E08-01F8-44DD-B5E0-FFCC0DB68D0C}" type="datetimeFigureOut">
              <a:rPr lang="ru-RU"/>
              <a:pPr>
                <a:defRPr/>
              </a:pPr>
              <a:t>01.02.2011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EAD46C-961A-4BB2-AC36-1ECE2ACFF33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32F4F-25EC-40A8-9063-014F95ECB029}" type="datetimeFigureOut">
              <a:rPr lang="ru-RU"/>
              <a:pPr>
                <a:defRPr/>
              </a:pPr>
              <a:t>01.02.2011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468A07-21BC-4441-9F94-53D8D83F50F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95100F-1AA1-46C5-B5E5-CD8B8A8C2FE7}" type="datetimeFigureOut">
              <a:rPr lang="ru-RU"/>
              <a:pPr>
                <a:defRPr/>
              </a:pPr>
              <a:t>01.02.2011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CF8E8D-3C4F-4287-A0D8-AF2A060551B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lIns="45720" tIns="0" rIns="45720" bIns="0" anchor="b">
            <a:scene3d>
              <a:camera prst="orthographicFront"/>
              <a:lightRig rig="soft" dir="t">
                <a:rot lat="0" lon="0" rev="17220000"/>
              </a:lightRig>
            </a:scene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B006FD-720D-4A04-86DF-31B2B68CAB3C}" type="datetimeFigureOut">
              <a:rPr lang="ru-RU"/>
              <a:pPr>
                <a:defRPr/>
              </a:pPr>
              <a:t>01.02.2011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4F2C4F-0520-4FB2-92C1-055CD23E3F7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F17483-EEB2-4EF1-B87C-FDD8E73CB0DA}" type="datetimeFigureOut">
              <a:rPr lang="ru-RU"/>
              <a:pPr>
                <a:defRPr/>
              </a:pPr>
              <a:t>01.02.2011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E439F8-C4BE-4078-836C-102243238EE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6F08E8-B490-4352-AD82-FCD0476E06B3}" type="datetimeFigureOut">
              <a:rPr lang="ru-RU"/>
              <a:pPr>
                <a:defRPr/>
              </a:pPr>
              <a:t>01.02.2011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1E3296-947B-4EB1-9B5E-2DC23F8C2D6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745E67-3193-4827-9567-FE63DEBFD94F}" type="datetimeFigureOut">
              <a:rPr lang="ru-RU"/>
              <a:pPr>
                <a:defRPr/>
              </a:pPr>
              <a:t>01.02.2011</a:t>
            </a:fld>
            <a:endParaRPr lang="ru-RU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6440F8-B6E0-4C3C-BE62-C41376CB0E7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0C30FD-7C6A-4017-B2B5-34FB73BF5234}" type="datetimeFigureOut">
              <a:rPr lang="ru-RU"/>
              <a:pPr>
                <a:defRPr/>
              </a:pPr>
              <a:t>01.02.2011</a:t>
            </a:fld>
            <a:endParaRPr lang="ru-RU"/>
          </a:p>
        </p:txBody>
      </p:sp>
      <p:sp>
        <p:nvSpPr>
          <p:cNvPr id="8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2A9C24-5BBB-4612-A90B-214DB64F07C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0D32A6-4CF2-4987-BE70-428D5A890A78}" type="datetimeFigureOut">
              <a:rPr lang="ru-RU"/>
              <a:pPr>
                <a:defRPr/>
              </a:pPr>
              <a:t>01.02.2011</a:t>
            </a:fld>
            <a:endParaRPr lang="ru-RU"/>
          </a:p>
        </p:txBody>
      </p:sp>
      <p:sp>
        <p:nvSpPr>
          <p:cNvPr id="4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82B120-8B8B-40EE-A4A7-88A0FD2F86B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582EE3-7D53-40FB-9EE2-FFD904295D02}" type="datetimeFigureOut">
              <a:rPr lang="ru-RU"/>
              <a:pPr>
                <a:defRPr/>
              </a:pPr>
              <a:t>01.02.2011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45A768-E0DF-4297-9169-18291B0A798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17B2E0-E2CA-4B32-9FA7-731687CE34D8}" type="datetimeFigureOut">
              <a:rPr lang="ru-RU"/>
              <a:pPr>
                <a:defRPr/>
              </a:pPr>
              <a:t>01.02.2011</a:t>
            </a:fld>
            <a:endParaRPr lang="ru-RU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D28CFE-008F-4F14-A2CC-D2D9E75BFC5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049779-DDA7-4B2E-AC8F-8C69870362FB}" type="datetimeFigureOut">
              <a:rPr lang="ru-RU"/>
              <a:pPr>
                <a:defRPr/>
              </a:pPr>
              <a:t>01.02.2011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967997-D5E1-4C7C-A392-D998186F1A2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>
            <a:lvl1pPr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rIns="45720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A2B8DD-FEF9-4CC5-A290-835EB0408B34}" type="datetimeFigureOut">
              <a:rPr lang="ru-RU"/>
              <a:pPr>
                <a:defRPr/>
              </a:pPr>
              <a:t>01.02.2011</a:t>
            </a:fld>
            <a:endParaRPr lang="ru-RU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1D86A5-3018-44CE-BB5F-80F6F4188B0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46BC61-66C9-41D8-909F-B4A7374A7080}" type="datetimeFigureOut">
              <a:rPr lang="ru-RU"/>
              <a:pPr>
                <a:defRPr/>
              </a:pPr>
              <a:t>01.02.2011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F28414-AD20-4D52-9849-64295117FF8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3877DE-0D4A-4C1D-9418-4C8D12CB6766}" type="datetimeFigureOut">
              <a:rPr lang="ru-RU"/>
              <a:pPr>
                <a:defRPr/>
              </a:pPr>
              <a:t>01.02.2011</a:t>
            </a:fld>
            <a:endParaRPr lang="ru-RU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127A82-E271-46BE-98A3-24B4DAA08FF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14CC3E0-D319-4D5B-B6EC-124C0A413859}" type="datetimeFigureOut">
              <a:rPr lang="ru-RU"/>
              <a:pPr>
                <a:defRPr/>
              </a:pPr>
              <a:t>01.02.2011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D6E367-1CCB-4607-A833-F4C3BAAE634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65963C-A95A-4A51-A833-96E96B7296B8}" type="datetimeFigureOut">
              <a:rPr lang="ru-RU"/>
              <a:pPr>
                <a:defRPr/>
              </a:pPr>
              <a:t>01.02.2011</a:t>
            </a:fld>
            <a:endParaRPr lang="ru-RU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21321D-BB69-401A-BD7F-2654AC34A21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47DEB5-2682-4B4A-953E-91297E0C6A73}" type="datetimeFigureOut">
              <a:rPr lang="ru-RU"/>
              <a:pPr>
                <a:defRPr/>
              </a:pPr>
              <a:t>01.02.2011</a:t>
            </a:fld>
            <a:endParaRPr lang="ru-RU"/>
          </a:p>
        </p:txBody>
      </p:sp>
      <p:sp>
        <p:nvSpPr>
          <p:cNvPr id="8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8686F4-B002-4D95-A91C-88ABCA53822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BAB872-D156-4039-9C79-B7454A67E3BD}" type="datetimeFigureOut">
              <a:rPr lang="ru-RU"/>
              <a:pPr>
                <a:defRPr/>
              </a:pPr>
              <a:t>01.02.2011</a:t>
            </a:fld>
            <a:endParaRPr lang="ru-RU"/>
          </a:p>
        </p:txBody>
      </p:sp>
      <p:sp>
        <p:nvSpPr>
          <p:cNvPr id="4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E0254A-7793-4FE6-8FED-65A6097061D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CDF76C-4C2F-429E-9355-F8F017590758}" type="datetimeFigureOut">
              <a:rPr lang="ru-RU"/>
              <a:pPr>
                <a:defRPr/>
              </a:pPr>
              <a:t>01.02.2011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365997-7CF5-4958-B9B4-127534C9B9D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663D10-9EB9-48EE-8BB3-9A3228E9E583}" type="datetimeFigureOut">
              <a:rPr lang="ru-RU"/>
              <a:pPr>
                <a:defRPr/>
              </a:pPr>
              <a:t>01.02.2011</a:t>
            </a:fld>
            <a:endParaRPr lang="ru-RU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033FC8-ABF9-40AF-87F7-44031A32889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>
            <a:lvl1pPr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rIns="45720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6FDA31-8ECA-4538-AFA4-7E2C7779E8CE}" type="datetimeFigureOut">
              <a:rPr lang="ru-RU"/>
              <a:pPr>
                <a:defRPr/>
              </a:pPr>
              <a:t>01.02.2011</a:t>
            </a:fld>
            <a:endParaRPr lang="ru-RU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39A7C9-D16D-4894-8A35-AAFEC9BBA29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27" name="Текст 1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708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tx1">
                    <a:shade val="5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800F5521-9161-48A2-AE58-6264A215D9E9}" type="datetimeFigureOut">
              <a:rPr lang="ru-RU"/>
              <a:pPr>
                <a:defRPr/>
              </a:pPr>
              <a:t>01.02.2011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1">
                    <a:shade val="5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tx1">
                    <a:shade val="5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AFDD9FFE-E2AF-4C95-B727-772CD839D59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878" r:id="rId1"/>
    <p:sldLayoutId id="2147483879" r:id="rId2"/>
    <p:sldLayoutId id="2147483898" r:id="rId3"/>
    <p:sldLayoutId id="2147483880" r:id="rId4"/>
    <p:sldLayoutId id="2147483881" r:id="rId5"/>
    <p:sldLayoutId id="2147483882" r:id="rId6"/>
    <p:sldLayoutId id="2147483883" r:id="rId7"/>
    <p:sldLayoutId id="2147483884" r:id="rId8"/>
    <p:sldLayoutId id="2147483885" r:id="rId9"/>
    <p:sldLayoutId id="2147483886" r:id="rId10"/>
    <p:sldLayoutId id="2147483887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100" b="1" kern="120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9pPr>
    </p:titleStyle>
    <p:bodyStyle>
      <a:lvl1pPr marL="547688" indent="-411163" algn="l" rtl="0" fontAlgn="base">
        <a:spcBef>
          <a:spcPct val="20000"/>
        </a:spcBef>
        <a:spcAft>
          <a:spcPct val="0"/>
        </a:spcAft>
        <a:buClr>
          <a:srgbClr val="F9F9F9"/>
        </a:buClr>
        <a:buSzPct val="65000"/>
        <a:buFont typeface="Wingdings 2" pitchFamily="18" charset="2"/>
        <a:buChar char="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363" indent="-282575" algn="l" rtl="0" fontAlgn="base">
        <a:spcBef>
          <a:spcPct val="20000"/>
        </a:spcBef>
        <a:spcAft>
          <a:spcPct val="0"/>
        </a:spcAft>
        <a:buClr>
          <a:schemeClr val="tx1"/>
        </a:buClr>
        <a:buSzPct val="80000"/>
        <a:buFont typeface="Wingdings 2" pitchFamily="18" charset="2"/>
        <a:buChar char="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475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95000"/>
        <a:buFont typeface="Wingdings" pitchFamily="2" charset="2"/>
        <a:buChar char=""/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2550" indent="-182563" algn="l" rtl="0" fontAlgn="base">
        <a:spcBef>
          <a:spcPct val="20000"/>
        </a:spcBef>
        <a:spcAft>
          <a:spcPct val="0"/>
        </a:spcAft>
        <a:buClr>
          <a:schemeClr val="tx1"/>
        </a:buClr>
        <a:buSzPct val="100000"/>
        <a:buFont typeface="Wingdings 3" pitchFamily="18" charset="2"/>
        <a:buChar char="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4638" indent="-182563" algn="l" rtl="0" fontAlgn="base">
        <a:spcBef>
          <a:spcPct val="20000"/>
        </a:spcBef>
        <a:spcAft>
          <a:spcPct val="0"/>
        </a:spcAft>
        <a:buClr>
          <a:schemeClr val="tx1"/>
        </a:buClr>
        <a:buFont typeface="Wingdings 2" pitchFamily="18" charset="2"/>
        <a:buChar char="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2051" name="Текст 1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708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tx1">
                    <a:shade val="5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7EF055E3-0C35-4FBC-961E-5E2C0B026941}" type="datetimeFigureOut">
              <a:rPr lang="ru-RU"/>
              <a:pPr>
                <a:defRPr/>
              </a:pPr>
              <a:t>01.02.2011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1">
                    <a:shade val="5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tx1">
                    <a:shade val="5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0F034690-E8A3-4F88-8AC2-B5C05AE67B8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888" r:id="rId1"/>
    <p:sldLayoutId id="2147483889" r:id="rId2"/>
    <p:sldLayoutId id="2147483899" r:id="rId3"/>
    <p:sldLayoutId id="2147483890" r:id="rId4"/>
    <p:sldLayoutId id="2147483891" r:id="rId5"/>
    <p:sldLayoutId id="2147483892" r:id="rId6"/>
    <p:sldLayoutId id="2147483893" r:id="rId7"/>
    <p:sldLayoutId id="2147483894" r:id="rId8"/>
    <p:sldLayoutId id="2147483895" r:id="rId9"/>
    <p:sldLayoutId id="2147483896" r:id="rId10"/>
    <p:sldLayoutId id="2147483897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100" b="1" kern="120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Arial" charset="0"/>
        </a:defRPr>
      </a:lvl9pPr>
    </p:titleStyle>
    <p:bodyStyle>
      <a:lvl1pPr marL="547688" indent="-411163" algn="l" rtl="0" fontAlgn="base">
        <a:spcBef>
          <a:spcPct val="20000"/>
        </a:spcBef>
        <a:spcAft>
          <a:spcPct val="0"/>
        </a:spcAft>
        <a:buClr>
          <a:srgbClr val="F9F9F9"/>
        </a:buClr>
        <a:buSzPct val="65000"/>
        <a:buFont typeface="Wingdings 2" pitchFamily="18" charset="2"/>
        <a:buChar char="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363" indent="-282575" algn="l" rtl="0" fontAlgn="base">
        <a:spcBef>
          <a:spcPct val="20000"/>
        </a:spcBef>
        <a:spcAft>
          <a:spcPct val="0"/>
        </a:spcAft>
        <a:buClr>
          <a:schemeClr val="tx1"/>
        </a:buClr>
        <a:buSzPct val="80000"/>
        <a:buFont typeface="Wingdings 2" pitchFamily="18" charset="2"/>
        <a:buChar char="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475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95000"/>
        <a:buFont typeface="Wingdings" pitchFamily="2" charset="2"/>
        <a:buChar char=""/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2550" indent="-182563" algn="l" rtl="0" fontAlgn="base">
        <a:spcBef>
          <a:spcPct val="20000"/>
        </a:spcBef>
        <a:spcAft>
          <a:spcPct val="0"/>
        </a:spcAft>
        <a:buClr>
          <a:schemeClr val="tx1"/>
        </a:buClr>
        <a:buSzPct val="100000"/>
        <a:buFont typeface="Wingdings 3" pitchFamily="18" charset="2"/>
        <a:buChar char="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4638" indent="-182563" algn="l" rtl="0" fontAlgn="base">
        <a:spcBef>
          <a:spcPct val="20000"/>
        </a:spcBef>
        <a:spcAft>
          <a:spcPct val="0"/>
        </a:spcAft>
        <a:buClr>
          <a:schemeClr val="tx1"/>
        </a:buClr>
        <a:buFont typeface="Wingdings 2" pitchFamily="18" charset="2"/>
        <a:buChar char="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hyperlink" Target="http://go.mail.ru/frame.html?&amp;imgurl=http://www.hizb.org.uk/hizb/images/stories/general/prayer.jpg&amp;pageurl=http://gloss.ua/tag/%E8%F1%EB%E0%EC/list-11-20&amp;id=92419496&amp;iid=4&amp;imgwidth=347&amp;imgheight=382&amp;imgsize=62569" TargetMode="Externa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hyperlink" Target="http://go.mail.ru/frame.html?&amp;imgurl=http://www.newsland.ru/public/upload/news/402800_caucasus_islam_ideologiya.jpg&amp;pageurl=http://islam.com.kz/news/5-0-4&amp;id=58131426&amp;iid=8&amp;imgwidth=250&amp;imgheight=180&amp;imgsize=9307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hyperlink" Target="http://go.mail.ru/frame.html?&amp;imgurl=http://www.pentaxnews.ru/img/photos/49536-src.jpg&amp;pageurl=http://www.pentaxnews.ru/photogallery/city_scenery/photo49536.htm&amp;id=93501115&amp;iid=0&amp;imgwidth=640&amp;imgheight=800&amp;imgsize=448723" TargetMode="Externa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2.jpeg"/><Relationship Id="rId4" Type="http://schemas.openxmlformats.org/officeDocument/2006/relationships/hyperlink" Target="http://go.mail.ru/frame.html?&amp;imgurl=http://online-tour.com.ua/img/uaplace_photo/1431_thumb.jpg&amp;pageurl=http://ic.vc/simf/pamyatniki&amp;id=95078199&amp;iid=2&amp;imgwidth=450&amp;imgheight=337&amp;imgsize=25896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2.jpeg"/><Relationship Id="rId4" Type="http://schemas.openxmlformats.org/officeDocument/2006/relationships/hyperlink" Target="http://go.mail.ru/frame.html?&amp;imgurl=http://online-tour.com.ua/img/uaplace_photo/1431_thumb.jpg&amp;pageurl=http://ic.vc/simf/pamyatniki&amp;id=95078199&amp;iid=2&amp;imgwidth=450&amp;imgheight=337&amp;imgsize=25896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hyperlink" Target="http://go.mail.ru/frame.html?&amp;imgurl=http://www.zhansaya.com/uploads/images/arystan.jpg&amp;pageurl=http://www.zhansaya.com/content/ekskursii&amp;id=126344910&amp;iid=2&amp;imgwidth=200&amp;imgheight=135&amp;imgsize=6662" TargetMode="External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go.mail.ru/frame.html?&amp;imgurl=http://www.eco-tourism.kz/images/southkazahstan/AicshaBibi2.jpg&amp;pageurl=http://www.7keremet.kz/ru/chudesa/Mavzolej_Ajsha-Bibi&amp;id=50078813&amp;iid=8&amp;imgwidth=550&amp;imgheight=413&amp;imgsize=68163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17.jpeg"/><Relationship Id="rId5" Type="http://schemas.openxmlformats.org/officeDocument/2006/relationships/hyperlink" Target="http://go.mail.ru/frame.html?&amp;imgurl=http://www.yvision.kz/images/user/zubizu/XRXZV9VjuTgRHNR2Vir5K6HMqwATGD.jpg&amp;pageurl=http://www.yvision.kz/people/records/popular/395&amp;id=117348803&amp;iid=3&amp;imgwidth=450&amp;imgheight=600&amp;imgsize=79630" TargetMode="External"/><Relationship Id="rId4" Type="http://schemas.openxmlformats.org/officeDocument/2006/relationships/image" Target="../media/image16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hyperlink" Target="http://go.mail.ru/frame.html?&amp;imgurl=http://img-fotki.yandex.ru/get/21/tarazcityforever.0/0_833a_c306b470_XL&amp;pageurl=http://fotki.yandex.ru/users/tarazcityforever/view/33594/&amp;id=41480542&amp;iid=5&amp;imgwidth=800&amp;imgheight=600&amp;imgsize=146175" TargetMode="External"/><Relationship Id="rId1" Type="http://schemas.openxmlformats.org/officeDocument/2006/relationships/slideLayout" Target="../slideLayouts/slideLayout17.xml"/><Relationship Id="rId5" Type="http://schemas.openxmlformats.org/officeDocument/2006/relationships/image" Target="../media/image19.jpeg"/><Relationship Id="rId4" Type="http://schemas.openxmlformats.org/officeDocument/2006/relationships/hyperlink" Target="http://go.mail.ru/frame.html?&amp;imgurl=http://ecotour1.narod.ru/Photo1/KarahaB.jpg&amp;pageurl=http://ecotour1.narod.ru/PhotoRu.htm&amp;id=2104387&amp;iid=0&amp;imgwidth=631&amp;imgheight=470&amp;imgsize=47478" TargetMode="Externa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hyperlink" Target="http://go.mail.ru/frame.html?&amp;imgurl=http://lyakhov.kz/iguide/images/yassaui.jpg&amp;pageurl=http://lyakhov.kz/iguide/09/ig99.shtml&amp;id=50308596&amp;iid=8&amp;imgwidth=640&amp;imgheight=426&amp;imgsize=48015" TargetMode="External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23.png"/><Relationship Id="rId5" Type="http://schemas.openxmlformats.org/officeDocument/2006/relationships/image" Target="../media/image22.jpeg"/><Relationship Id="rId4" Type="http://schemas.openxmlformats.org/officeDocument/2006/relationships/hyperlink" Target="http://go.mail.ru/frame.html?&amp;imgurl=http://touristos.info/wp-content/uploads/2008/03/turkistan.jpg&amp;pageurl=http://sheiknazim.ucoz.ru/gb&amp;id=32881527&amp;iid=2&amp;imgwidth=596&amp;imgheight=447&amp;imgsize=37848" TargetMode="Externa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gif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ru.wikipedia.org/wiki/%D0%A1%D0%B2%D0%B5%D1%80%D1%85%D1%8A%D0%B5%D1%81%D1%82%D0%B5%D1%81%D1%82%D0%B2%D0%B5%D0%BD%D0%BD%D0%BE%D0%B5" TargetMode="External"/><Relationship Id="rId2" Type="http://schemas.openxmlformats.org/officeDocument/2006/relationships/hyperlink" Target="http://ru.wikipedia.org/wiki/%D0%92%D0%B5%D1%80%D0%B0" TargetMode="External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image" Target="../media/image6.jpeg"/><Relationship Id="rId7" Type="http://schemas.openxmlformats.org/officeDocument/2006/relationships/hyperlink" Target="http://migranov.ru/india/agra/6.php" TargetMode="External"/><Relationship Id="rId2" Type="http://schemas.openxmlformats.org/officeDocument/2006/relationships/hyperlink" Target="http://go.mail.ru/frame.html?&amp;imgurl=http://www.mk.ru/upload/iblock/e31/mek.jpg&amp;pageurl=http://www.youryoga.org/article/old/miracles2.htm&amp;id=64080716&amp;iid=2&amp;imgwidth=450&amp;imgheight=406&amp;imgsize=53067" TargetMode="Externa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hyperlink" Target="http://go.mail.ru/frame.html?&amp;imgurl=http://img.66.ru/news/0/15/61/15616.jpg&amp;pageurl=http://open.az/engine/print.php?newsid=19658&amp;news_page=1&amp;id=74244232&amp;iid=5&amp;imgwidth=1024&amp;imgheight=768&amp;imgsize=202561" TargetMode="Externa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2910" y="1142985"/>
            <a:ext cx="7772400" cy="714380"/>
          </a:xfrm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>
                <a:solidFill>
                  <a:srgbClr val="FFFF00"/>
                </a:solidFill>
              </a:rPr>
              <a:t>Памятники исламской культуры в </a:t>
            </a:r>
            <a:r>
              <a:rPr lang="ru-RU" dirty="0" err="1" smtClean="0">
                <a:solidFill>
                  <a:srgbClr val="FFFF00"/>
                </a:solidFill>
              </a:rPr>
              <a:t>казахстане</a:t>
            </a:r>
            <a:endParaRPr lang="ru-RU" dirty="0">
              <a:solidFill>
                <a:srgbClr val="FFFF00"/>
              </a:solidFill>
            </a:endParaRPr>
          </a:p>
        </p:txBody>
      </p:sp>
      <p:pic>
        <p:nvPicPr>
          <p:cNvPr id="5124" name="Picture 4" descr="http://im4-tub.mail.ru/i?id=92419496&amp;tov=4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472" y="2285992"/>
            <a:ext cx="1928812" cy="2125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5" name="Picture 6" descr="http://im8-tub.mail.ru/i?id=58131426&amp;tov=8">
            <a:hlinkClick r:id="rId4"/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000760" y="2143116"/>
            <a:ext cx="2300288" cy="1643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7" name="i-main-pic" descr="Картинка 2 из 6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786050" y="4071942"/>
            <a:ext cx="3079768" cy="21789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push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>
                <a:solidFill>
                  <a:srgbClr val="FFFF00"/>
                </a:solidFill>
              </a:rPr>
              <a:t>Мечеть и ее роль в культуре ислама 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13315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 2" pitchFamily="18" charset="2"/>
              <a:buNone/>
            </a:pPr>
            <a:r>
              <a:rPr lang="ru-RU" dirty="0" smtClean="0">
                <a:solidFill>
                  <a:srgbClr val="00FFFF"/>
                </a:solidFill>
              </a:rPr>
              <a:t>Мечеть – это исламские храмы в начальный период ислама : </a:t>
            </a:r>
          </a:p>
          <a:p>
            <a:r>
              <a:rPr lang="ru-RU" dirty="0" smtClean="0"/>
              <a:t>Место хранения казны – Бейт </a:t>
            </a:r>
            <a:r>
              <a:rPr lang="ru-RU" dirty="0" err="1" smtClean="0"/>
              <a:t>аль-маль</a:t>
            </a:r>
            <a:r>
              <a:rPr lang="ru-RU" dirty="0" smtClean="0"/>
              <a:t> </a:t>
            </a:r>
          </a:p>
          <a:p>
            <a:r>
              <a:rPr lang="ru-RU" dirty="0" smtClean="0"/>
              <a:t>Парламент мусульманской  </a:t>
            </a:r>
            <a:r>
              <a:rPr lang="ru-RU" dirty="0" err="1" smtClean="0"/>
              <a:t>уммы</a:t>
            </a:r>
            <a:r>
              <a:rPr lang="ru-RU" dirty="0" smtClean="0"/>
              <a:t> </a:t>
            </a:r>
          </a:p>
          <a:p>
            <a:r>
              <a:rPr lang="ru-RU" dirty="0" smtClean="0"/>
              <a:t>Место учебных заведений </a:t>
            </a:r>
          </a:p>
          <a:p>
            <a:r>
              <a:rPr lang="ru-RU" dirty="0" smtClean="0"/>
              <a:t>Место отправления исламских обрядов</a:t>
            </a:r>
          </a:p>
        </p:txBody>
      </p:sp>
      <p:pic>
        <p:nvPicPr>
          <p:cNvPr id="13316" name="Picture 2" descr="http://im0-tub.mail.ru/i?id=93501115&amp;tov=0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572125" y="4892675"/>
            <a:ext cx="1571625" cy="1965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7" name="Picture 6" descr="http://im2-tub.mail.ru/i?id=95078199&amp;tov=2">
            <a:hlinkClick r:id="rId4"/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285875" y="4929188"/>
            <a:ext cx="2286000" cy="169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strips dir="ld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FFFF00"/>
                </a:solidFill>
              </a:rPr>
              <a:t/>
            </a:r>
            <a:br>
              <a:rPr lang="ru-RU" dirty="0" smtClean="0">
                <a:solidFill>
                  <a:srgbClr val="FFFF00"/>
                </a:solidFill>
              </a:rPr>
            </a:br>
            <a:r>
              <a:rPr lang="ru-RU" sz="4900" dirty="0" smtClean="0">
                <a:solidFill>
                  <a:srgbClr val="FFFF00"/>
                </a:solidFill>
              </a:rPr>
              <a:t>Медресе</a:t>
            </a:r>
            <a:endParaRPr lang="ru-RU" sz="4900" dirty="0">
              <a:solidFill>
                <a:srgbClr val="FFFF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286256"/>
            <a:ext cx="8229600" cy="2022469"/>
          </a:xfrm>
        </p:spPr>
        <p:txBody>
          <a:bodyPr/>
          <a:lstStyle/>
          <a:p>
            <a:pPr marL="411163" indent="-47625">
              <a:buNone/>
            </a:pPr>
            <a:r>
              <a:rPr lang="ru-RU" sz="3200" dirty="0" smtClean="0"/>
              <a:t>		Мусульманское </a:t>
            </a:r>
            <a:r>
              <a:rPr lang="ru-RU" sz="3200" dirty="0" smtClean="0"/>
              <a:t>учебное заведение, проводившее основную просветительскую работу. Первые медресе появились в Туркестане в </a:t>
            </a:r>
            <a:r>
              <a:rPr lang="en-US" sz="3200" dirty="0" smtClean="0"/>
              <a:t>VIII </a:t>
            </a:r>
            <a:r>
              <a:rPr lang="ru-RU" sz="3200" dirty="0" smtClean="0"/>
              <a:t>веке.</a:t>
            </a:r>
            <a:endParaRPr lang="ru-RU" sz="3200" dirty="0"/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51406" y="0"/>
            <a:ext cx="2992594" cy="2285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3062521" cy="22860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 descr="http://im2-tub.mail.ru/i?id=95078199&amp;tov=2">
            <a:hlinkClick r:id="rId4"/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071802" y="2071678"/>
            <a:ext cx="3143272" cy="21391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FF00"/>
                </a:solidFill>
              </a:rPr>
              <a:t>Мавзолеи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857884" y="1071546"/>
            <a:ext cx="2900354" cy="4708525"/>
          </a:xfrm>
        </p:spPr>
        <p:txBody>
          <a:bodyPr/>
          <a:lstStyle/>
          <a:p>
            <a:pPr marL="47625" indent="39688">
              <a:buNone/>
            </a:pPr>
            <a:r>
              <a:rPr lang="ru-RU" dirty="0" smtClean="0"/>
              <a:t>Погребальное сооружение, относящее к памятникам исламской культуры, это самые значительные постройки средневекового государства.</a:t>
            </a:r>
            <a:endParaRPr lang="ru-RU" dirty="0"/>
          </a:p>
        </p:txBody>
      </p:sp>
      <p:pic>
        <p:nvPicPr>
          <p:cNvPr id="5" name="Picture 4" descr="http://im2-tub.mail.ru/i?id=126344910&amp;tov=2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28596" y="1500174"/>
            <a:ext cx="5043769" cy="3714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dirty="0" err="1" smtClean="0">
                <a:solidFill>
                  <a:srgbClr val="FFFF00"/>
                </a:solidFill>
              </a:rPr>
              <a:t>Айша</a:t>
            </a:r>
            <a:r>
              <a:rPr lang="ru-RU" dirty="0" smtClean="0">
                <a:solidFill>
                  <a:srgbClr val="FFFF00"/>
                </a:solidFill>
              </a:rPr>
              <a:t> </a:t>
            </a:r>
            <a:r>
              <a:rPr lang="ru-RU" dirty="0" err="1" smtClean="0">
                <a:solidFill>
                  <a:srgbClr val="FFFF00"/>
                </a:solidFill>
              </a:rPr>
              <a:t>биби</a:t>
            </a:r>
            <a:r>
              <a:rPr lang="ru-RU" dirty="0" smtClean="0">
                <a:solidFill>
                  <a:srgbClr val="FFFF00"/>
                </a:solidFill>
              </a:rPr>
              <a:t> </a:t>
            </a:r>
            <a:endParaRPr lang="ru-RU" dirty="0">
              <a:solidFill>
                <a:srgbClr val="FFFF00"/>
              </a:solidFill>
            </a:endParaRPr>
          </a:p>
        </p:txBody>
      </p:sp>
      <p:pic>
        <p:nvPicPr>
          <p:cNvPr id="15363" name="Picture 2" descr="http://im8-tub.mail.ru/i?id=50078813&amp;tov=8">
            <a:hlinkClick r:id="rId3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8596" y="1285860"/>
            <a:ext cx="2643188" cy="1982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4" name="Picture 4" descr="http://im3-tub.mail.ru/i?id=117348803&amp;tov=3">
            <a:hlinkClick r:id="rId5"/>
          </p:cNvPr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00034" y="3524227"/>
            <a:ext cx="2643206" cy="29766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5" name="TextBox 11"/>
          <p:cNvSpPr txBox="1">
            <a:spLocks noChangeArrowheads="1"/>
          </p:cNvSpPr>
          <p:nvPr/>
        </p:nvSpPr>
        <p:spPr bwMode="auto">
          <a:xfrm>
            <a:off x="3357554" y="1428736"/>
            <a:ext cx="5500688" cy="48936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400" dirty="0" smtClean="0">
                <a:latin typeface="Times New Roman" pitchFamily="18" charset="0"/>
              </a:rPr>
              <a:t>Среди бесценного наследия исламской культуры можно назвать мавзолей </a:t>
            </a:r>
            <a:r>
              <a:rPr lang="ru-RU" sz="2400" dirty="0" err="1" smtClean="0">
                <a:latin typeface="Times New Roman" pitchFamily="18" charset="0"/>
              </a:rPr>
              <a:t>Айша</a:t>
            </a:r>
            <a:r>
              <a:rPr lang="ru-RU" sz="2400" dirty="0" smtClean="0">
                <a:latin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</a:rPr>
              <a:t>биби</a:t>
            </a:r>
            <a:r>
              <a:rPr lang="ru-RU" sz="2400" dirty="0" smtClean="0">
                <a:latin typeface="Times New Roman" pitchFamily="18" charset="0"/>
              </a:rPr>
              <a:t>. Постройка </a:t>
            </a:r>
            <a:r>
              <a:rPr lang="ru-RU" sz="2400" dirty="0">
                <a:latin typeface="Times New Roman" pitchFamily="18" charset="0"/>
              </a:rPr>
              <a:t>относится к </a:t>
            </a:r>
            <a:r>
              <a:rPr lang="en-US" sz="2400" dirty="0">
                <a:latin typeface="Book Antiqua" pitchFamily="18" charset="0"/>
              </a:rPr>
              <a:t>XI-XII</a:t>
            </a:r>
            <a:r>
              <a:rPr lang="ru-RU" sz="2400" dirty="0">
                <a:latin typeface="Times New Roman" pitchFamily="18" charset="0"/>
              </a:rPr>
              <a:t> </a:t>
            </a:r>
          </a:p>
          <a:p>
            <a:r>
              <a:rPr lang="ru-RU" sz="2400" dirty="0">
                <a:latin typeface="Times New Roman" pitchFamily="18" charset="0"/>
              </a:rPr>
              <a:t>Мавзолей представляет собой однокамерное сооружение  квадратное (7,6 </a:t>
            </a:r>
            <a:r>
              <a:rPr lang="ru-RU" sz="2400" dirty="0" err="1">
                <a:latin typeface="Times New Roman" pitchFamily="18" charset="0"/>
              </a:rPr>
              <a:t>х</a:t>
            </a:r>
            <a:r>
              <a:rPr lang="ru-RU" sz="2400" dirty="0">
                <a:latin typeface="Times New Roman" pitchFamily="18" charset="0"/>
              </a:rPr>
              <a:t> 7,6)</a:t>
            </a:r>
            <a:r>
              <a:rPr lang="en-US" sz="2400" dirty="0">
                <a:latin typeface="Book Antiqua" pitchFamily="18" charset="0"/>
              </a:rPr>
              <a:t> </a:t>
            </a:r>
            <a:r>
              <a:rPr lang="ru-RU" sz="2400" dirty="0">
                <a:latin typeface="Times New Roman" pitchFamily="18" charset="0"/>
              </a:rPr>
              <a:t> с купольным </a:t>
            </a:r>
            <a:r>
              <a:rPr lang="ru-RU" sz="2400" dirty="0" smtClean="0">
                <a:latin typeface="Times New Roman" pitchFamily="18" charset="0"/>
              </a:rPr>
              <a:t>перекрытием. Мавзолей </a:t>
            </a:r>
            <a:r>
              <a:rPr lang="ru-RU" sz="2400" dirty="0" err="1" smtClean="0">
                <a:latin typeface="Times New Roman" pitchFamily="18" charset="0"/>
              </a:rPr>
              <a:t>Айша</a:t>
            </a:r>
            <a:r>
              <a:rPr lang="ru-RU" sz="2400" dirty="0" smtClean="0">
                <a:latin typeface="Times New Roman" pitchFamily="18" charset="0"/>
              </a:rPr>
              <a:t> </a:t>
            </a:r>
            <a:r>
              <a:rPr lang="ru-RU" sz="2400" dirty="0" err="1" smtClean="0">
                <a:latin typeface="Times New Roman" pitchFamily="18" charset="0"/>
              </a:rPr>
              <a:t>биби</a:t>
            </a:r>
            <a:r>
              <a:rPr lang="ru-RU" sz="2400" dirty="0" smtClean="0">
                <a:latin typeface="Times New Roman" pitchFamily="18" charset="0"/>
              </a:rPr>
              <a:t> наглядно свидетельствует не только о развитии архитектуры, строительства, математических расчетов того времени, но и демонстрирует высокие человеческие устремления  и благородства.</a:t>
            </a:r>
            <a:endParaRPr lang="ru-RU" sz="2400" dirty="0">
              <a:latin typeface="Times New Roman" pitchFamily="18" charset="0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417638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>
                <a:solidFill>
                  <a:srgbClr val="FFFF00"/>
                </a:solidFill>
              </a:rPr>
              <a:t>Мавзолей </a:t>
            </a:r>
            <a:r>
              <a:rPr lang="ru-RU" dirty="0" err="1" smtClean="0">
                <a:solidFill>
                  <a:srgbClr val="FFFF00"/>
                </a:solidFill>
              </a:rPr>
              <a:t>Карахана</a:t>
            </a:r>
            <a:r>
              <a:rPr lang="ru-RU" dirty="0" smtClean="0">
                <a:solidFill>
                  <a:srgbClr val="FFFF00"/>
                </a:solidFill>
              </a:rPr>
              <a:t>  </a:t>
            </a:r>
            <a:endParaRPr lang="ru-RU" dirty="0">
              <a:solidFill>
                <a:srgbClr val="FFFF00"/>
              </a:solidFill>
            </a:endParaRPr>
          </a:p>
        </p:txBody>
      </p:sp>
      <p:pic>
        <p:nvPicPr>
          <p:cNvPr id="16387" name="Picture 2" descr="http://im5-tub.mail.ru/i?id=41480542&amp;tov=5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531" y="1071546"/>
            <a:ext cx="4142655" cy="31083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8" name="Picture 4" descr="http://im0-tub.mail.ru/i?id=2104387&amp;tov=0">
            <a:hlinkClick r:id="rId4"/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643438" y="3429000"/>
            <a:ext cx="4229751" cy="31432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9" name="TextBox 4"/>
          <p:cNvSpPr txBox="1">
            <a:spLocks noChangeArrowheads="1"/>
          </p:cNvSpPr>
          <p:nvPr/>
        </p:nvSpPr>
        <p:spPr bwMode="auto">
          <a:xfrm>
            <a:off x="142844" y="4286250"/>
            <a:ext cx="4857784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endParaRPr lang="ru-RU" sz="3600" dirty="0" smtClean="0">
              <a:latin typeface="Times New Roman" pitchFamily="18" charset="0"/>
            </a:endParaRPr>
          </a:p>
          <a:p>
            <a:r>
              <a:rPr lang="ru-RU" sz="3600" dirty="0" smtClean="0">
                <a:latin typeface="Times New Roman" pitchFamily="18" charset="0"/>
              </a:rPr>
              <a:t>Портально</a:t>
            </a:r>
            <a:r>
              <a:rPr lang="ru-RU" sz="3600" dirty="0" smtClean="0">
                <a:latin typeface="Times New Roman" pitchFamily="18" charset="0"/>
              </a:rPr>
              <a:t>-</a:t>
            </a:r>
            <a:r>
              <a:rPr lang="ru-RU" sz="3600" dirty="0" smtClean="0">
                <a:latin typeface="Times New Roman" pitchFamily="18" charset="0"/>
              </a:rPr>
              <a:t>купольный </a:t>
            </a:r>
            <a:r>
              <a:rPr lang="ru-RU" sz="3600" dirty="0">
                <a:latin typeface="Times New Roman" pitchFamily="18" charset="0"/>
              </a:rPr>
              <a:t>мавзолей </a:t>
            </a:r>
            <a:r>
              <a:rPr lang="ru-RU" sz="3600" dirty="0" smtClean="0">
                <a:latin typeface="Times New Roman" pitchFamily="18" charset="0"/>
              </a:rPr>
              <a:t>в </a:t>
            </a:r>
            <a:r>
              <a:rPr lang="ru-RU" sz="3600" dirty="0" err="1" smtClean="0">
                <a:latin typeface="Times New Roman" pitchFamily="18" charset="0"/>
              </a:rPr>
              <a:t>Таразе</a:t>
            </a:r>
            <a:r>
              <a:rPr lang="ru-RU" sz="3600" dirty="0" smtClean="0">
                <a:latin typeface="Times New Roman" pitchFamily="18" charset="0"/>
              </a:rPr>
              <a:t> </a:t>
            </a:r>
            <a:endParaRPr lang="ru-RU" sz="3600" dirty="0">
              <a:latin typeface="Times New Roman" pitchFamily="18" charset="0"/>
            </a:endParaRPr>
          </a:p>
        </p:txBody>
      </p:sp>
    </p:spTree>
  </p:cSld>
  <p:clrMapOvr>
    <a:masterClrMapping/>
  </p:clrMapOvr>
  <p:transition spd="med">
    <p:split orient="vert" dir="in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4348" y="285728"/>
            <a:ext cx="4357718" cy="1143008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ru-RU" dirty="0" err="1" smtClean="0">
                <a:solidFill>
                  <a:srgbClr val="FFFF00"/>
                </a:solidFill>
              </a:rPr>
              <a:t>Арыстан</a:t>
            </a:r>
            <a:r>
              <a:rPr lang="ru-RU" dirty="0" smtClean="0">
                <a:solidFill>
                  <a:srgbClr val="FFFF00"/>
                </a:solidFill>
              </a:rPr>
              <a:t> Баба 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17413" name="TextBox 4"/>
          <p:cNvSpPr txBox="1">
            <a:spLocks noChangeArrowheads="1"/>
          </p:cNvSpPr>
          <p:nvPr/>
        </p:nvSpPr>
        <p:spPr bwMode="auto">
          <a:xfrm>
            <a:off x="5214942" y="1428737"/>
            <a:ext cx="3643338" cy="44012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2800" dirty="0">
                <a:latin typeface="Times New Roman" pitchFamily="18" charset="0"/>
              </a:rPr>
              <a:t>Мавзолей проповедника </a:t>
            </a:r>
            <a:r>
              <a:rPr lang="ru-RU" sz="2800" dirty="0" smtClean="0">
                <a:latin typeface="Times New Roman" pitchFamily="18" charset="0"/>
              </a:rPr>
              <a:t>Ислама, </a:t>
            </a:r>
            <a:r>
              <a:rPr lang="ru-RU" sz="2800" dirty="0">
                <a:latin typeface="Times New Roman" pitchFamily="18" charset="0"/>
              </a:rPr>
              <a:t>религиозного мистика, жившего в </a:t>
            </a:r>
            <a:r>
              <a:rPr lang="en-US" sz="2800" dirty="0">
                <a:latin typeface="Book Antiqua" pitchFamily="18" charset="0"/>
              </a:rPr>
              <a:t>XII</a:t>
            </a:r>
            <a:r>
              <a:rPr lang="ru-RU" sz="2800" dirty="0">
                <a:latin typeface="Times New Roman" pitchFamily="18" charset="0"/>
              </a:rPr>
              <a:t> веке, учителя и духовного наставника  Х. А. </a:t>
            </a:r>
            <a:r>
              <a:rPr lang="ru-RU" sz="2800" dirty="0" err="1" smtClean="0">
                <a:latin typeface="Times New Roman" pitchFamily="18" charset="0"/>
              </a:rPr>
              <a:t>Яссауи</a:t>
            </a:r>
            <a:r>
              <a:rPr lang="ru-RU" sz="2800" dirty="0" smtClean="0">
                <a:latin typeface="Times New Roman" pitchFamily="18" charset="0"/>
              </a:rPr>
              <a:t>, </a:t>
            </a:r>
            <a:r>
              <a:rPr lang="ru-RU" sz="2800" dirty="0" err="1">
                <a:latin typeface="Times New Roman" pitchFamily="18" charset="0"/>
              </a:rPr>
              <a:t>Арыстан-баба</a:t>
            </a:r>
            <a:r>
              <a:rPr lang="ru-RU" sz="2800" dirty="0">
                <a:latin typeface="Times New Roman" pitchFamily="18" charset="0"/>
              </a:rPr>
              <a:t> - памятник архитектуры </a:t>
            </a:r>
            <a:r>
              <a:rPr lang="en-US" sz="2800" dirty="0">
                <a:latin typeface="Book Antiqua" pitchFamily="18" charset="0"/>
              </a:rPr>
              <a:t>  XIV </a:t>
            </a:r>
            <a:r>
              <a:rPr lang="kk-KZ" sz="2800" dirty="0">
                <a:latin typeface="Times New Roman" pitchFamily="18" charset="0"/>
              </a:rPr>
              <a:t>в</a:t>
            </a:r>
            <a:r>
              <a:rPr lang="ru-RU" sz="2800" dirty="0">
                <a:latin typeface="Times New Roman" pitchFamily="18" charset="0"/>
              </a:rPr>
              <a:t>. </a:t>
            </a:r>
          </a:p>
        </p:txBody>
      </p:sp>
      <p:pic>
        <p:nvPicPr>
          <p:cNvPr id="17415" name="Picture 7" descr="АРЫСТАН-БАБА МАВЗОЛЕЙ 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282" y="2000240"/>
            <a:ext cx="4714907" cy="33575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blinds dir="vert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>
                <a:solidFill>
                  <a:srgbClr val="FFFF00"/>
                </a:solidFill>
              </a:rPr>
              <a:t>Ходжа </a:t>
            </a:r>
            <a:r>
              <a:rPr lang="ru-RU" dirty="0" smtClean="0">
                <a:solidFill>
                  <a:srgbClr val="FFFF00"/>
                </a:solidFill>
              </a:rPr>
              <a:t/>
            </a:r>
            <a:br>
              <a:rPr lang="ru-RU" dirty="0" smtClean="0">
                <a:solidFill>
                  <a:srgbClr val="FFFF00"/>
                </a:solidFill>
              </a:rPr>
            </a:br>
            <a:r>
              <a:rPr lang="ru-RU" dirty="0" smtClean="0">
                <a:solidFill>
                  <a:srgbClr val="FFFF00"/>
                </a:solidFill>
              </a:rPr>
              <a:t>Ахмед </a:t>
            </a:r>
            <a:br>
              <a:rPr lang="ru-RU" dirty="0" smtClean="0">
                <a:solidFill>
                  <a:srgbClr val="FFFF00"/>
                </a:solidFill>
              </a:rPr>
            </a:br>
            <a:r>
              <a:rPr lang="ru-RU" dirty="0" err="1" smtClean="0">
                <a:solidFill>
                  <a:srgbClr val="FFFF00"/>
                </a:solidFill>
              </a:rPr>
              <a:t>Яссауи</a:t>
            </a:r>
            <a:r>
              <a:rPr lang="ru-RU" dirty="0" smtClean="0">
                <a:solidFill>
                  <a:srgbClr val="FFFF00"/>
                </a:solidFill>
              </a:rPr>
              <a:t> </a:t>
            </a:r>
            <a:endParaRPr lang="ru-RU" dirty="0">
              <a:solidFill>
                <a:srgbClr val="FFFF00"/>
              </a:solidFill>
            </a:endParaRPr>
          </a:p>
        </p:txBody>
      </p:sp>
      <p:pic>
        <p:nvPicPr>
          <p:cNvPr id="18435" name="Picture 2" descr="http://im8-tub.mail.ru/i?id=50308596&amp;tov=8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4282" y="214290"/>
            <a:ext cx="2687944" cy="2071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6" name="Picture 4" descr="http://im2-tub.mail.ru/i?id=32881527&amp;tov=2">
            <a:hlinkClick r:id="rId4"/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038240" y="1870744"/>
            <a:ext cx="2786068" cy="20900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7" name="TextBox 4"/>
          <p:cNvSpPr txBox="1">
            <a:spLocks noChangeArrowheads="1"/>
          </p:cNvSpPr>
          <p:nvPr/>
        </p:nvSpPr>
        <p:spPr bwMode="auto">
          <a:xfrm>
            <a:off x="357158" y="3857625"/>
            <a:ext cx="8501122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sz="3200" dirty="0">
                <a:latin typeface="Times New Roman" pitchFamily="18" charset="0"/>
              </a:rPr>
              <a:t>Памятник архитектуры </a:t>
            </a:r>
            <a:r>
              <a:rPr lang="en-US" sz="3200" dirty="0">
                <a:latin typeface="Book Antiqua" pitchFamily="18" charset="0"/>
              </a:rPr>
              <a:t>XIV</a:t>
            </a:r>
            <a:r>
              <a:rPr lang="kk-KZ" sz="3200" dirty="0">
                <a:latin typeface="Times New Roman" pitchFamily="18" charset="0"/>
              </a:rPr>
              <a:t> </a:t>
            </a:r>
            <a:r>
              <a:rPr lang="ru-RU" sz="3200" dirty="0">
                <a:latin typeface="Times New Roman" pitchFamily="18" charset="0"/>
              </a:rPr>
              <a:t>века расположен  в г. Туркестане, </a:t>
            </a:r>
            <a:r>
              <a:rPr lang="ru-RU" sz="3200" dirty="0" smtClean="0">
                <a:latin typeface="Times New Roman" pitchFamily="18" charset="0"/>
              </a:rPr>
              <a:t> возведен </a:t>
            </a:r>
            <a:r>
              <a:rPr lang="ru-RU" sz="3200" dirty="0">
                <a:latin typeface="Times New Roman" pitchFamily="18" charset="0"/>
              </a:rPr>
              <a:t>над могилой религиозного проповедника  Х.А. </a:t>
            </a:r>
            <a:r>
              <a:rPr lang="ru-RU" sz="3200" dirty="0" err="1">
                <a:latin typeface="Times New Roman" pitchFamily="18" charset="0"/>
              </a:rPr>
              <a:t>Яссауи</a:t>
            </a:r>
            <a:r>
              <a:rPr lang="ru-RU" sz="3200" dirty="0">
                <a:latin typeface="Times New Roman" pitchFamily="18" charset="0"/>
              </a:rPr>
              <a:t>  в </a:t>
            </a:r>
            <a:r>
              <a:rPr lang="ru-RU" sz="3200" dirty="0" smtClean="0">
                <a:latin typeface="Times New Roman" pitchFamily="18" charset="0"/>
              </a:rPr>
              <a:t>1389-1399гг</a:t>
            </a:r>
            <a:r>
              <a:rPr lang="ru-RU" sz="3200" dirty="0">
                <a:latin typeface="Times New Roman" pitchFamily="18" charset="0"/>
              </a:rPr>
              <a:t>.  по указанию эмира  </a:t>
            </a:r>
            <a:r>
              <a:rPr lang="ru-RU" sz="3200" dirty="0" smtClean="0">
                <a:latin typeface="Times New Roman" pitchFamily="18" charset="0"/>
              </a:rPr>
              <a:t>Тимура. Внесен в программу культурного наследия.</a:t>
            </a:r>
            <a:endParaRPr lang="ru-RU" sz="3200" dirty="0">
              <a:latin typeface="Times New Roman" pitchFamily="18" charset="0"/>
            </a:endParaRPr>
          </a:p>
        </p:txBody>
      </p:sp>
      <p:pic>
        <p:nvPicPr>
          <p:cNvPr id="6" name="Picture 6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042328" y="285728"/>
            <a:ext cx="2806411" cy="2000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strips dir="rd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1928802"/>
            <a:ext cx="8229600" cy="3500462"/>
          </a:xfrm>
        </p:spPr>
        <p:txBody>
          <a:bodyPr>
            <a:normAutofit/>
          </a:bodyPr>
          <a:lstStyle/>
          <a:p>
            <a:pPr algn="l"/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 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Ответьте на вопросы  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(стр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. </a:t>
            </a:r>
            <a:r>
              <a:rPr lang="ru-RU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129)</a:t>
            </a:r>
            <a:r>
              <a:rPr lang="ru-RU" dirty="0" smtClean="0">
                <a:effectLst>
                  <a:outerShdw blurRad="38100" dist="38100" dir="2700000" algn="tl" rotWithShape="0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ru-RU" dirty="0" smtClean="0">
                <a:effectLst>
                  <a:outerShdw blurRad="38100" dist="38100" dir="2700000" algn="tl" rotWithShape="0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dirty="0" smtClean="0">
                <a:solidFill>
                  <a:srgbClr val="FF0000"/>
                </a:solidFill>
              </a:rPr>
              <a:t> 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20483" name="Содержимое 2"/>
          <p:cNvSpPr>
            <a:spLocks noGrp="1"/>
          </p:cNvSpPr>
          <p:nvPr>
            <p:ph idx="1"/>
          </p:nvPr>
        </p:nvSpPr>
        <p:spPr>
          <a:xfrm>
            <a:off x="357158" y="285728"/>
            <a:ext cx="8229600" cy="2379659"/>
          </a:xfrm>
        </p:spPr>
        <p:txBody>
          <a:bodyPr/>
          <a:lstStyle/>
          <a:p>
            <a:pPr>
              <a:buFont typeface="Wingdings 2" pitchFamily="18" charset="2"/>
              <a:buNone/>
            </a:pPr>
            <a:endParaRPr lang="ru-RU" sz="1800" dirty="0" smtClean="0"/>
          </a:p>
          <a:p>
            <a:pPr algn="ctr">
              <a:buFont typeface="Wingdings 2" pitchFamily="18" charset="2"/>
              <a:buNone/>
            </a:pPr>
            <a:r>
              <a:rPr lang="ru-RU" sz="4800" b="1" dirty="0" smtClean="0">
                <a:solidFill>
                  <a:srgbClr val="FFFF00"/>
                </a:solidFill>
              </a:rPr>
              <a:t>Работа с учебником:</a:t>
            </a:r>
          </a:p>
        </p:txBody>
      </p:sp>
    </p:spTree>
  </p:cSld>
  <p:clrMapOvr>
    <a:masterClrMapping/>
  </p:clrMapOvr>
  <p:transition spd="med">
    <p:pull dir="lu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Содержимое 2"/>
          <p:cNvSpPr>
            <a:spLocks noGrp="1"/>
          </p:cNvSpPr>
          <p:nvPr>
            <p:ph idx="1"/>
          </p:nvPr>
        </p:nvSpPr>
        <p:spPr>
          <a:xfrm>
            <a:off x="457200" y="642938"/>
            <a:ext cx="8229600" cy="5665787"/>
          </a:xfrm>
        </p:spPr>
        <p:txBody>
          <a:bodyPr/>
          <a:lstStyle/>
          <a:p>
            <a:pPr>
              <a:buNone/>
            </a:pPr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Заполнить  </a:t>
            </a:r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таблицу</a:t>
            </a:r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</a:t>
            </a:r>
          </a:p>
          <a:p>
            <a:pPr>
              <a:buNone/>
            </a:pPr>
            <a:endParaRPr lang="ru-RU" sz="36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buNone/>
            </a:pPr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«Памятники исламской культуры</a:t>
            </a:r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»</a:t>
            </a:r>
          </a:p>
          <a:p>
            <a:pPr>
              <a:buNone/>
            </a:pPr>
            <a:endParaRPr lang="ru-RU" sz="36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buNone/>
            </a:pPr>
            <a:endParaRPr lang="ru-RU" sz="36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buNone/>
            </a:pPr>
            <a:endParaRPr lang="ru-RU" sz="1800" dirty="0" smtClean="0"/>
          </a:p>
          <a:p>
            <a:pPr>
              <a:buNone/>
            </a:pPr>
            <a:r>
              <a:rPr lang="ru-RU" sz="1800" dirty="0" smtClean="0"/>
              <a:t> </a:t>
            </a:r>
          </a:p>
          <a:p>
            <a:pPr>
              <a:buNone/>
            </a:pPr>
            <a:r>
              <a:rPr lang="ru-RU" sz="1800" dirty="0" smtClean="0"/>
              <a:t> </a:t>
            </a:r>
          </a:p>
          <a:p>
            <a:pPr>
              <a:buNone/>
            </a:pPr>
            <a:r>
              <a:rPr lang="ru-RU" sz="1800" dirty="0" smtClean="0"/>
              <a:t> </a:t>
            </a:r>
          </a:p>
          <a:p>
            <a:endParaRPr lang="ru-RU" sz="1800" dirty="0" smtClean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928661" y="2928934"/>
          <a:ext cx="6786612" cy="173612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262204"/>
                <a:gridCol w="2262204"/>
                <a:gridCol w="2262204"/>
              </a:tblGrid>
              <a:tr h="642942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bg1"/>
                          </a:solidFill>
                        </a:rPr>
                        <a:t>Название  памятника</a:t>
                      </a:r>
                      <a:endParaRPr lang="ru-RU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bg1"/>
                          </a:solidFill>
                        </a:rPr>
                        <a:t>Период</a:t>
                      </a:r>
                      <a:endParaRPr lang="ru-RU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solidFill>
                            <a:schemeClr val="bg1"/>
                          </a:solidFill>
                        </a:rPr>
                        <a:t>Местонахождение</a:t>
                      </a:r>
                      <a:endParaRPr lang="ru-RU" dirty="0">
                        <a:solidFill>
                          <a:schemeClr val="bg1"/>
                        </a:solidFill>
                      </a:endParaRPr>
                    </a:p>
                  </a:txBody>
                  <a:tcPr/>
                </a:tc>
              </a:tr>
              <a:tr h="1093182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 spd="med">
    <p:blinds dir="vert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800" dirty="0" smtClean="0">
                <a:solidFill>
                  <a:srgbClr val="FFFF00"/>
                </a:solidFill>
                <a:latin typeface="+mn-lt"/>
              </a:rPr>
              <a:t>Домашнее задание:</a:t>
            </a:r>
            <a:endParaRPr lang="ru-RU" sz="4800" dirty="0">
              <a:solidFill>
                <a:srgbClr val="FFFF00"/>
              </a:solidFill>
              <a:latin typeface="+mn-lt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sz="3600" dirty="0" smtClean="0">
                <a:solidFill>
                  <a:srgbClr val="00FFFF"/>
                </a:solidFill>
              </a:rPr>
              <a:t>Написать мини - эссе  по теме:</a:t>
            </a:r>
          </a:p>
          <a:p>
            <a:pPr algn="ctr">
              <a:buNone/>
            </a:pPr>
            <a:r>
              <a:rPr lang="ru-RU" sz="5400" dirty="0" smtClean="0"/>
              <a:t>«О влиянии ислама </a:t>
            </a:r>
          </a:p>
          <a:p>
            <a:pPr algn="ctr">
              <a:buNone/>
            </a:pPr>
            <a:r>
              <a:rPr lang="ru-RU" sz="5400" dirty="0" smtClean="0"/>
              <a:t>на архитектурные памятники Казахстана»  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274638"/>
            <a:ext cx="8115328" cy="1143000"/>
          </a:xfrm>
        </p:spPr>
        <p:txBody>
          <a:bodyPr/>
          <a:lstStyle/>
          <a:p>
            <a:pPr algn="l" fontAlgn="auto">
              <a:spcAft>
                <a:spcPts val="0"/>
              </a:spcAft>
              <a:defRPr/>
            </a:pPr>
            <a:r>
              <a:rPr lang="ru-RU" dirty="0" smtClean="0">
                <a:solidFill>
                  <a:srgbClr val="FFFF00"/>
                </a:solidFill>
              </a:rPr>
              <a:t>Цель:  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6147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4800" dirty="0" smtClean="0"/>
              <a:t>Расширить и углубить знания учащихся о влиянии ислама на развитие духовной культуры, архитектуры и зодчества  Казахстана</a:t>
            </a:r>
          </a:p>
        </p:txBody>
      </p:sp>
    </p:spTree>
  </p:cSld>
  <p:clrMapOvr>
    <a:masterClrMapping/>
  </p:clrMapOvr>
  <p:transition spd="med">
    <p:push dir="d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800" dirty="0" smtClean="0">
                <a:solidFill>
                  <a:srgbClr val="FFFF00"/>
                </a:solidFill>
                <a:latin typeface="+mn-lt"/>
              </a:rPr>
              <a:t>Рефлексия</a:t>
            </a:r>
            <a:endParaRPr lang="ru-RU" sz="4800" dirty="0">
              <a:solidFill>
                <a:srgbClr val="FFFF00"/>
              </a:solidFill>
              <a:latin typeface="+mn-lt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1349375" indent="-1349375">
              <a:buNone/>
            </a:pPr>
            <a:r>
              <a:rPr lang="kk-KZ" sz="5400" dirty="0" smtClean="0"/>
              <a:t>Что нового, интересного: </a:t>
            </a:r>
            <a:r>
              <a:rPr lang="kk-KZ" sz="5400" dirty="0" smtClean="0"/>
              <a:t> </a:t>
            </a:r>
          </a:p>
          <a:p>
            <a:pPr marL="1349375" indent="87313">
              <a:buBlip>
                <a:blip r:embed="rId2"/>
              </a:buBlip>
            </a:pPr>
            <a:r>
              <a:rPr lang="kk-KZ" sz="5400" dirty="0" smtClean="0"/>
              <a:t> Вы </a:t>
            </a:r>
            <a:r>
              <a:rPr lang="kk-KZ" sz="5400" dirty="0" smtClean="0"/>
              <a:t>узнали?</a:t>
            </a:r>
          </a:p>
          <a:p>
            <a:pPr marL="1436688" indent="-87313">
              <a:buBlip>
                <a:blip r:embed="rId2"/>
              </a:buBlip>
            </a:pPr>
            <a:r>
              <a:rPr lang="kk-KZ" sz="5400" dirty="0" smtClean="0"/>
              <a:t> Вы </a:t>
            </a:r>
            <a:r>
              <a:rPr lang="kk-KZ" sz="5400" dirty="0" smtClean="0"/>
              <a:t>знали?</a:t>
            </a:r>
          </a:p>
          <a:p>
            <a:pPr marL="1349375" indent="0">
              <a:buBlip>
                <a:blip r:embed="rId2"/>
              </a:buBlip>
            </a:pPr>
            <a:r>
              <a:rPr lang="kk-KZ" sz="5400" dirty="0" smtClean="0"/>
              <a:t> Вы </a:t>
            </a:r>
            <a:r>
              <a:rPr lang="kk-KZ" sz="5400" dirty="0" smtClean="0"/>
              <a:t>хотите узнать?</a:t>
            </a:r>
          </a:p>
          <a:p>
            <a:pPr>
              <a:buNone/>
            </a:pPr>
            <a:endParaRPr lang="kk-KZ" sz="54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2" name="Text Box 4"/>
          <p:cNvSpPr txBox="1">
            <a:spLocks noChangeArrowheads="1"/>
          </p:cNvSpPr>
          <p:nvPr/>
        </p:nvSpPr>
        <p:spPr bwMode="auto">
          <a:xfrm>
            <a:off x="971550" y="1700213"/>
            <a:ext cx="7058025" cy="2862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3600" b="1" dirty="0">
                <a:solidFill>
                  <a:srgbClr val="FFFF00"/>
                </a:solidFill>
              </a:rPr>
              <a:t>Тип </a:t>
            </a:r>
            <a:r>
              <a:rPr lang="ru-RU" sz="3600" b="1" dirty="0" smtClean="0">
                <a:solidFill>
                  <a:srgbClr val="FFFF00"/>
                </a:solidFill>
              </a:rPr>
              <a:t>занятия </a:t>
            </a:r>
            <a:r>
              <a:rPr lang="ru-RU" sz="3600" b="1" dirty="0"/>
              <a:t>-  </a:t>
            </a:r>
            <a:r>
              <a:rPr lang="ru-RU" sz="3600" b="1" dirty="0" smtClean="0"/>
              <a:t>комбинированный, с элементами интеграции (история, религиоведение, география, искусство)</a:t>
            </a:r>
            <a:endParaRPr lang="ru-RU" sz="3600" b="1" dirty="0"/>
          </a:p>
        </p:txBody>
      </p:sp>
    </p:spTree>
  </p:cSld>
  <p:clrMapOvr>
    <a:masterClrMapping/>
  </p:clrMapOvr>
  <p:transition>
    <p:blinds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FF00"/>
                </a:solidFill>
              </a:rPr>
              <a:t>Эпиграф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>
              <a:buNone/>
            </a:pPr>
            <a:r>
              <a:rPr lang="ru-RU" sz="4400" b="1" i="1" dirty="0" smtClean="0"/>
              <a:t>«Памятники культуры – это душа человека, его нравственность»                                                                                                                                                                                                                             </a:t>
            </a:r>
            <a:r>
              <a:rPr lang="ru-RU" sz="4000" dirty="0" smtClean="0"/>
              <a:t>В. </a:t>
            </a:r>
            <a:r>
              <a:rPr lang="ru-RU" sz="4000" dirty="0" err="1" smtClean="0"/>
              <a:t>Бузесхул</a:t>
            </a:r>
            <a:endParaRPr lang="ru-RU" sz="4000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FF00"/>
                </a:solidFill>
              </a:rPr>
              <a:t>План занятия: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650875" indent="-514350">
              <a:buFont typeface="+mj-lt"/>
              <a:buAutoNum type="arabicPeriod"/>
            </a:pPr>
            <a:r>
              <a:rPr lang="ru-RU" sz="4000" dirty="0" smtClean="0"/>
              <a:t>Ислам как одна из мировых религий</a:t>
            </a:r>
          </a:p>
          <a:p>
            <a:pPr marL="650875" indent="-514350">
              <a:buFont typeface="+mj-lt"/>
              <a:buAutoNum type="arabicPeriod"/>
            </a:pPr>
            <a:r>
              <a:rPr lang="ru-RU" sz="4000" dirty="0" smtClean="0"/>
              <a:t>Памятники исламской культуры</a:t>
            </a:r>
          </a:p>
          <a:p>
            <a:pPr marL="650875" indent="-514350">
              <a:buFont typeface="+mj-lt"/>
              <a:buAutoNum type="arabicPeriod"/>
            </a:pPr>
            <a:r>
              <a:rPr lang="ru-RU" sz="4000" dirty="0" smtClean="0"/>
              <a:t>Мечети, медресе</a:t>
            </a:r>
          </a:p>
          <a:p>
            <a:pPr marL="650875" indent="-514350">
              <a:buFont typeface="+mj-lt"/>
              <a:buAutoNum type="arabicPeriod"/>
            </a:pPr>
            <a:r>
              <a:rPr lang="ru-RU" sz="4000" dirty="0" smtClean="0"/>
              <a:t>Мавзолеи, святые места Казахстана</a:t>
            </a:r>
          </a:p>
          <a:p>
            <a:pPr marL="650875" indent="-514350">
              <a:buNone/>
            </a:pPr>
            <a:endParaRPr lang="ru-RU" dirty="0" smtClean="0"/>
          </a:p>
          <a:p>
            <a:pPr marL="650875" indent="-514350">
              <a:buFont typeface="+mj-lt"/>
              <a:buAutoNum type="arabicPeriod"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FF00"/>
                </a:solidFill>
              </a:rPr>
              <a:t>Кроссворд</a:t>
            </a:r>
            <a:endParaRPr lang="ru-RU" dirty="0"/>
          </a:p>
        </p:txBody>
      </p:sp>
      <p:grpSp>
        <p:nvGrpSpPr>
          <p:cNvPr id="50178" name="Group 2"/>
          <p:cNvGrpSpPr>
            <a:grpSpLocks/>
          </p:cNvGrpSpPr>
          <p:nvPr/>
        </p:nvGrpSpPr>
        <p:grpSpPr bwMode="auto">
          <a:xfrm>
            <a:off x="357158" y="1142984"/>
            <a:ext cx="8143932" cy="5286412"/>
            <a:chOff x="1854" y="6620"/>
            <a:chExt cx="2160" cy="3918"/>
          </a:xfrm>
        </p:grpSpPr>
        <p:sp>
          <p:nvSpPr>
            <p:cNvPr id="50179" name="Rectangle 3"/>
            <p:cNvSpPr>
              <a:spLocks noChangeArrowheads="1"/>
            </p:cNvSpPr>
            <p:nvPr/>
          </p:nvSpPr>
          <p:spPr bwMode="auto">
            <a:xfrm>
              <a:off x="1854" y="8071"/>
              <a:ext cx="360" cy="318"/>
            </a:xfrm>
            <a:prstGeom prst="rect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ru-RU" sz="2000" b="0" i="0" u="none" strike="noStrike" cap="none" normalizeH="0" baseline="0" dirty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Calibri" pitchFamily="34" charset="0"/>
                </a:rPr>
                <a:t>Ш</a:t>
              </a:r>
              <a:endPara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50180" name="Rectangle 4"/>
            <p:cNvSpPr>
              <a:spLocks noChangeArrowheads="1"/>
            </p:cNvSpPr>
            <p:nvPr/>
          </p:nvSpPr>
          <p:spPr bwMode="auto">
            <a:xfrm>
              <a:off x="2214" y="8071"/>
              <a:ext cx="360" cy="318"/>
            </a:xfrm>
            <a:prstGeom prst="rect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ru-RU" sz="2000" b="0" i="0" u="none" strike="noStrike" cap="none" normalizeH="0" baseline="0" dirty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Calibri" pitchFamily="34" charset="0"/>
                </a:rPr>
                <a:t>а</a:t>
              </a:r>
              <a:endPara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50181" name="Rectangle 5"/>
            <p:cNvSpPr>
              <a:spLocks noChangeArrowheads="1"/>
            </p:cNvSpPr>
            <p:nvPr/>
          </p:nvSpPr>
          <p:spPr bwMode="auto">
            <a:xfrm>
              <a:off x="1854" y="8432"/>
              <a:ext cx="360" cy="31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50182" name="Rectangle 6"/>
            <p:cNvSpPr>
              <a:spLocks noChangeArrowheads="1"/>
            </p:cNvSpPr>
            <p:nvPr/>
          </p:nvSpPr>
          <p:spPr bwMode="auto">
            <a:xfrm>
              <a:off x="3654" y="8071"/>
              <a:ext cx="360" cy="31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ru-RU" sz="2000" b="0" i="0" u="none" strike="noStrike" cap="none" normalizeH="0" baseline="0" dirty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Calibri" pitchFamily="34" charset="0"/>
                </a:rPr>
                <a:t>т</a:t>
              </a:r>
              <a:endPara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50183" name="Rectangle 7"/>
            <p:cNvSpPr>
              <a:spLocks noChangeArrowheads="1"/>
            </p:cNvSpPr>
            <p:nvPr/>
          </p:nvSpPr>
          <p:spPr bwMode="auto">
            <a:xfrm>
              <a:off x="3294" y="8071"/>
              <a:ext cx="360" cy="318"/>
            </a:xfrm>
            <a:prstGeom prst="rect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ru-RU" sz="2000" b="0" i="0" u="none" strike="noStrike" cap="none" normalizeH="0" baseline="0" dirty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Calibri" pitchFamily="34" charset="0"/>
                </a:rPr>
                <a:t>а</a:t>
              </a:r>
              <a:endPara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50184" name="Rectangle 8"/>
            <p:cNvSpPr>
              <a:spLocks noChangeArrowheads="1"/>
            </p:cNvSpPr>
            <p:nvPr/>
          </p:nvSpPr>
          <p:spPr bwMode="auto">
            <a:xfrm>
              <a:off x="2934" y="8071"/>
              <a:ext cx="360" cy="318"/>
            </a:xfrm>
            <a:prstGeom prst="rect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ru-RU" sz="2000" b="0" i="0" u="none" strike="noStrike" cap="none" normalizeH="0" baseline="0" dirty="0" smtClean="0">
                  <a:ln>
                    <a:noFill/>
                  </a:ln>
                  <a:solidFill>
                    <a:schemeClr val="bg1"/>
                  </a:solidFill>
                  <a:effectLst/>
                  <a:latin typeface="Calibri" pitchFamily="34" charset="0"/>
                </a:rPr>
                <a:t>и</a:t>
              </a:r>
              <a:endPara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50185" name="Rectangle 9"/>
            <p:cNvSpPr>
              <a:spLocks noChangeArrowheads="1"/>
            </p:cNvSpPr>
            <p:nvPr/>
          </p:nvSpPr>
          <p:spPr bwMode="auto">
            <a:xfrm>
              <a:off x="2574" y="8071"/>
              <a:ext cx="360" cy="318"/>
            </a:xfrm>
            <a:prstGeom prst="rect">
              <a:avLst/>
            </a:pr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ru-RU" sz="2000" b="0" i="0" u="none" strike="noStrike" cap="none" normalizeH="0" baseline="0" dirty="0" err="1" smtClean="0">
                  <a:ln>
                    <a:noFill/>
                  </a:ln>
                  <a:solidFill>
                    <a:schemeClr val="bg1"/>
                  </a:solidFill>
                  <a:effectLst/>
                  <a:latin typeface="Calibri" pitchFamily="34" charset="0"/>
                </a:rPr>
                <a:t>р</a:t>
              </a:r>
              <a:endPara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50186" name="Rectangle 10"/>
            <p:cNvSpPr>
              <a:spLocks noChangeArrowheads="1"/>
            </p:cNvSpPr>
            <p:nvPr/>
          </p:nvSpPr>
          <p:spPr bwMode="auto">
            <a:xfrm>
              <a:off x="1854" y="8792"/>
              <a:ext cx="360" cy="31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50187" name="Rectangle 11"/>
            <p:cNvSpPr>
              <a:spLocks noChangeArrowheads="1"/>
            </p:cNvSpPr>
            <p:nvPr/>
          </p:nvSpPr>
          <p:spPr bwMode="auto">
            <a:xfrm>
              <a:off x="1854" y="9152"/>
              <a:ext cx="360" cy="31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50188" name="Rectangle 12"/>
            <p:cNvSpPr>
              <a:spLocks noChangeArrowheads="1"/>
            </p:cNvSpPr>
            <p:nvPr/>
          </p:nvSpPr>
          <p:spPr bwMode="auto">
            <a:xfrm>
              <a:off x="2214" y="7352"/>
              <a:ext cx="360" cy="31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50189" name="Rectangle 13"/>
            <p:cNvSpPr>
              <a:spLocks noChangeArrowheads="1"/>
            </p:cNvSpPr>
            <p:nvPr/>
          </p:nvSpPr>
          <p:spPr bwMode="auto">
            <a:xfrm>
              <a:off x="2214" y="7712"/>
              <a:ext cx="360" cy="31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50190" name="Rectangle 14"/>
            <p:cNvSpPr>
              <a:spLocks noChangeArrowheads="1"/>
            </p:cNvSpPr>
            <p:nvPr/>
          </p:nvSpPr>
          <p:spPr bwMode="auto">
            <a:xfrm>
              <a:off x="1854" y="9512"/>
              <a:ext cx="360" cy="31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50191" name="Rectangle 15"/>
            <p:cNvSpPr>
              <a:spLocks noChangeArrowheads="1"/>
            </p:cNvSpPr>
            <p:nvPr/>
          </p:nvSpPr>
          <p:spPr bwMode="auto">
            <a:xfrm>
              <a:off x="2214" y="8780"/>
              <a:ext cx="360" cy="31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50192" name="Rectangle 16"/>
            <p:cNvSpPr>
              <a:spLocks noChangeArrowheads="1"/>
            </p:cNvSpPr>
            <p:nvPr/>
          </p:nvSpPr>
          <p:spPr bwMode="auto">
            <a:xfrm>
              <a:off x="2214" y="6980"/>
              <a:ext cx="360" cy="31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50193" name="Rectangle 17"/>
            <p:cNvSpPr>
              <a:spLocks noChangeArrowheads="1"/>
            </p:cNvSpPr>
            <p:nvPr/>
          </p:nvSpPr>
          <p:spPr bwMode="auto">
            <a:xfrm>
              <a:off x="2214" y="8420"/>
              <a:ext cx="360" cy="31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50194" name="Rectangle 18"/>
            <p:cNvSpPr>
              <a:spLocks noChangeArrowheads="1"/>
            </p:cNvSpPr>
            <p:nvPr/>
          </p:nvSpPr>
          <p:spPr bwMode="auto">
            <a:xfrm>
              <a:off x="2214" y="9140"/>
              <a:ext cx="360" cy="31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50195" name="Rectangle 19"/>
            <p:cNvSpPr>
              <a:spLocks noChangeArrowheads="1"/>
            </p:cNvSpPr>
            <p:nvPr/>
          </p:nvSpPr>
          <p:spPr bwMode="auto">
            <a:xfrm>
              <a:off x="2574" y="9140"/>
              <a:ext cx="360" cy="31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50196" name="Rectangle 20"/>
            <p:cNvSpPr>
              <a:spLocks noChangeArrowheads="1"/>
            </p:cNvSpPr>
            <p:nvPr/>
          </p:nvSpPr>
          <p:spPr bwMode="auto">
            <a:xfrm>
              <a:off x="2574" y="8780"/>
              <a:ext cx="360" cy="31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50197" name="Rectangle 21"/>
            <p:cNvSpPr>
              <a:spLocks noChangeArrowheads="1"/>
            </p:cNvSpPr>
            <p:nvPr/>
          </p:nvSpPr>
          <p:spPr bwMode="auto">
            <a:xfrm>
              <a:off x="2574" y="8420"/>
              <a:ext cx="360" cy="31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50198" name="Rectangle 22"/>
            <p:cNvSpPr>
              <a:spLocks noChangeArrowheads="1"/>
            </p:cNvSpPr>
            <p:nvPr/>
          </p:nvSpPr>
          <p:spPr bwMode="auto">
            <a:xfrm>
              <a:off x="2574" y="9500"/>
              <a:ext cx="360" cy="31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50199" name="Rectangle 23"/>
            <p:cNvSpPr>
              <a:spLocks noChangeArrowheads="1"/>
            </p:cNvSpPr>
            <p:nvPr/>
          </p:nvSpPr>
          <p:spPr bwMode="auto">
            <a:xfrm>
              <a:off x="2574" y="9860"/>
              <a:ext cx="360" cy="31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50200" name="Rectangle 24"/>
            <p:cNvSpPr>
              <a:spLocks noChangeArrowheads="1"/>
            </p:cNvSpPr>
            <p:nvPr/>
          </p:nvSpPr>
          <p:spPr bwMode="auto">
            <a:xfrm>
              <a:off x="2574" y="10220"/>
              <a:ext cx="360" cy="31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50201" name="Rectangle 25"/>
            <p:cNvSpPr>
              <a:spLocks noChangeArrowheads="1"/>
            </p:cNvSpPr>
            <p:nvPr/>
          </p:nvSpPr>
          <p:spPr bwMode="auto">
            <a:xfrm>
              <a:off x="2934" y="8420"/>
              <a:ext cx="360" cy="31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50202" name="Rectangle 26"/>
            <p:cNvSpPr>
              <a:spLocks noChangeArrowheads="1"/>
            </p:cNvSpPr>
            <p:nvPr/>
          </p:nvSpPr>
          <p:spPr bwMode="auto">
            <a:xfrm>
              <a:off x="2934" y="9140"/>
              <a:ext cx="360" cy="31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50203" name="Rectangle 27"/>
            <p:cNvSpPr>
              <a:spLocks noChangeArrowheads="1"/>
            </p:cNvSpPr>
            <p:nvPr/>
          </p:nvSpPr>
          <p:spPr bwMode="auto">
            <a:xfrm>
              <a:off x="2934" y="8780"/>
              <a:ext cx="360" cy="31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50204" name="Rectangle 28"/>
            <p:cNvSpPr>
              <a:spLocks noChangeArrowheads="1"/>
            </p:cNvSpPr>
            <p:nvPr/>
          </p:nvSpPr>
          <p:spPr bwMode="auto">
            <a:xfrm>
              <a:off x="2934" y="9500"/>
              <a:ext cx="360" cy="31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50205" name="Rectangle 29"/>
            <p:cNvSpPr>
              <a:spLocks noChangeArrowheads="1"/>
            </p:cNvSpPr>
            <p:nvPr/>
          </p:nvSpPr>
          <p:spPr bwMode="auto">
            <a:xfrm>
              <a:off x="3294" y="8420"/>
              <a:ext cx="360" cy="31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50206" name="Rectangle 30"/>
            <p:cNvSpPr>
              <a:spLocks noChangeArrowheads="1"/>
            </p:cNvSpPr>
            <p:nvPr/>
          </p:nvSpPr>
          <p:spPr bwMode="auto">
            <a:xfrm>
              <a:off x="3294" y="6980"/>
              <a:ext cx="360" cy="31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50207" name="Rectangle 31"/>
            <p:cNvSpPr>
              <a:spLocks noChangeArrowheads="1"/>
            </p:cNvSpPr>
            <p:nvPr/>
          </p:nvSpPr>
          <p:spPr bwMode="auto">
            <a:xfrm>
              <a:off x="3294" y="7340"/>
              <a:ext cx="360" cy="31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50208" name="Rectangle 32"/>
            <p:cNvSpPr>
              <a:spLocks noChangeArrowheads="1"/>
            </p:cNvSpPr>
            <p:nvPr/>
          </p:nvSpPr>
          <p:spPr bwMode="auto">
            <a:xfrm>
              <a:off x="3294" y="7700"/>
              <a:ext cx="360" cy="31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50209" name="Rectangle 33"/>
            <p:cNvSpPr>
              <a:spLocks noChangeArrowheads="1"/>
            </p:cNvSpPr>
            <p:nvPr/>
          </p:nvSpPr>
          <p:spPr bwMode="auto">
            <a:xfrm>
              <a:off x="3654" y="7700"/>
              <a:ext cx="360" cy="31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50210" name="Rectangle 34"/>
            <p:cNvSpPr>
              <a:spLocks noChangeArrowheads="1"/>
            </p:cNvSpPr>
            <p:nvPr/>
          </p:nvSpPr>
          <p:spPr bwMode="auto">
            <a:xfrm>
              <a:off x="3654" y="8420"/>
              <a:ext cx="360" cy="31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50211" name="Rectangle 35"/>
            <p:cNvSpPr>
              <a:spLocks noChangeArrowheads="1"/>
            </p:cNvSpPr>
            <p:nvPr/>
          </p:nvSpPr>
          <p:spPr bwMode="auto">
            <a:xfrm>
              <a:off x="3654" y="7340"/>
              <a:ext cx="360" cy="31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50212" name="Rectangle 36"/>
            <p:cNvSpPr>
              <a:spLocks noChangeArrowheads="1"/>
            </p:cNvSpPr>
            <p:nvPr/>
          </p:nvSpPr>
          <p:spPr bwMode="auto">
            <a:xfrm>
              <a:off x="3654" y="6980"/>
              <a:ext cx="360" cy="31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50213" name="Rectangle 37"/>
            <p:cNvSpPr>
              <a:spLocks noChangeArrowheads="1"/>
            </p:cNvSpPr>
            <p:nvPr/>
          </p:nvSpPr>
          <p:spPr bwMode="auto">
            <a:xfrm>
              <a:off x="3654" y="6620"/>
              <a:ext cx="360" cy="318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FF00"/>
                </a:solidFill>
              </a:rPr>
              <a:t>Вопросы:</a:t>
            </a:r>
            <a:endParaRPr lang="ru-RU" dirty="0">
              <a:solidFill>
                <a:srgbClr val="FFFF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>
              <a:buFont typeface="+mj-lt"/>
              <a:buAutoNum type="arabicPeriod"/>
            </a:pPr>
            <a:r>
              <a:rPr lang="ru-RU" sz="2400" dirty="0" smtClean="0"/>
              <a:t>Одно из направлений ислама.</a:t>
            </a:r>
          </a:p>
          <a:p>
            <a:pPr lvl="0">
              <a:buFont typeface="+mj-lt"/>
              <a:buAutoNum type="arabicPeriod"/>
            </a:pPr>
            <a:r>
              <a:rPr lang="ru-RU" sz="2400" dirty="0" smtClean="0"/>
              <a:t>Основатель мусульманской религии.</a:t>
            </a:r>
          </a:p>
          <a:p>
            <a:pPr lvl="0">
              <a:buFont typeface="+mj-lt"/>
              <a:buAutoNum type="arabicPeriod"/>
            </a:pPr>
            <a:r>
              <a:rPr lang="ru-RU" sz="2400" dirty="0" smtClean="0"/>
              <a:t>Одна из форм общественного сознания, обусловленная </a:t>
            </a:r>
            <a:r>
              <a:rPr lang="ru-RU" sz="2400" dirty="0" smtClean="0">
                <a:hlinkClick r:id="rId2" tooltip="Вера"/>
              </a:rPr>
              <a:t>верой</a:t>
            </a:r>
            <a:r>
              <a:rPr lang="ru-RU" sz="2400" dirty="0" smtClean="0"/>
              <a:t> в существование</a:t>
            </a:r>
            <a:r>
              <a:rPr lang="ru-RU" sz="2400" dirty="0" smtClean="0">
                <a:solidFill>
                  <a:schemeClr val="bg1"/>
                </a:solidFill>
              </a:rPr>
              <a:t> </a:t>
            </a:r>
            <a:r>
              <a:rPr lang="ru-RU" sz="2400" dirty="0" smtClean="0">
                <a:solidFill>
                  <a:schemeClr val="bg1"/>
                </a:solidFill>
                <a:hlinkClick r:id="rId3" tooltip="Сверхъестественное"/>
              </a:rPr>
              <a:t>сверхъестественного</a:t>
            </a:r>
            <a:r>
              <a:rPr lang="ru-RU" sz="2400" dirty="0" smtClean="0">
                <a:solidFill>
                  <a:schemeClr val="bg1"/>
                </a:solidFill>
              </a:rPr>
              <a:t> </a:t>
            </a:r>
            <a:r>
              <a:rPr lang="ru-RU" sz="2400" dirty="0" smtClean="0"/>
              <a:t>(в сверхъестественную силу или личность)</a:t>
            </a:r>
          </a:p>
          <a:p>
            <a:pPr lvl="0">
              <a:buFont typeface="+mj-lt"/>
              <a:buAutoNum type="arabicPeriod"/>
            </a:pPr>
            <a:r>
              <a:rPr lang="ru-RU" sz="2400" dirty="0" smtClean="0"/>
              <a:t>Башня при мечети, с которой муэдзин призывает на молитву.</a:t>
            </a:r>
          </a:p>
          <a:p>
            <a:pPr lvl="0">
              <a:buFont typeface="+mj-lt"/>
              <a:buAutoNum type="arabicPeriod"/>
            </a:pPr>
            <a:r>
              <a:rPr lang="ru-RU" sz="2400" dirty="0" smtClean="0"/>
              <a:t>Священная книга мусульман.</a:t>
            </a:r>
          </a:p>
          <a:p>
            <a:pPr lvl="0">
              <a:buFont typeface="+mj-lt"/>
              <a:buAutoNum type="arabicPeriod"/>
            </a:pPr>
            <a:r>
              <a:rPr lang="ru-RU" sz="2400" dirty="0" smtClean="0"/>
              <a:t>Помещение для совершения молитв и проповедей у мусульман.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>
                <a:solidFill>
                  <a:srgbClr val="FFFF00"/>
                </a:solidFill>
              </a:rPr>
              <a:t>Ислам как одна из               мировых религий </a:t>
            </a:r>
            <a:endParaRPr lang="ru-RU" dirty="0">
              <a:solidFill>
                <a:srgbClr val="FFFF00"/>
              </a:solidFill>
            </a:endParaRPr>
          </a:p>
        </p:txBody>
      </p:sp>
      <p:pic>
        <p:nvPicPr>
          <p:cNvPr id="8196" name="Рисунок 4" descr="http://im2-tub.mail.ru/i?id=64080716&amp;tov=2">
            <a:hlinkClick r:id="rId2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643042" y="4214818"/>
            <a:ext cx="2357437" cy="1914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7" name="Picture 2" descr="http://im5-tub.mail.ru/i?id=74244232&amp;tov=5">
            <a:hlinkClick r:id="rId4"/>
          </p:cNvPr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500826" y="1500174"/>
            <a:ext cx="2357438" cy="176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9" name="i-main-pic" descr="Картинка 8 из 161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00034" y="1500174"/>
            <a:ext cx="3079768" cy="2309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00" name="Picture 8" descr="Тадж Махал">
            <a:hlinkClick r:id="rId7"/>
          </p:cNvPr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5429256" y="3857628"/>
            <a:ext cx="3528432" cy="23447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blinds dir="vert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FFFF00"/>
                </a:solidFill>
              </a:rPr>
              <a:t>Центры культуры и религии на территории Казахстана</a:t>
            </a:r>
            <a:endParaRPr lang="ru-RU" dirty="0">
              <a:solidFill>
                <a:srgbClr val="FFFF00"/>
              </a:solidFill>
            </a:endParaRPr>
          </a:p>
        </p:txBody>
      </p:sp>
      <p:pic>
        <p:nvPicPr>
          <p:cNvPr id="1027" name="Picture 3" descr="C:\Documents and Settings\Администратор\Рабочий стол\Безымянный.bmp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9050" y="1357299"/>
            <a:ext cx="9163050" cy="550070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1_Апек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2_Апек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332</TotalTime>
  <Words>394</Words>
  <Application>Microsoft Office PowerPoint</Application>
  <PresentationFormat>Экран (4:3)</PresentationFormat>
  <Paragraphs>73</Paragraphs>
  <Slides>20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20</vt:i4>
      </vt:variant>
    </vt:vector>
  </HeadingPairs>
  <TitlesOfParts>
    <vt:vector size="22" baseType="lpstr">
      <vt:lpstr>1_Апекс</vt:lpstr>
      <vt:lpstr>2_Апекс</vt:lpstr>
      <vt:lpstr>Памятники исламской культуры в казахстане</vt:lpstr>
      <vt:lpstr>Цель:  </vt:lpstr>
      <vt:lpstr>Слайд 3</vt:lpstr>
      <vt:lpstr>Эпиграф</vt:lpstr>
      <vt:lpstr>План занятия:</vt:lpstr>
      <vt:lpstr>Кроссворд</vt:lpstr>
      <vt:lpstr>Вопросы:</vt:lpstr>
      <vt:lpstr>Ислам как одна из               мировых религий </vt:lpstr>
      <vt:lpstr>Центры культуры и религии на территории Казахстана</vt:lpstr>
      <vt:lpstr>Мечеть и ее роль в культуре ислама </vt:lpstr>
      <vt:lpstr> Медресе</vt:lpstr>
      <vt:lpstr>Мавзолеи</vt:lpstr>
      <vt:lpstr>Айша биби </vt:lpstr>
      <vt:lpstr>Мавзолей Карахана  </vt:lpstr>
      <vt:lpstr>Арыстан Баба </vt:lpstr>
      <vt:lpstr>Ходжа  Ахмед  Яссауи </vt:lpstr>
      <vt:lpstr> Ответьте на вопросы  (стр. 129)  </vt:lpstr>
      <vt:lpstr>Слайд 18</vt:lpstr>
      <vt:lpstr>Домашнее задание:</vt:lpstr>
      <vt:lpstr>Рефлексия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Ислам в какзахстане и его влияние на образование , культуру </dc:title>
  <dc:creator> </dc:creator>
  <cp:lastModifiedBy>User</cp:lastModifiedBy>
  <cp:revision>38</cp:revision>
  <dcterms:created xsi:type="dcterms:W3CDTF">2009-10-29T04:39:50Z</dcterms:created>
  <dcterms:modified xsi:type="dcterms:W3CDTF">2011-02-01T12:28:32Z</dcterms:modified>
</cp:coreProperties>
</file>