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3" r:id="rId3"/>
    <p:sldId id="268" r:id="rId4"/>
    <p:sldId id="269" r:id="rId5"/>
    <p:sldId id="257" r:id="rId6"/>
    <p:sldId id="267" r:id="rId7"/>
    <p:sldId id="258" r:id="rId8"/>
    <p:sldId id="259" r:id="rId9"/>
    <p:sldId id="260" r:id="rId10"/>
    <p:sldId id="261" r:id="rId11"/>
    <p:sldId id="262" r:id="rId12"/>
    <p:sldId id="270" r:id="rId13"/>
    <p:sldId id="263" r:id="rId14"/>
    <p:sldId id="271" r:id="rId15"/>
    <p:sldId id="264" r:id="rId16"/>
    <p:sldId id="274" r:id="rId17"/>
    <p:sldId id="265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310" autoAdjust="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6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43F931-A46F-4A17-AAE4-B747F345E866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ADE542-FC22-4AB8-BA80-B8FCDB1EE8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82058-BFFF-4510-811C-1AD23303A777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077BD-680F-4859-ADB3-17E53E172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82058-BFFF-4510-811C-1AD23303A777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077BD-680F-4859-ADB3-17E53E172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82058-BFFF-4510-811C-1AD23303A777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077BD-680F-4859-ADB3-17E53E172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82058-BFFF-4510-811C-1AD23303A777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077BD-680F-4859-ADB3-17E53E172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82058-BFFF-4510-811C-1AD23303A777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077BD-680F-4859-ADB3-17E53E172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82058-BFFF-4510-811C-1AD23303A777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077BD-680F-4859-ADB3-17E53E172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82058-BFFF-4510-811C-1AD23303A777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077BD-680F-4859-ADB3-17E53E172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82058-BFFF-4510-811C-1AD23303A777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077BD-680F-4859-ADB3-17E53E172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82058-BFFF-4510-811C-1AD23303A777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077BD-680F-4859-ADB3-17E53E172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82058-BFFF-4510-811C-1AD23303A777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077BD-680F-4859-ADB3-17E53E172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82058-BFFF-4510-811C-1AD23303A777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077BD-680F-4859-ADB3-17E53E172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D82058-BFFF-4510-811C-1AD23303A777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D077BD-680F-4859-ADB3-17E53E172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8%D1%83%D0%B4%D0%B0%D0%B8%D0%B7%D0%BC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00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7772400" cy="1470025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/>
            </a:r>
            <a:br>
              <a:rPr lang="ru-RU" sz="6600" dirty="0" smtClean="0">
                <a:solidFill>
                  <a:srgbClr val="FF0000"/>
                </a:solidFill>
              </a:rPr>
            </a:b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3886200"/>
            <a:ext cx="8429684" cy="2186006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C000"/>
                </a:solidFill>
              </a:rPr>
              <a:t>Тема занятия: </a:t>
            </a:r>
            <a:r>
              <a:rPr lang="kk-KZ" sz="4800" dirty="0" smtClean="0">
                <a:solidFill>
                  <a:srgbClr val="FFC000"/>
                </a:solidFill>
              </a:rPr>
              <a:t>К</a:t>
            </a:r>
            <a:r>
              <a:rPr lang="ru-RU" sz="4800" dirty="0" err="1" smtClean="0">
                <a:solidFill>
                  <a:srgbClr val="FFC000"/>
                </a:solidFill>
              </a:rPr>
              <a:t>онфессиональная</a:t>
            </a:r>
            <a:r>
              <a:rPr lang="ru-RU" sz="4800" dirty="0" smtClean="0">
                <a:solidFill>
                  <a:srgbClr val="FFC000"/>
                </a:solidFill>
              </a:rPr>
              <a:t> ситуация в Казахстане </a:t>
            </a:r>
            <a:r>
              <a:rPr lang="ru-RU" sz="4800" dirty="0" smtClean="0"/>
              <a:t> </a:t>
            </a:r>
            <a:endParaRPr lang="ru-RU" sz="4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642918"/>
            <a:ext cx="850112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Основы религиоведения</a:t>
            </a:r>
            <a:endParaRPr lang="ru-RU" sz="8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50070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>Синагога в Астане</a:t>
            </a:r>
            <a:endParaRPr lang="ru-RU" dirty="0"/>
          </a:p>
        </p:txBody>
      </p:sp>
      <p:pic>
        <p:nvPicPr>
          <p:cNvPr id="4" name="Содержимое 3" descr="http://alex-photos.ucoz.ru/_ph/4/2/470361467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358246" cy="5091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572000" y="56435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00100" y="5500702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Название данного религиозного сооружения?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072206"/>
            <a:ext cx="8229600" cy="500058"/>
          </a:xfrm>
        </p:spPr>
        <p:txBody>
          <a:bodyPr>
            <a:normAutofit fontScale="90000"/>
          </a:bodyPr>
          <a:lstStyle/>
          <a:p>
            <a:r>
              <a:rPr lang="kk-KZ" sz="3600" dirty="0" smtClean="0"/>
              <a:t/>
            </a:r>
            <a:br>
              <a:rPr lang="kk-KZ" sz="3600" dirty="0" smtClean="0"/>
            </a:br>
            <a:r>
              <a:rPr lang="kk-KZ" sz="3600" dirty="0" smtClean="0"/>
              <a:t>Католическая церковь в Павлодаре</a:t>
            </a:r>
            <a:endParaRPr lang="ru-RU" sz="3600" dirty="0"/>
          </a:p>
        </p:txBody>
      </p:sp>
      <p:pic>
        <p:nvPicPr>
          <p:cNvPr id="4" name="Содержимое 3" descr="http://s50.radikal.ru/i128/0908/70/b42360cf505a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357166"/>
            <a:ext cx="7786742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144000" y="59293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5929330"/>
            <a:ext cx="8501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Название данного религиозного сооружения?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Задание  </a:t>
            </a:r>
            <a:r>
              <a:rPr lang="en-US" sz="2000" b="1" dirty="0" smtClean="0"/>
              <a:t>2</a:t>
            </a:r>
            <a:r>
              <a:rPr lang="ru-RU" sz="2000" b="1" dirty="0" smtClean="0"/>
              <a:t>                                    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Соотнесите религии и религиозные сооружения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Религия  и Религиозное сооружение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58204" cy="4768865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>
              <a:buNone/>
            </a:pPr>
            <a:endParaRPr lang="ru-RU" sz="3600" dirty="0" smtClean="0"/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Ислам                                               Церковь</a:t>
            </a:r>
          </a:p>
          <a:p>
            <a:pPr>
              <a:buNone/>
            </a:pPr>
            <a:r>
              <a:rPr lang="ru-RU" sz="3600" dirty="0" smtClean="0"/>
              <a:t>Буддизм                                           Мечеть</a:t>
            </a:r>
          </a:p>
          <a:p>
            <a:pPr>
              <a:buNone/>
            </a:pPr>
            <a:r>
              <a:rPr lang="ru-RU" sz="3600" dirty="0" smtClean="0"/>
              <a:t>Христианство                                  Синагога</a:t>
            </a:r>
          </a:p>
          <a:p>
            <a:pPr>
              <a:buNone/>
            </a:pPr>
            <a:r>
              <a:rPr lang="ru-RU" sz="3600" dirty="0" smtClean="0"/>
              <a:t>Иудаизм                                           Пагода</a:t>
            </a:r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429264"/>
            <a:ext cx="8229600" cy="1143000"/>
          </a:xfrm>
        </p:spPr>
        <p:txBody>
          <a:bodyPr>
            <a:noAutofit/>
          </a:bodyPr>
          <a:lstStyle/>
          <a:p>
            <a:r>
              <a:rPr lang="kk-KZ" sz="3200" dirty="0" smtClean="0"/>
              <a:t/>
            </a:r>
            <a:br>
              <a:rPr lang="kk-KZ" sz="3200" dirty="0" smtClean="0"/>
            </a:br>
            <a:r>
              <a:rPr lang="kk-KZ" sz="3200" dirty="0" smtClean="0"/>
              <a:t>Съезд лидеров мировых и традиционных религий в Астане </a:t>
            </a:r>
            <a:endParaRPr lang="ru-RU" sz="3200" dirty="0"/>
          </a:p>
        </p:txBody>
      </p:sp>
      <p:pic>
        <p:nvPicPr>
          <p:cNvPr id="4" name="Содержимое 3" descr="http://gdb.rferl.org/1B07C3F8-9E9C-493C-B45E-78C0DF285CF8_mw800_mh600_s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5626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Задание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1. Республика Казахстан утверждает себя демократическим, светским, правовым и социальным государством, высшими ценностями которого является человек, его жизнь, права и свободы.</a:t>
            </a:r>
          </a:p>
          <a:p>
            <a:pPr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2. Ислам и христианство</a:t>
            </a:r>
          </a:p>
          <a:p>
            <a:pPr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3. Религия отделена от государства</a:t>
            </a:r>
          </a:p>
          <a:p>
            <a:pPr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4. 46</a:t>
            </a:r>
          </a:p>
          <a:p>
            <a:pPr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5. Это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dirty="0" smtClean="0">
                <a:solidFill>
                  <a:schemeClr val="bg1"/>
                </a:solidFill>
              </a:rPr>
              <a:t>терпимость по отношению к чужим мнениям, правам, навыкам, и к другой религии.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archive.sobor.kz/uploads/images/sezd%203i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9"/>
            <a:ext cx="8286808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Задание </a:t>
            </a:r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4</a:t>
            </a:r>
            <a:endParaRPr lang="ru-RU" sz="40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Третий лишний - </a:t>
            </a:r>
            <a:r>
              <a:rPr lang="ru-RU" sz="4000" dirty="0" smtClean="0">
                <a:solidFill>
                  <a:schemeClr val="bg1"/>
                </a:solidFill>
                <a:latin typeface="Arial Black" pitchFamily="34" charset="0"/>
              </a:rPr>
              <a:t>какое понятие лишнее и почему?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-</a:t>
            </a:r>
            <a:r>
              <a:rPr lang="ru-RU" sz="4000" dirty="0" smtClean="0">
                <a:solidFill>
                  <a:schemeClr val="bg1"/>
                </a:solidFill>
                <a:latin typeface="Arial Black" pitchFamily="34" charset="0"/>
              </a:rPr>
              <a:t> толерантность, веротерпимость, экстремизм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-</a:t>
            </a:r>
            <a:r>
              <a:rPr lang="ru-RU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4000" dirty="0" err="1" smtClean="0">
                <a:solidFill>
                  <a:schemeClr val="bg1"/>
                </a:solidFill>
                <a:latin typeface="Arial Black" pitchFamily="34" charset="0"/>
              </a:rPr>
              <a:t>конфессия</a:t>
            </a:r>
            <a:r>
              <a:rPr lang="ru-RU" sz="4000" dirty="0" smtClean="0">
                <a:solidFill>
                  <a:schemeClr val="bg1"/>
                </a:solidFill>
                <a:latin typeface="Arial Black" pitchFamily="34" charset="0"/>
              </a:rPr>
              <a:t>, религия, пропаганда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-</a:t>
            </a:r>
            <a:r>
              <a:rPr lang="ru-RU" sz="4000" dirty="0" smtClean="0">
                <a:solidFill>
                  <a:schemeClr val="bg1"/>
                </a:solidFill>
                <a:latin typeface="Arial Black" pitchFamily="34" charset="0"/>
              </a:rPr>
              <a:t> ислам, христианство, </a:t>
            </a:r>
            <a:r>
              <a:rPr lang="ru-RU" sz="4000" dirty="0" err="1" smtClean="0">
                <a:solidFill>
                  <a:schemeClr val="bg1"/>
                </a:solidFill>
                <a:latin typeface="Arial Black" pitchFamily="34" charset="0"/>
              </a:rPr>
              <a:t>бахаизм</a:t>
            </a:r>
            <a:endParaRPr lang="ru-RU" sz="40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-</a:t>
            </a:r>
            <a:r>
              <a:rPr lang="ru-RU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4000" dirty="0" err="1" smtClean="0">
                <a:solidFill>
                  <a:schemeClr val="bg1"/>
                </a:solidFill>
                <a:latin typeface="Arial Black" pitchFamily="34" charset="0"/>
              </a:rPr>
              <a:t>курбан</a:t>
            </a:r>
            <a:r>
              <a:rPr lang="ru-RU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4000" dirty="0" err="1" smtClean="0">
                <a:solidFill>
                  <a:schemeClr val="bg1"/>
                </a:solidFill>
                <a:latin typeface="Arial Black" pitchFamily="34" charset="0"/>
              </a:rPr>
              <a:t>айт</a:t>
            </a:r>
            <a:r>
              <a:rPr lang="ru-RU" sz="4000" dirty="0" smtClean="0">
                <a:solidFill>
                  <a:schemeClr val="bg1"/>
                </a:solidFill>
                <a:latin typeface="Arial Black" pitchFamily="34" charset="0"/>
              </a:rPr>
              <a:t>, Рождество, пасха</a:t>
            </a:r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857876"/>
            <a:ext cx="8801072" cy="1000124"/>
          </a:xfrm>
        </p:spPr>
        <p:txBody>
          <a:bodyPr>
            <a:normAutofit/>
          </a:bodyPr>
          <a:lstStyle/>
          <a:p>
            <a:r>
              <a:rPr lang="kk-KZ" dirty="0"/>
              <a:t>	</a:t>
            </a:r>
            <a:r>
              <a:rPr lang="kk-KZ" sz="3600" dirty="0" smtClean="0"/>
              <a:t>Дворец мира и согласия в Астане</a:t>
            </a:r>
            <a:endParaRPr lang="ru-RU" sz="3600" dirty="0"/>
          </a:p>
        </p:txBody>
      </p:sp>
      <p:pic>
        <p:nvPicPr>
          <p:cNvPr id="4" name="Содержимое 3" descr="http://www.hughpearman.com/2006/illustrations/PyramidNigelYoungpic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643998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4348" y="5715016"/>
            <a:ext cx="8257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Название данного культурного сооружения?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Сформулируйте </a:t>
            </a:r>
            <a:r>
              <a:rPr lang="kk-KZ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</a:t>
            </a:r>
            <a:r>
              <a:rPr lang="ru-RU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ысказывание</a:t>
            </a: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Н. Назарбаева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ОТНОШЕНИЯ  И МИРНАЯ ЭКСТРЕМИЗМУ РЕЛИГИЯ ИМЕЕТ ТЕРРОРИЗМУ  НЕ  НИКАКОГО  ИСЛАМ К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                  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42910" y="928670"/>
            <a:ext cx="7353981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	</a:t>
            </a:r>
            <a:r>
              <a:rPr lang="ru-RU" sz="5400" b="1" cap="none" spc="0" dirty="0" smtClean="0">
                <a:ln w="19050" cmpd="dbl">
                  <a:solidFill>
                    <a:schemeClr val="accent1">
                      <a:satMod val="19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dist="12700" dir="5940000">
                    <a:schemeClr val="tx1">
                      <a:alpha val="80000"/>
                    </a:schemeClr>
                  </a:innerShdw>
                </a:effectLst>
              </a:rPr>
              <a:t>Почему Казахстан является территорией диалога мировых и традиционных религии? </a:t>
            </a:r>
            <a:endParaRPr lang="ru-RU" sz="5400" b="1" cap="none" spc="0" dirty="0">
              <a:ln w="19050" cmpd="dbl">
                <a:solidFill>
                  <a:schemeClr val="accent1">
                    <a:satMod val="19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dist="12700" dir="5940000">
                  <a:schemeClr val="tx1">
                    <a:alpha val="80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Виртуальное путешествие в современный Казахстан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525963"/>
          </a:xfrm>
        </p:spPr>
        <p:txBody>
          <a:bodyPr/>
          <a:lstStyle/>
          <a:p>
            <a:pPr>
              <a:buNone/>
            </a:pPr>
            <a:endParaRPr lang="ru-RU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Цель: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посетить главные религиозные центры, познакомиться с религиозными </a:t>
            </a:r>
            <a:r>
              <a:rPr lang="ru-RU" dirty="0" err="1" smtClean="0">
                <a:solidFill>
                  <a:schemeClr val="bg1"/>
                </a:solidFill>
              </a:rPr>
              <a:t>конфессиями</a:t>
            </a:r>
            <a:r>
              <a:rPr lang="ru-RU" dirty="0" smtClean="0">
                <a:solidFill>
                  <a:schemeClr val="bg1"/>
                </a:solidFill>
              </a:rPr>
              <a:t>, существующими на территории Казахстана 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>
                <a:solidFill>
                  <a:schemeClr val="bg1"/>
                </a:solidFill>
              </a:rPr>
              <a:t>Назвать 5 ассоциаций по теме:</a:t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Конфессиональная ситуация в Казахстане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525963"/>
          </a:xfrm>
        </p:spPr>
        <p:txBody>
          <a:bodyPr/>
          <a:lstStyle/>
          <a:p>
            <a:r>
              <a:rPr lang="ru-RU" dirty="0" smtClean="0"/>
              <a:t>Религия</a:t>
            </a:r>
          </a:p>
          <a:p>
            <a:r>
              <a:rPr lang="ru-RU" dirty="0" smtClean="0"/>
              <a:t>Президент</a:t>
            </a:r>
          </a:p>
          <a:p>
            <a:r>
              <a:rPr lang="ru-RU" dirty="0" smtClean="0"/>
              <a:t>Религиозные сооружения</a:t>
            </a:r>
          </a:p>
          <a:p>
            <a:r>
              <a:rPr lang="ru-RU" dirty="0" smtClean="0"/>
              <a:t>Религиозные праздники</a:t>
            </a:r>
          </a:p>
          <a:p>
            <a:r>
              <a:rPr lang="ru-RU" dirty="0" smtClean="0"/>
              <a:t>Пирамида мира и согласия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715436" cy="2857520"/>
          </a:xfrm>
        </p:spPr>
        <p:txBody>
          <a:bodyPr>
            <a:normAutofit/>
          </a:bodyPr>
          <a:lstStyle/>
          <a:p>
            <a:pPr algn="just"/>
            <a:r>
              <a:rPr lang="ru-RU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itchFamily="34" charset="0"/>
              </a:rPr>
              <a:t>В Казахстане, по статистическим данным, функционирует 4200 </a:t>
            </a:r>
            <a:br>
              <a:rPr lang="ru-RU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itchFamily="34" charset="0"/>
              </a:rPr>
              <a:t>религиозных объединений и общин, </a:t>
            </a:r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643998" cy="371477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itchFamily="34" charset="0"/>
              </a:rPr>
              <a:t>принадлежащих к 46 </a:t>
            </a:r>
            <a:r>
              <a:rPr lang="ru-RU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itchFamily="34" charset="0"/>
              </a:rPr>
              <a:t>конфессиям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itchFamily="34" charset="0"/>
              </a:rPr>
              <a:t> и </a:t>
            </a:r>
            <a:r>
              <a:rPr lang="ru-RU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itchFamily="34" charset="0"/>
              </a:rPr>
              <a:t>доминациям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itchFamily="34" charset="0"/>
              </a:rPr>
              <a:t> (данные 2009 г.)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4143380"/>
            <a:ext cx="83582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itchFamily="34" charset="0"/>
              </a:rPr>
              <a:t>В настоящее время действуют почти 3200 мечетей, церквей, молитвенных домов.</a:t>
            </a:r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58204" cy="5840435"/>
          </a:xfrm>
          <a:blipFill>
            <a:blip r:embed="rId2"/>
            <a:tile tx="0" ty="0" sx="100000" sy="100000" flip="none" algn="tl"/>
          </a:blipFill>
        </p:spPr>
        <p:txBody>
          <a:bodyPr numCol="1">
            <a:normAutofit/>
          </a:bodyPr>
          <a:lstStyle/>
          <a:p>
            <a:pPr algn="just"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Религиозная принадлежность населения Казахстана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(предварительные результаты переписи 2009 г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.)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en-US" sz="2000" dirty="0" smtClean="0"/>
          </a:p>
          <a:p>
            <a:pPr>
              <a:buNone/>
            </a:pPr>
            <a:r>
              <a:rPr lang="ru-RU" sz="2000" b="1" dirty="0" smtClean="0">
                <a:solidFill>
                  <a:srgbClr val="FFFF00"/>
                </a:solidFill>
              </a:rPr>
              <a:t>     </a:t>
            </a:r>
            <a:r>
              <a:rPr lang="ru-RU" sz="2000" b="1" dirty="0" smtClean="0"/>
              <a:t>Ответы респондентов</a:t>
            </a:r>
            <a:r>
              <a:rPr lang="en-US" sz="2000" b="1" dirty="0" smtClean="0"/>
              <a:t>             </a:t>
            </a:r>
            <a:r>
              <a:rPr lang="ru-RU" sz="2000" b="1" dirty="0" smtClean="0"/>
              <a:t>Абсолютная</a:t>
            </a:r>
            <a:r>
              <a:rPr lang="en-US" sz="2000" b="1" dirty="0" smtClean="0"/>
              <a:t>             </a:t>
            </a:r>
            <a:r>
              <a:rPr lang="ru-RU" sz="2000" b="1" dirty="0" smtClean="0"/>
              <a:t>     Доля</a:t>
            </a:r>
            <a:br>
              <a:rPr lang="ru-RU" sz="2000" b="1" dirty="0" smtClean="0"/>
            </a:br>
            <a:r>
              <a:rPr lang="kk-KZ" sz="2000" b="1" dirty="0" smtClean="0"/>
              <a:t>об отношении к религии</a:t>
            </a:r>
            <a:r>
              <a:rPr lang="en-US" sz="2000" b="1" dirty="0" smtClean="0"/>
              <a:t>        </a:t>
            </a:r>
            <a:r>
              <a:rPr lang="kk-KZ" sz="2000" b="1" dirty="0" smtClean="0"/>
              <a:t>численность</a:t>
            </a:r>
            <a:r>
              <a:rPr lang="en-US" sz="2000" b="1" dirty="0" smtClean="0"/>
              <a:t>          </a:t>
            </a:r>
            <a:r>
              <a:rPr lang="ru-RU" sz="2000" b="1" dirty="0" smtClean="0"/>
              <a:t>населения</a:t>
            </a:r>
            <a:r>
              <a:rPr lang="en-US" sz="2000" b="1" dirty="0" smtClean="0"/>
              <a:t> </a:t>
            </a:r>
            <a:r>
              <a:rPr lang="ru-RU" sz="2000" b="1" dirty="0" smtClean="0"/>
              <a:t>%</a:t>
            </a:r>
            <a:r>
              <a:rPr lang="en-US" sz="2000" b="1" dirty="0" smtClean="0"/>
              <a:t>                                                         </a:t>
            </a:r>
            <a:r>
              <a:rPr lang="kk-KZ" sz="2000" b="1" dirty="0" smtClean="0"/>
              <a:t>                                                           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en-US" sz="2000" b="1" dirty="0" smtClean="0"/>
              <a:t>                                                        </a:t>
            </a:r>
            <a:r>
              <a:rPr lang="kk-KZ" sz="2000" b="1" dirty="0" smtClean="0"/>
              <a:t>тыс</a:t>
            </a:r>
            <a:r>
              <a:rPr lang="ru-RU" sz="2000" b="1" dirty="0" smtClean="0"/>
              <a:t>. чел</a:t>
            </a:r>
            <a:r>
              <a:rPr lang="en-US" sz="2000" b="1" dirty="0" smtClean="0"/>
              <a:t>                                             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en-US" sz="2000" b="1" dirty="0" smtClean="0"/>
          </a:p>
          <a:p>
            <a:pPr>
              <a:buNone/>
            </a:pPr>
            <a:r>
              <a:rPr lang="ru-RU" sz="2000" u="sng" dirty="0" smtClean="0"/>
              <a:t>Мусульмане</a:t>
            </a:r>
            <a:r>
              <a:rPr lang="en-US" sz="2000" u="sng" dirty="0" smtClean="0"/>
              <a:t>                                </a:t>
            </a:r>
            <a:r>
              <a:rPr lang="ru-RU" sz="2000" dirty="0" smtClean="0"/>
              <a:t>11 237,9                             70,19</a:t>
            </a:r>
          </a:p>
          <a:p>
            <a:pPr>
              <a:buNone/>
            </a:pPr>
            <a:r>
              <a:rPr lang="ru-RU" sz="2000" u="sng" dirty="0" smtClean="0"/>
              <a:t>Христиане</a:t>
            </a:r>
            <a:r>
              <a:rPr lang="en-US" sz="2000" u="sng" dirty="0" smtClean="0"/>
              <a:t>                                    </a:t>
            </a:r>
            <a:r>
              <a:rPr lang="ru-RU" sz="2000" dirty="0" smtClean="0"/>
              <a:t>4 190,1                               26,17</a:t>
            </a:r>
          </a:p>
          <a:p>
            <a:pPr>
              <a:buNone/>
            </a:pPr>
            <a:r>
              <a:rPr lang="ru-RU" sz="2000" dirty="0" err="1" smtClean="0">
                <a:hlinkClick r:id="rId3" tooltip="Иудаизм"/>
              </a:rPr>
              <a:t>Иудаисты</a:t>
            </a:r>
            <a:r>
              <a:rPr lang="en-US" sz="2000" dirty="0" smtClean="0"/>
              <a:t>                                      </a:t>
            </a:r>
            <a:r>
              <a:rPr lang="ru-RU" sz="2000" dirty="0" smtClean="0"/>
              <a:t>5,3                                        0,03</a:t>
            </a:r>
          </a:p>
          <a:p>
            <a:pPr>
              <a:buNone/>
            </a:pPr>
            <a:r>
              <a:rPr lang="ru-RU" sz="2000" dirty="0" smtClean="0"/>
              <a:t>Буддисты</a:t>
            </a:r>
            <a:r>
              <a:rPr lang="en-US" sz="2000" dirty="0" smtClean="0"/>
              <a:t>                                      </a:t>
            </a:r>
            <a:r>
              <a:rPr lang="ru-RU" sz="2000" dirty="0" smtClean="0"/>
              <a:t>14,6                                      0,09</a:t>
            </a:r>
          </a:p>
          <a:p>
            <a:pPr>
              <a:buNone/>
            </a:pPr>
            <a:r>
              <a:rPr lang="ru-RU" sz="2000" dirty="0" smtClean="0"/>
              <a:t>другие религии</a:t>
            </a:r>
            <a:r>
              <a:rPr lang="en-US" sz="2000" dirty="0" smtClean="0"/>
              <a:t>                           </a:t>
            </a:r>
            <a:r>
              <a:rPr lang="ru-RU" sz="2000" dirty="0" smtClean="0"/>
              <a:t>30,1</a:t>
            </a:r>
            <a:r>
              <a:rPr lang="en-US" sz="2000" dirty="0" smtClean="0"/>
              <a:t> </a:t>
            </a:r>
            <a:r>
              <a:rPr lang="ru-RU" sz="2000" dirty="0" smtClean="0"/>
              <a:t>                                     0,19</a:t>
            </a:r>
          </a:p>
          <a:p>
            <a:pPr>
              <a:buNone/>
            </a:pPr>
            <a:r>
              <a:rPr lang="ru-RU" sz="2000" dirty="0" smtClean="0"/>
              <a:t>Неверующие</a:t>
            </a:r>
            <a:r>
              <a:rPr lang="en-US" sz="2000" dirty="0" smtClean="0"/>
              <a:t>                                </a:t>
            </a:r>
            <a:r>
              <a:rPr lang="ru-RU" sz="2000" dirty="0" smtClean="0"/>
              <a:t>450,5                                   2,81</a:t>
            </a:r>
          </a:p>
          <a:p>
            <a:pPr>
              <a:buNone/>
            </a:pPr>
            <a:r>
              <a:rPr lang="ru-RU" sz="2000" dirty="0" smtClean="0"/>
              <a:t>не дали ответа</a:t>
            </a:r>
            <a:r>
              <a:rPr lang="en-US" sz="2000" dirty="0" smtClean="0"/>
              <a:t>                             </a:t>
            </a:r>
            <a:r>
              <a:rPr lang="ru-RU" sz="2000" dirty="0" smtClean="0"/>
              <a:t>81,0                                     0,51</a:t>
            </a:r>
          </a:p>
          <a:p>
            <a:pPr>
              <a:buNone/>
            </a:pPr>
            <a:r>
              <a:rPr lang="ru-RU" sz="2000" b="1" dirty="0" smtClean="0"/>
              <a:t>Всего</a:t>
            </a:r>
            <a:r>
              <a:rPr lang="en-US" sz="2000" b="1" dirty="0" smtClean="0"/>
              <a:t>                                              </a:t>
            </a:r>
            <a:r>
              <a:rPr lang="ru-RU" sz="2000" b="1" dirty="0" smtClean="0"/>
              <a:t>16 009,6                            100,00</a:t>
            </a:r>
            <a:endParaRPr lang="ru-RU" sz="2000" dirty="0" smtClean="0"/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6143644"/>
            <a:ext cx="8715436" cy="500066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Мавзолей  Ходжа Ахмеда </a:t>
            </a:r>
            <a:r>
              <a:rPr lang="ru-RU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Яссауи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в Туркестане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Содержимое 3" descr="http://www.zamnoy.com/image/photo/126515836/large.jpg?102559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8715436" cy="5357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85786" y="5857892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Название данного религиозного сооружения?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643578"/>
            <a:ext cx="8572560" cy="100013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sz="3600" dirty="0" smtClean="0"/>
          </a:p>
          <a:p>
            <a:pPr algn="ctr">
              <a:buNone/>
            </a:pPr>
            <a:r>
              <a:rPr lang="ru-RU" sz="3600" dirty="0" smtClean="0"/>
              <a:t>Мечеть </a:t>
            </a:r>
            <a:r>
              <a:rPr lang="ru-RU" sz="3600" dirty="0" err="1" smtClean="0"/>
              <a:t>Н</a:t>
            </a:r>
            <a:r>
              <a:rPr lang="ru-RU" dirty="0" err="1" smtClean="0"/>
              <a:t>ұ</a:t>
            </a:r>
            <a:r>
              <a:rPr lang="ru-RU" sz="3600" dirty="0" err="1" smtClean="0"/>
              <a:t>р </a:t>
            </a:r>
            <a:r>
              <a:rPr lang="ru-RU" sz="3600" dirty="0" smtClean="0"/>
              <a:t>Астана</a:t>
            </a:r>
            <a:endParaRPr lang="ru-RU" sz="3600" dirty="0"/>
          </a:p>
        </p:txBody>
      </p:sp>
      <p:pic>
        <p:nvPicPr>
          <p:cNvPr id="4" name="Рисунок 3" descr="http://i.drom.ru/pubs/4483/14854/20776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57256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 flipH="1">
            <a:off x="357158" y="5786454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Название данного религиозного сооружения?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5016"/>
            <a:ext cx="8229600" cy="1142984"/>
          </a:xfrm>
        </p:spPr>
        <p:txBody>
          <a:bodyPr>
            <a:normAutofit/>
          </a:bodyPr>
          <a:lstStyle/>
          <a:p>
            <a:r>
              <a:rPr lang="kk-KZ" sz="3600" dirty="0" smtClean="0"/>
              <a:t/>
            </a:r>
            <a:br>
              <a:rPr lang="kk-KZ" sz="3600" dirty="0" smtClean="0"/>
            </a:br>
            <a:r>
              <a:rPr lang="kk-KZ" sz="3200" dirty="0" smtClean="0"/>
              <a:t>Проваславная церковь в Костанае</a:t>
            </a:r>
            <a:endParaRPr lang="ru-RU" sz="3200" dirty="0"/>
          </a:p>
        </p:txBody>
      </p:sp>
      <p:pic>
        <p:nvPicPr>
          <p:cNvPr id="4" name="Содержимое 3" descr="http://karasu.kostanay.kz/photo/foto_28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5" y="285728"/>
            <a:ext cx="7643867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00100" y="5857892"/>
            <a:ext cx="7358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Название данного религиозного сооружения?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272</TotalTime>
  <Words>232</Words>
  <Application>Microsoft Office PowerPoint</Application>
  <PresentationFormat>Экран (4:3)</PresentationFormat>
  <Paragraphs>63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 </vt:lpstr>
      <vt:lpstr>Слайд 2</vt:lpstr>
      <vt:lpstr> Виртуальное путешествие в современный Казахстан </vt:lpstr>
      <vt:lpstr>  Назвать 5 ассоциаций по теме: Конфессиональная ситуация в Казахстане </vt:lpstr>
      <vt:lpstr>В Казахстане, по статистическим данным, функционирует 4200  религиозных объединений и общин, </vt:lpstr>
      <vt:lpstr> </vt:lpstr>
      <vt:lpstr> Мавзолей  Ходжа Ахмеда Яссауи в Туркестане</vt:lpstr>
      <vt:lpstr>Слайд 8</vt:lpstr>
      <vt:lpstr> Проваславная церковь в Костанае</vt:lpstr>
      <vt:lpstr> Синагога в Астане</vt:lpstr>
      <vt:lpstr> Католическая церковь в Павлодаре</vt:lpstr>
      <vt:lpstr>      Задание  2                                      Соотнесите религии и религиозные сооружения Религия  и Религиозное сооружение     </vt:lpstr>
      <vt:lpstr> Съезд лидеров мировых и традиционных религий в Астане </vt:lpstr>
      <vt:lpstr>Задание 3</vt:lpstr>
      <vt:lpstr>Слайд 15</vt:lpstr>
      <vt:lpstr>Слайд 16</vt:lpstr>
      <vt:lpstr> Дворец мира и согласия в Астане</vt:lpstr>
      <vt:lpstr>Сформулируйте высказывание Н. Назарбаева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Религиоведение </dc:title>
  <dc:creator>XTreme</dc:creator>
  <cp:lastModifiedBy>XTreme</cp:lastModifiedBy>
  <cp:revision>29</cp:revision>
  <dcterms:created xsi:type="dcterms:W3CDTF">2011-02-02T08:02:39Z</dcterms:created>
  <dcterms:modified xsi:type="dcterms:W3CDTF">2011-02-03T10:24:50Z</dcterms:modified>
</cp:coreProperties>
</file>