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Playfair Display"/>
      <p:regular r:id="rId14"/>
      <p:bold r:id="rId15"/>
      <p:italic r:id="rId16"/>
      <p:boldItalic r:id="rId17"/>
    </p:embeddedFont>
    <p:embeddedFont>
      <p:font typeface="Lat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Lat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layfairDisplay-bold.fntdata"/><Relationship Id="rId14" Type="http://schemas.openxmlformats.org/officeDocument/2006/relationships/font" Target="fonts/PlayfairDisplay-regular.fntdata"/><Relationship Id="rId17" Type="http://schemas.openxmlformats.org/officeDocument/2006/relationships/font" Target="fonts/PlayfairDisplay-boldItalic.fntdata"/><Relationship Id="rId16" Type="http://schemas.openxmlformats.org/officeDocument/2006/relationships/font" Target="fonts/PlayfairDisplay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bold.fntdata"/><Relationship Id="rId6" Type="http://schemas.openxmlformats.org/officeDocument/2006/relationships/slide" Target="slides/slide1.xml"/><Relationship Id="rId18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110c30537a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110c30537a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110c30537a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110c30537a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110c30537a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110c30537a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10c30537a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10c30537a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110c30537a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110c30537a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110c30537a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110c30537a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110c30537a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110c30537a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733219" y="2235351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1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1"/>
          <p:cNvSpPr txBox="1"/>
          <p:nvPr>
            <p:ph hasCustomPrompt="1" type="title"/>
          </p:nvPr>
        </p:nvSpPr>
        <p:spPr>
          <a:xfrm>
            <a:off x="586725" y="1353788"/>
            <a:ext cx="79707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86725" y="2968388"/>
            <a:ext cx="79707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509550" y="1921350"/>
            <a:ext cx="8124900" cy="130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5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3117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8324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7"/>
          <p:cNvCxnSpPr/>
          <p:nvPr/>
        </p:nvCxnSpPr>
        <p:spPr>
          <a:xfrm>
            <a:off x="411044" y="1417772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1640350"/>
            <a:ext cx="28080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" name="Google Shape;4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9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0" name="Google Shape;50;p9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lue-gold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ru"/>
              <a:t>“Maadai-Kara”</a:t>
            </a:r>
            <a:endParaRPr/>
          </a:p>
        </p:txBody>
      </p:sp>
      <p:sp>
        <p:nvSpPr>
          <p:cNvPr id="69" name="Google Shape;69;p13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ru"/>
              <a:t>Made by Elmira A.A.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Plan:</a:t>
            </a:r>
            <a:endParaRPr/>
          </a:p>
        </p:txBody>
      </p:sp>
      <p:sp>
        <p:nvSpPr>
          <p:cNvPr id="75" name="Google Shape;75;p1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Checking home assignments.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Warm-up.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Vocabulary.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Reading.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Exercises.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Home assignment.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Warm-up</a:t>
            </a:r>
            <a:endParaRPr/>
          </a:p>
        </p:txBody>
      </p:sp>
      <p:sp>
        <p:nvSpPr>
          <p:cNvPr id="81" name="Google Shape;81;p15"/>
          <p:cNvSpPr txBox="1"/>
          <p:nvPr>
            <p:ph idx="1" type="body"/>
          </p:nvPr>
        </p:nvSpPr>
        <p:spPr>
          <a:xfrm>
            <a:off x="311700" y="2166000"/>
            <a:ext cx="8520600" cy="8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200"/>
              <a:t>What is Kai?</a:t>
            </a:r>
            <a:endParaRPr sz="2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Vocabulary</a:t>
            </a:r>
            <a:endParaRPr/>
          </a:p>
        </p:txBody>
      </p:sp>
      <p:sp>
        <p:nvSpPr>
          <p:cNvPr id="87" name="Google Shape;87;p16"/>
          <p:cNvSpPr txBox="1"/>
          <p:nvPr>
            <p:ph idx="1" type="body"/>
          </p:nvPr>
        </p:nvSpPr>
        <p:spPr>
          <a:xfrm>
            <a:off x="311700" y="1417800"/>
            <a:ext cx="42603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A branch -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The Heaven -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To remain -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A trunk -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To belong to -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A glorious reign -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An enemy - </a:t>
            </a:r>
            <a:endParaRPr/>
          </a:p>
        </p:txBody>
      </p:sp>
      <p:sp>
        <p:nvSpPr>
          <p:cNvPr id="88" name="Google Shape;88;p16"/>
          <p:cNvSpPr txBox="1"/>
          <p:nvPr/>
        </p:nvSpPr>
        <p:spPr>
          <a:xfrm>
            <a:off x="4364600" y="1181775"/>
            <a:ext cx="4311000" cy="3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 defeat -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 slave -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 descend -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 dwell -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 release -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 be guilty of -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Committing terrible acts -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Reading</a:t>
            </a:r>
            <a:endParaRPr/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5188" y="1138600"/>
            <a:ext cx="3473614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Exercises</a:t>
            </a:r>
            <a:endParaRPr/>
          </a:p>
        </p:txBody>
      </p:sp>
      <p:sp>
        <p:nvSpPr>
          <p:cNvPr id="100" name="Google Shape;100;p18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500">
                <a:latin typeface="Playfair Display"/>
                <a:ea typeface="Playfair Display"/>
                <a:cs typeface="Playfair Display"/>
                <a:sym typeface="Playfair Display"/>
              </a:rPr>
              <a:t>Do ex. 5 and 6 p. 59.</a:t>
            </a:r>
            <a:endParaRPr sz="25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7925" y="2133275"/>
            <a:ext cx="3410800" cy="27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Exercises</a:t>
            </a:r>
            <a:endParaRPr/>
          </a:p>
        </p:txBody>
      </p:sp>
      <p:sp>
        <p:nvSpPr>
          <p:cNvPr id="107" name="Google Shape;107;p19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Fill in these words into the sentences:</a:t>
            </a:r>
            <a:r>
              <a:rPr i="1" lang="ru"/>
              <a:t> sweet-smelling, chamber, lit, whispered, defeated, poisonous, enemy.</a:t>
            </a:r>
            <a:endParaRPr i="1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Jack … a candle to see in the dark.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Vlad Dracula … the Ottoman army of Mehmed.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He gave her such … flowers.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Joker is an … to Batman.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Don’t eat it! This food is … 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The Queen sleeps in the Royal … 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ru"/>
              <a:t>I couldn’t hear her because she … words.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Home assignment</a:t>
            </a:r>
            <a:endParaRPr/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2500"/>
              <a:t>Workbook: page 38.</a:t>
            </a:r>
            <a:endParaRPr b="1" sz="2500"/>
          </a:p>
        </p:txBody>
      </p:sp>
      <p:pic>
        <p:nvPicPr>
          <p:cNvPr id="114" name="Google Shape;11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5475" y="2052250"/>
            <a:ext cx="3883825" cy="270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