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Nunito"/>
      <p:regular r:id="rId16"/>
      <p:bold r:id="rId17"/>
      <p:italic r:id="rId18"/>
      <p:boldItalic r:id="rId19"/>
    </p:embeddedFont>
    <p:embeddedFont>
      <p:font typeface="Maven Pro"/>
      <p:regular r:id="rId20"/>
      <p:bold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avenPro-regular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MavenPro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Nunito-bold.fntdata"/><Relationship Id="rId16" Type="http://schemas.openxmlformats.org/officeDocument/2006/relationships/font" Target="fonts/Nunit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Nunito-boldItalic.fntdata"/><Relationship Id="rId6" Type="http://schemas.openxmlformats.org/officeDocument/2006/relationships/slide" Target="slides/slide1.xml"/><Relationship Id="rId18" Type="http://schemas.openxmlformats.org/officeDocument/2006/relationships/font" Target="fonts/Nuni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1161c5a27bf_0_3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Google Shape;330;g1161c5a27bf_0_3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1161c5a27bf_0_2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1161c5a27bf_0_2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1161c5a27bf_0_2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1161c5a27bf_0_2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1161c5a27bf_0_2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1161c5a27bf_0_2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1161c5a27bf_0_2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Google Shape;299;g1161c5a27bf_0_2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1161c5a27bf_0_2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" name="Google Shape;305;g1161c5a27bf_0_2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1161c5a27bf_0_2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1161c5a27bf_0_2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1161c5a27bf_0_2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1161c5a27bf_0_2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1161c5a27bf_0_3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1161c5a27bf_0_3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Google Shape;46;p2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68" name="Google Shape;268;p11"/>
          <p:cNvSpPr txBox="1"/>
          <p:nvPr>
            <p:ph hasCustomPrompt="1"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0" name="Google Shape;270;p1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2" name="Google Shape;82;p3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0" name="Google Shape;90;p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5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7" name="Google Shape;97;p5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7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0" name="Google Shape;110;p7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11" name="Google Shape;111;p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5" name="Google Shape;125;p8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1" name="Google Shape;131;p9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9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3" name="Google Shape;133;p9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ment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Passive Voice</a:t>
            </a:r>
            <a:endParaRPr/>
          </a:p>
        </p:txBody>
      </p:sp>
      <p:sp>
        <p:nvSpPr>
          <p:cNvPr id="278" name="Google Shape;278;p13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Made by Elmira A.A.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22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Homework</a:t>
            </a:r>
            <a:endParaRPr/>
          </a:p>
        </p:txBody>
      </p:sp>
      <p:sp>
        <p:nvSpPr>
          <p:cNvPr id="333" name="Google Shape;333;p22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ru" sz="2200"/>
              <a:t>Prepare to your Summative Assessment for 5-6 units.</a:t>
            </a:r>
            <a:endParaRPr sz="2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Learning objectives</a:t>
            </a:r>
            <a:endParaRPr/>
          </a:p>
        </p:txBody>
      </p:sp>
      <p:sp>
        <p:nvSpPr>
          <p:cNvPr id="284" name="Google Shape;284;p1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ru" sz="2200"/>
              <a:t>By the end of the lesson you will be able to use Passive Voice in Present and Past Simple sentences.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ru" sz="2200"/>
              <a:t>You will be able to speak about online safety.</a:t>
            </a:r>
            <a:endParaRPr sz="2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Passive Voice in Present Simple</a:t>
            </a:r>
            <a:endParaRPr/>
          </a:p>
        </p:txBody>
      </p:sp>
      <p:sp>
        <p:nvSpPr>
          <p:cNvPr id="290" name="Google Shape;290;p15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2400"/>
              <a:t>Affirmative sentence:</a:t>
            </a:r>
            <a:r>
              <a:rPr lang="ru" sz="2400"/>
              <a:t> … am/is/are + V3/ed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i="1" lang="ru" sz="2400"/>
              <a:t>Negative sentence:</a:t>
            </a:r>
            <a:r>
              <a:rPr lang="ru" sz="2400"/>
              <a:t> … am not/isn’t/aren’t + V3/ed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ru" sz="2400"/>
              <a:t>Interrogative sentence:</a:t>
            </a:r>
            <a:r>
              <a:rPr lang="ru" sz="2400"/>
              <a:t> Am/Is/Are … + V3/ed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Passive Voice in Past Simple</a:t>
            </a:r>
            <a:endParaRPr/>
          </a:p>
        </p:txBody>
      </p:sp>
      <p:sp>
        <p:nvSpPr>
          <p:cNvPr id="296" name="Google Shape;296;p16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2400"/>
              <a:t>Affirmative sentence:</a:t>
            </a:r>
            <a:r>
              <a:rPr lang="ru" sz="2400"/>
              <a:t> … was/were + V3/ed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i="1" lang="ru" sz="2400"/>
              <a:t>Negative sentence:</a:t>
            </a:r>
            <a:r>
              <a:rPr lang="ru" sz="2400"/>
              <a:t> … wasn’t/weren’t + V3/ed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ru" sz="2400"/>
              <a:t>Interrogative sentence:</a:t>
            </a:r>
            <a:r>
              <a:rPr lang="ru" sz="2400"/>
              <a:t> Was/Were … + V3/ed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7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Exercises</a:t>
            </a:r>
            <a:endParaRPr/>
          </a:p>
        </p:txBody>
      </p:sp>
      <p:sp>
        <p:nvSpPr>
          <p:cNvPr id="302" name="Google Shape;302;p17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ru" sz="2600"/>
              <a:t>Do exercises 2, 3 and 5.</a:t>
            </a:r>
            <a:endParaRPr sz="2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8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Exercises</a:t>
            </a:r>
            <a:endParaRPr/>
          </a:p>
        </p:txBody>
      </p:sp>
      <p:sp>
        <p:nvSpPr>
          <p:cNvPr id="308" name="Google Shape;308;p18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ru" sz="2100"/>
              <a:t>Take a card and write your sentences in Passive Voice in all 3 forms: affirmative, negative and interrogative.</a:t>
            </a:r>
            <a:endParaRPr sz="2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9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Electronic Media</a:t>
            </a:r>
            <a:endParaRPr/>
          </a:p>
        </p:txBody>
      </p:sp>
      <p:sp>
        <p:nvSpPr>
          <p:cNvPr id="314" name="Google Shape;314;p19"/>
          <p:cNvSpPr txBox="1"/>
          <p:nvPr>
            <p:ph idx="1" type="body"/>
          </p:nvPr>
        </p:nvSpPr>
        <p:spPr>
          <a:xfrm>
            <a:off x="916825" y="13009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 sz="1800"/>
              <a:t>What types of the media do you use?</a:t>
            </a:r>
            <a:endParaRPr sz="1800"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 sz="1800"/>
              <a:t>What can you do on the Internet?</a:t>
            </a:r>
            <a:endParaRPr sz="1800"/>
          </a:p>
          <a:p>
            <a: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 sz="1800"/>
              <a:t>What do you do on the Internet?</a:t>
            </a:r>
            <a:endParaRPr sz="1800"/>
          </a:p>
        </p:txBody>
      </p:sp>
      <p:pic>
        <p:nvPicPr>
          <p:cNvPr id="315" name="Google Shape;31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0391" y="2571750"/>
            <a:ext cx="4303222" cy="229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20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Reading</a:t>
            </a:r>
            <a:endParaRPr/>
          </a:p>
        </p:txBody>
      </p:sp>
      <p:sp>
        <p:nvSpPr>
          <p:cNvPr id="321" name="Google Shape;321;p20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/>
              <a:t>Read the text (5-7 minutes) and answer the questions:</a:t>
            </a:r>
            <a:endParaRPr sz="1900"/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SzPts val="1900"/>
              <a:buAutoNum type="arabicPeriod"/>
            </a:pPr>
            <a:r>
              <a:rPr lang="ru" sz="1900"/>
              <a:t>Is the Internet a dangerous place? </a:t>
            </a:r>
            <a:endParaRPr sz="19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ru" sz="1900"/>
              <a:t>Why?</a:t>
            </a:r>
            <a:endParaRPr sz="19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AutoNum type="arabicPeriod"/>
            </a:pPr>
            <a:r>
              <a:rPr lang="ru" sz="1900"/>
              <a:t>What should you do for your safety? What tips do you know?</a:t>
            </a:r>
            <a:endParaRPr sz="19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21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Series</a:t>
            </a:r>
            <a:endParaRPr/>
          </a:p>
        </p:txBody>
      </p:sp>
      <p:sp>
        <p:nvSpPr>
          <p:cNvPr id="327" name="Google Shape;327;p21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ru" sz="2400"/>
              <a:t>Read the email about Beth’s favourite series and fill in the gaps.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