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Source Code Pro"/>
      <p:regular r:id="rId14"/>
      <p:bold r:id="rId15"/>
      <p:italic r:id="rId16"/>
      <p:boldItalic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bold.fntdata"/><Relationship Id="rId14" Type="http://schemas.openxmlformats.org/officeDocument/2006/relationships/font" Target="fonts/SourceCodePro-regular.fntdata"/><Relationship Id="rId17" Type="http://schemas.openxmlformats.org/officeDocument/2006/relationships/font" Target="fonts/SourceCodePro-boldItalic.fntdata"/><Relationship Id="rId16" Type="http://schemas.openxmlformats.org/officeDocument/2006/relationships/font" Target="fonts/SourceCodePr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0eb9449a47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0eb9449a47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0eb9449a47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0eb9449a47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0eb9449a47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0eb9449a4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0eb9449a4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0eb9449a4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09ac629b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09ac629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eb9449a47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eb9449a47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eb9449a47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0eb9449a47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Module 8: Healthy habits</a:t>
            </a:r>
            <a:endParaRPr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Made by Elmira A.A.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Learners’ Objective</a:t>
            </a:r>
            <a:endParaRPr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By the end of the lesson you will be able to use the vocabulary about healthy and unhealthy habits.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You will be able to describe healthy sleeping habits.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Warm-up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468825"/>
            <a:ext cx="41334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Who is a healthy person?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Who is an unhealthy person?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Describe each person.</a:t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2288" y="1468813"/>
            <a:ext cx="3982574" cy="3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92275" y="2194000"/>
            <a:ext cx="8520600" cy="110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Open your book at page 87. 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Do ex. 2. For example, “We should…/We shouldn’t”.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A healthy/an unhealthy habit - полезная/вредная привычка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go off - срабатывать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snooze - вздремнуть, прикорнуть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Familiar - знакомо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On average - в среднем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sleep in - отоспаться (поспать подольше)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suffer from - страдать от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Lack - недостаток (чего-нибудь, к примеру, lack of sleep - “недостаток сна”)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A solution - решение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A routine - рутина (заведенный порядок, определенный режим)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A full stomach - полный желудок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switch off your gadgets - отключить гаджеты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boost your performance - повышать свою производительность (работоспособность)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To catch up on something (sth) - наверстать упущенное/нагонять что-нибудь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Reading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468825"/>
            <a:ext cx="8520600" cy="29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Open page 88.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Look at the picture and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read the article.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5850" y="1684634"/>
            <a:ext cx="4311923" cy="326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Homework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871700"/>
            <a:ext cx="8520600" cy="1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Workbook:</a:t>
            </a:r>
            <a:r>
              <a:rPr lang="ru"/>
              <a:t> ex. 2 p. 56, ex. 3, 4 and 5 p. 57.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u="sng"/>
              <a:t>Learn new words!</a:t>
            </a:r>
            <a:endParaRPr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0838F"/>
      </a:accent5>
      <a:accent6>
        <a:srgbClr val="F8E71C"/>
      </a:accent6>
      <a:hlink>
        <a:srgbClr val="00838F"/>
      </a:hlink>
      <a:folHlink>
        <a:srgbClr val="00838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