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Source Code Pro"/>
      <p:regular r:id="rId14"/>
      <p:bold r:id="rId15"/>
      <p:italic r:id="rId16"/>
      <p:boldItalic r:id="rId17"/>
    </p:embeddedFont>
    <p:embeddedFont>
      <p:font typeface="Oswald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SourceCodePro-bold.fntdata"/><Relationship Id="rId14" Type="http://schemas.openxmlformats.org/officeDocument/2006/relationships/font" Target="fonts/SourceCodePro-regular.fntdata"/><Relationship Id="rId17" Type="http://schemas.openxmlformats.org/officeDocument/2006/relationships/font" Target="fonts/SourceCodePro-boldItalic.fntdata"/><Relationship Id="rId16" Type="http://schemas.openxmlformats.org/officeDocument/2006/relationships/font" Target="fonts/SourceCodePro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swald-bold.fntdata"/><Relationship Id="rId6" Type="http://schemas.openxmlformats.org/officeDocument/2006/relationships/slide" Target="slides/slide1.xml"/><Relationship Id="rId18" Type="http://schemas.openxmlformats.org/officeDocument/2006/relationships/font" Target="fonts/Oswald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0eb9449a47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0eb9449a47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0eb9449a47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0eb9449a47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0eb9449a47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10eb9449a47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0eb9449a47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0eb9449a47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209ac629b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209ac629b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0eb9449a47_0_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0eb9449a47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0eb9449a47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10eb9449a47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10800000">
            <a:off x="4226100" y="2933550"/>
            <a:ext cx="691800" cy="388500"/>
          </a:xfrm>
          <a:prstGeom prst="triangle">
            <a:avLst>
              <a:gd fmla="val 5000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-25" y="0"/>
            <a:ext cx="9144000" cy="3124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411175" y="644300"/>
            <a:ext cx="8282400" cy="2109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411175" y="3398250"/>
            <a:ext cx="8282400" cy="126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" name="Google Shape;52;p11"/>
          <p:cNvCxnSpPr/>
          <p:nvPr/>
        </p:nvCxnSpPr>
        <p:spPr>
          <a:xfrm>
            <a:off x="413275" y="2988275"/>
            <a:ext cx="9105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lgDash"/>
            <a:round/>
            <a:headEnd len="sm" w="sm" type="none"/>
            <a:tailEnd len="sm" w="sm" type="none"/>
          </a:ln>
        </p:spPr>
      </p:cxnSp>
      <p:sp>
        <p:nvSpPr>
          <p:cNvPr id="53" name="Google Shape;53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0" y="1567350"/>
            <a:ext cx="9144000" cy="2008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430800" y="1889700"/>
            <a:ext cx="8282400" cy="151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Google Shape;20;p4"/>
          <p:cNvCxnSpPr/>
          <p:nvPr/>
        </p:nvCxnSpPr>
        <p:spPr>
          <a:xfrm>
            <a:off x="429200" y="1275577"/>
            <a:ext cx="6141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lgDash"/>
            <a:round/>
            <a:headEnd len="sm" w="sm" type="none"/>
            <a:tailEnd len="sm" w="sm" type="none"/>
          </a:ln>
        </p:spPr>
      </p:cxnSp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Google Shape;25;p5"/>
          <p:cNvCxnSpPr/>
          <p:nvPr/>
        </p:nvCxnSpPr>
        <p:spPr>
          <a:xfrm>
            <a:off x="429200" y="1275577"/>
            <a:ext cx="6141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lgDash"/>
            <a:round/>
            <a:headEnd len="sm" w="sm" type="none"/>
            <a:tailEnd len="sm" w="sm" type="none"/>
          </a:ln>
        </p:spPr>
      </p:cxnSp>
      <p:sp>
        <p:nvSpPr>
          <p:cNvPr id="26" name="Google Shape;26;p5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311700" y="1468825"/>
            <a:ext cx="3999900" cy="309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2" type="body"/>
          </p:nvPr>
        </p:nvSpPr>
        <p:spPr>
          <a:xfrm>
            <a:off x="4832400" y="1468825"/>
            <a:ext cx="3999900" cy="309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Google Shape;34;p7"/>
          <p:cNvCxnSpPr/>
          <p:nvPr/>
        </p:nvCxnSpPr>
        <p:spPr>
          <a:xfrm>
            <a:off x="418675" y="1457787"/>
            <a:ext cx="6141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lgDash"/>
            <a:round/>
            <a:headEnd len="sm" w="sm" type="none"/>
            <a:tailEnd len="sm" w="sm" type="none"/>
          </a:ln>
        </p:spPr>
      </p:cxnSp>
      <p:sp>
        <p:nvSpPr>
          <p:cNvPr id="35" name="Google Shape;35;p7"/>
          <p:cNvSpPr txBox="1"/>
          <p:nvPr>
            <p:ph type="title"/>
          </p:nvPr>
        </p:nvSpPr>
        <p:spPr>
          <a:xfrm>
            <a:off x="311700" y="6318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6" name="Google Shape;36;p7"/>
          <p:cNvSpPr txBox="1"/>
          <p:nvPr>
            <p:ph idx="1" type="body"/>
          </p:nvPr>
        </p:nvSpPr>
        <p:spPr>
          <a:xfrm>
            <a:off x="311700" y="1618204"/>
            <a:ext cx="2808000" cy="295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/>
          <p:nvPr>
            <p:ph type="title"/>
          </p:nvPr>
        </p:nvSpPr>
        <p:spPr>
          <a:xfrm>
            <a:off x="490250" y="528900"/>
            <a:ext cx="5678100" cy="408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0" name="Google Shape;4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1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175"/>
            <a:ext cx="4572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3" name="Google Shape;43;p9"/>
          <p:cNvCxnSpPr/>
          <p:nvPr/>
        </p:nvCxnSpPr>
        <p:spPr>
          <a:xfrm>
            <a:off x="5029675" y="4495500"/>
            <a:ext cx="577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lgDash"/>
            <a:round/>
            <a:headEnd len="sm" w="sm" type="none"/>
            <a:tailEnd len="sm" w="sm" type="none"/>
          </a:ln>
        </p:spPr>
      </p:cxnSp>
      <p:sp>
        <p:nvSpPr>
          <p:cNvPr id="44" name="Google Shape;44;p9"/>
          <p:cNvSpPr txBox="1"/>
          <p:nvPr>
            <p:ph type="title"/>
          </p:nvPr>
        </p:nvSpPr>
        <p:spPr>
          <a:xfrm>
            <a:off x="265500" y="1078750"/>
            <a:ext cx="4045200" cy="1789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6" name="Google Shape;46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Oswald"/>
              <a:buNone/>
              <a:defRPr sz="2100"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odern-writer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ctrTitle"/>
          </p:nvPr>
        </p:nvSpPr>
        <p:spPr>
          <a:xfrm>
            <a:off x="411175" y="644300"/>
            <a:ext cx="8282400" cy="2109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Module 8: Healthy habits</a:t>
            </a:r>
            <a:endParaRPr/>
          </a:p>
        </p:txBody>
      </p:sp>
      <p:sp>
        <p:nvSpPr>
          <p:cNvPr id="63" name="Google Shape;63;p13"/>
          <p:cNvSpPr txBox="1"/>
          <p:nvPr>
            <p:ph idx="1" type="subTitle"/>
          </p:nvPr>
        </p:nvSpPr>
        <p:spPr>
          <a:xfrm>
            <a:off x="411175" y="3398250"/>
            <a:ext cx="8282400" cy="126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Made by Elmira A.A.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Learners’ Objective</a:t>
            </a:r>
            <a:endParaRPr/>
          </a:p>
        </p:txBody>
      </p:sp>
      <p:sp>
        <p:nvSpPr>
          <p:cNvPr id="69" name="Google Shape;69;p14"/>
          <p:cNvSpPr txBox="1"/>
          <p:nvPr>
            <p:ph idx="1" type="body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ru"/>
              <a:t>By the end of the lesson you will be able to use the vocabulary about healthy and unhealthy habits.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ru"/>
              <a:t>You will be able to describe healthy sleeping habits.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Warm-up</a:t>
            </a:r>
            <a:endParaRPr/>
          </a:p>
        </p:txBody>
      </p:sp>
      <p:sp>
        <p:nvSpPr>
          <p:cNvPr id="75" name="Google Shape;75;p15"/>
          <p:cNvSpPr txBox="1"/>
          <p:nvPr>
            <p:ph idx="1" type="body"/>
          </p:nvPr>
        </p:nvSpPr>
        <p:spPr>
          <a:xfrm>
            <a:off x="311700" y="1468825"/>
            <a:ext cx="4133400" cy="309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Who is a healthy person?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Who is an unhealthy person?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Describe each person.</a:t>
            </a:r>
            <a:endParaRPr/>
          </a:p>
        </p:txBody>
      </p:sp>
      <p:pic>
        <p:nvPicPr>
          <p:cNvPr id="76" name="Google Shape;7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62288" y="1468813"/>
            <a:ext cx="3982574" cy="318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Vocabulary</a:t>
            </a:r>
            <a:endParaRPr/>
          </a:p>
        </p:txBody>
      </p:sp>
      <p:sp>
        <p:nvSpPr>
          <p:cNvPr id="82" name="Google Shape;82;p16"/>
          <p:cNvSpPr txBox="1"/>
          <p:nvPr>
            <p:ph idx="1" type="body"/>
          </p:nvPr>
        </p:nvSpPr>
        <p:spPr>
          <a:xfrm>
            <a:off x="392275" y="2194000"/>
            <a:ext cx="8520600" cy="110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Open your book at page 87. 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Do ex. 2. For example, “We should…/We shouldn’t”.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Vocabulary</a:t>
            </a:r>
            <a:endParaRPr/>
          </a:p>
        </p:txBody>
      </p:sp>
      <p:sp>
        <p:nvSpPr>
          <p:cNvPr id="88" name="Google Shape;88;p17"/>
          <p:cNvSpPr txBox="1"/>
          <p:nvPr>
            <p:ph idx="1" type="body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A healthy/an unhealthy habit - полезная/вредная привычка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To go off - срабатывать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To snooze - вздремнуть, прикорнуть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Familiar - знакомо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On average - в среднем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To sleep in - отоспаться (поспать подольше)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To suffer from - страдать от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Lack - недостаток (чего-нибудь, к примеру, lack of sleep - “недостаток сна”)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Vocabulary</a:t>
            </a:r>
            <a:endParaRPr/>
          </a:p>
        </p:txBody>
      </p:sp>
      <p:sp>
        <p:nvSpPr>
          <p:cNvPr id="94" name="Google Shape;94;p18"/>
          <p:cNvSpPr txBox="1"/>
          <p:nvPr>
            <p:ph idx="1" type="body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A solution - решение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A routine - рутина (заведенный порядок, определенный режим)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A full stomach - полный желудок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To switch off your gadgets - отключить гаджеты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To boost your performance - повышать свою производительность (работоспособность)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To catch up on something (sth) - наверстать упущенное/нагонять что-нибудь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9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Reading</a:t>
            </a:r>
            <a:endParaRPr/>
          </a:p>
        </p:txBody>
      </p:sp>
      <p:sp>
        <p:nvSpPr>
          <p:cNvPr id="100" name="Google Shape;100;p19"/>
          <p:cNvSpPr txBox="1"/>
          <p:nvPr>
            <p:ph idx="1" type="body"/>
          </p:nvPr>
        </p:nvSpPr>
        <p:spPr>
          <a:xfrm>
            <a:off x="311700" y="1468825"/>
            <a:ext cx="8520600" cy="29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Open page 88.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Look at the picture and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read the article.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1" name="Google Shape;101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25850" y="1684634"/>
            <a:ext cx="4311923" cy="3269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Homework</a:t>
            </a:r>
            <a:endParaRPr/>
          </a:p>
        </p:txBody>
      </p:sp>
      <p:sp>
        <p:nvSpPr>
          <p:cNvPr id="107" name="Google Shape;107;p20"/>
          <p:cNvSpPr txBox="1"/>
          <p:nvPr>
            <p:ph idx="1" type="body"/>
          </p:nvPr>
        </p:nvSpPr>
        <p:spPr>
          <a:xfrm>
            <a:off x="311700" y="1871700"/>
            <a:ext cx="8520600" cy="15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Workbook:</a:t>
            </a:r>
            <a:r>
              <a:rPr lang="ru"/>
              <a:t> ex. 2 p. 56, ex. 3, 4 and 5 p. 57.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ru" u="sng"/>
              <a:t>Learn new words!</a:t>
            </a:r>
            <a:endParaRPr u="sng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dern Writer">
  <a:themeElements>
    <a:clrScheme name="Modern Writer">
      <a:dk1>
        <a:srgbClr val="E91D63"/>
      </a:dk1>
      <a:lt1>
        <a:srgbClr val="FFFFFF"/>
      </a:lt1>
      <a:dk2>
        <a:srgbClr val="424242"/>
      </a:dk2>
      <a:lt2>
        <a:srgbClr val="999999"/>
      </a:lt2>
      <a:accent1>
        <a:srgbClr val="607D8B"/>
      </a:accent1>
      <a:accent2>
        <a:srgbClr val="673AB7"/>
      </a:accent2>
      <a:accent3>
        <a:srgbClr val="9C26B0"/>
      </a:accent3>
      <a:accent4>
        <a:srgbClr val="0090AC"/>
      </a:accent4>
      <a:accent5>
        <a:srgbClr val="00838F"/>
      </a:accent5>
      <a:accent6>
        <a:srgbClr val="F8E71C"/>
      </a:accent6>
      <a:hlink>
        <a:srgbClr val="00838F"/>
      </a:hlink>
      <a:folHlink>
        <a:srgbClr val="00838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