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Roboto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oboto-bold.fntdata"/><Relationship Id="rId16" Type="http://schemas.openxmlformats.org/officeDocument/2006/relationships/font" Target="fonts/Robot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oboto-boldItalic.fntdata"/><Relationship Id="rId6" Type="http://schemas.openxmlformats.org/officeDocument/2006/relationships/slide" Target="slides/slide1.xml"/><Relationship Id="rId18" Type="http://schemas.openxmlformats.org/officeDocument/2006/relationships/font" Target="fonts/Robo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22e84ddb5b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122e84ddb5b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22e84ddb5b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22e84ddb5b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22e84ddb5b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22e84ddb5b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22e84ddb5b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22e84ddb5b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22e84ddb5b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122e84ddb5b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22e84ddb5b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122e84ddb5b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22e84ddb5b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122e84ddb5b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22e84ddb5b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122e84ddb5b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22e84ddb5b_0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122e84ddb5b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7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0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Conditionals</a:t>
            </a:r>
            <a:endParaRPr/>
          </a:p>
        </p:txBody>
      </p:sp>
      <p:sp>
        <p:nvSpPr>
          <p:cNvPr id="68" name="Google Shape;68;p13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Made by Elmira A.A.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Home assignment</a:t>
            </a:r>
            <a:endParaRPr/>
          </a:p>
        </p:txBody>
      </p:sp>
      <p:sp>
        <p:nvSpPr>
          <p:cNvPr id="128" name="Google Shape;128;p22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b="1" lang="ru" sz="3400"/>
              <a:t>Workbook:</a:t>
            </a:r>
            <a:r>
              <a:rPr lang="ru" sz="3400"/>
              <a:t> ex. 1, 2, 3, 4 at page 58 and ex. 5 at page 59.</a:t>
            </a:r>
            <a:endParaRPr sz="3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Learners’ Objectives:</a:t>
            </a:r>
            <a:endParaRPr/>
          </a:p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ru" sz="2200"/>
              <a:t>By the end of the lesson you will be able to use conditionals to talk about health/healthy habits.</a:t>
            </a:r>
            <a:endParaRPr sz="2200"/>
          </a:p>
        </p:txBody>
      </p:sp>
      <p:pic>
        <p:nvPicPr>
          <p:cNvPr id="75" name="Google Shape;7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33075" y="2839500"/>
            <a:ext cx="3677850" cy="206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Conditionals - условные предложения</a:t>
            </a:r>
            <a:endParaRPr/>
          </a:p>
        </p:txBody>
      </p:sp>
      <p:cxnSp>
        <p:nvCxnSpPr>
          <p:cNvPr id="81" name="Google Shape;81;p15"/>
          <p:cNvCxnSpPr/>
          <p:nvPr/>
        </p:nvCxnSpPr>
        <p:spPr>
          <a:xfrm flipH="1">
            <a:off x="1317475" y="1914150"/>
            <a:ext cx="282300" cy="894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2" name="Google Shape;82;p15"/>
          <p:cNvCxnSpPr/>
          <p:nvPr/>
        </p:nvCxnSpPr>
        <p:spPr>
          <a:xfrm flipH="1">
            <a:off x="4445988" y="1960200"/>
            <a:ext cx="15600" cy="122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3" name="Google Shape;83;p15"/>
          <p:cNvCxnSpPr/>
          <p:nvPr/>
        </p:nvCxnSpPr>
        <p:spPr>
          <a:xfrm>
            <a:off x="7307800" y="1929825"/>
            <a:ext cx="376500" cy="768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84" name="Google Shape;84;p15"/>
          <p:cNvSpPr txBox="1"/>
          <p:nvPr/>
        </p:nvSpPr>
        <p:spPr>
          <a:xfrm>
            <a:off x="627525" y="2870725"/>
            <a:ext cx="20544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100">
                <a:latin typeface="Times New Roman"/>
                <a:ea typeface="Times New Roman"/>
                <a:cs typeface="Times New Roman"/>
                <a:sym typeface="Times New Roman"/>
              </a:rPr>
              <a:t>Zero Conditional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" name="Google Shape;85;p15"/>
          <p:cNvSpPr txBox="1"/>
          <p:nvPr/>
        </p:nvSpPr>
        <p:spPr>
          <a:xfrm>
            <a:off x="3072000" y="3378625"/>
            <a:ext cx="30000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100">
                <a:latin typeface="Times New Roman"/>
                <a:ea typeface="Times New Roman"/>
                <a:cs typeface="Times New Roman"/>
                <a:sym typeface="Times New Roman"/>
              </a:rPr>
              <a:t>First</a:t>
            </a:r>
            <a:r>
              <a:rPr lang="ru" sz="2100">
                <a:latin typeface="Times New Roman"/>
                <a:ea typeface="Times New Roman"/>
                <a:cs typeface="Times New Roman"/>
                <a:sym typeface="Times New Roman"/>
              </a:rPr>
              <a:t> Conditional</a:t>
            </a:r>
            <a:endParaRPr/>
          </a:p>
        </p:txBody>
      </p:sp>
      <p:sp>
        <p:nvSpPr>
          <p:cNvPr id="86" name="Google Shape;86;p15"/>
          <p:cNvSpPr txBox="1"/>
          <p:nvPr/>
        </p:nvSpPr>
        <p:spPr>
          <a:xfrm>
            <a:off x="5607975" y="2870725"/>
            <a:ext cx="30000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100">
                <a:latin typeface="Times New Roman"/>
                <a:ea typeface="Times New Roman"/>
                <a:cs typeface="Times New Roman"/>
                <a:sym typeface="Times New Roman"/>
              </a:rPr>
              <a:t>Second </a:t>
            </a:r>
            <a:r>
              <a:rPr lang="ru" sz="2100">
                <a:latin typeface="Times New Roman"/>
                <a:ea typeface="Times New Roman"/>
                <a:cs typeface="Times New Roman"/>
                <a:sym typeface="Times New Roman"/>
              </a:rPr>
              <a:t>Conditional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Zero conditional</a:t>
            </a:r>
            <a:endParaRPr/>
          </a:p>
        </p:txBody>
      </p:sp>
      <p:sp>
        <p:nvSpPr>
          <p:cNvPr id="92" name="Google Shape;92;p16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Form:</a:t>
            </a:r>
            <a:r>
              <a:rPr i="1" lang="ru"/>
              <a:t> </a:t>
            </a:r>
            <a:r>
              <a:rPr lang="ru" u="sng"/>
              <a:t>if/when + present simple  → present simple</a:t>
            </a:r>
            <a:endParaRPr u="sng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For example: </a:t>
            </a:r>
            <a:r>
              <a:rPr i="1" lang="ru"/>
              <a:t>If/When you eat well, you have the energy to exercise.</a:t>
            </a:r>
            <a:endParaRPr i="1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/>
              <a:t>BUT!</a:t>
            </a:r>
            <a:r>
              <a:rPr i="1" lang="ru"/>
              <a:t> Y</a:t>
            </a:r>
            <a:r>
              <a:rPr i="1" lang="ru"/>
              <a:t>ou have the energy to exercise if you eat well.</a:t>
            </a:r>
            <a:endParaRPr i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7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Practice</a:t>
            </a:r>
            <a:endParaRPr/>
          </a:p>
        </p:txBody>
      </p:sp>
      <p:sp>
        <p:nvSpPr>
          <p:cNvPr id="98" name="Google Shape;98;p17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3200"/>
              <a:t>Do ex. 2 at page 90.</a:t>
            </a:r>
            <a:endParaRPr sz="3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First </a:t>
            </a:r>
            <a:r>
              <a:rPr lang="ru"/>
              <a:t>conditional</a:t>
            </a:r>
            <a:endParaRPr/>
          </a:p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Form: </a:t>
            </a:r>
            <a:r>
              <a:rPr lang="ru" u="sng"/>
              <a:t>if + present simple → will + V (verb)</a:t>
            </a:r>
            <a:endParaRPr u="sng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For example: </a:t>
            </a:r>
            <a:r>
              <a:rPr i="1" lang="ru"/>
              <a:t>If we play well, we will win the match.</a:t>
            </a:r>
            <a:endParaRPr i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9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Practice</a:t>
            </a:r>
            <a:endParaRPr/>
          </a:p>
        </p:txBody>
      </p:sp>
      <p:sp>
        <p:nvSpPr>
          <p:cNvPr id="110" name="Google Shape;110;p19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2500"/>
              <a:t>Do ex. 4 and 5 at page 90.</a:t>
            </a:r>
            <a:endParaRPr sz="25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0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Second Conditional</a:t>
            </a:r>
            <a:endParaRPr/>
          </a:p>
        </p:txBody>
      </p:sp>
      <p:sp>
        <p:nvSpPr>
          <p:cNvPr id="116" name="Google Shape;116;p20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Form: </a:t>
            </a:r>
            <a:r>
              <a:rPr lang="ru" u="sng"/>
              <a:t>if + past simple → would + V</a:t>
            </a:r>
            <a:endParaRPr u="sng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For example: </a:t>
            </a:r>
            <a:r>
              <a:rPr i="1" lang="ru"/>
              <a:t>If I had enough money, I would buy an exercise bike.</a:t>
            </a:r>
            <a:endParaRPr i="1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ru"/>
              <a:t>If I </a:t>
            </a:r>
            <a:r>
              <a:rPr b="1" i="1" lang="ru"/>
              <a:t>were</a:t>
            </a:r>
            <a:r>
              <a:rPr i="1" lang="ru"/>
              <a:t> you, I would get a good night’s sleep.</a:t>
            </a:r>
            <a:endParaRPr i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Practice</a:t>
            </a:r>
            <a:endParaRPr/>
          </a:p>
        </p:txBody>
      </p:sp>
      <p:sp>
        <p:nvSpPr>
          <p:cNvPr id="122" name="Google Shape;122;p2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2300"/>
              <a:t>Do ex. 7 at page 90 and ex. 8 at page 91.</a:t>
            </a:r>
            <a:endParaRPr sz="23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1A237E"/>
      </a:accent5>
      <a:accent6>
        <a:srgbClr val="F4B400"/>
      </a:accent6>
      <a:hlink>
        <a:srgbClr val="1A237E"/>
      </a:hlink>
      <a:folHlink>
        <a:srgbClr val="1A2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