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Amatic SC"/>
      <p:regular r:id="rId13"/>
      <p:bold r:id="rId14"/>
    </p:embeddedFont>
    <p:embeddedFont>
      <p:font typeface="Source Code Pr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AmaticSC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ceCodePro-regular.fntdata"/><Relationship Id="rId14" Type="http://schemas.openxmlformats.org/officeDocument/2006/relationships/font" Target="fonts/AmaticSC-bold.fntdata"/><Relationship Id="rId17" Type="http://schemas.openxmlformats.org/officeDocument/2006/relationships/font" Target="fonts/SourceCodePro-italic.fntdata"/><Relationship Id="rId16" Type="http://schemas.openxmlformats.org/officeDocument/2006/relationships/font" Target="fonts/SourceCode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SourceCodePr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20e3bcf949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20e3bcf949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20e3bcf949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20e3bcf949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20e3bcf94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20e3bcf94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0e3bcf949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0e3bcf949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20e3bcf949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20e3bcf949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0e3bcf949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20e3bcf949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Module 8: Our neighbourhood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Made by Elmira A.A.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Learners’ Objectives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871625"/>
            <a:ext cx="8520600" cy="12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</a:pPr>
            <a:r>
              <a:rPr lang="ru">
                <a:solidFill>
                  <a:schemeClr val="accent1"/>
                </a:solidFill>
              </a:rPr>
              <a:t>By the end of the lesson you will be able to use the vocabulary about different places and describe cities.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</a:pPr>
            <a:r>
              <a:rPr lang="ru">
                <a:solidFill>
                  <a:schemeClr val="accent1"/>
                </a:solidFill>
              </a:rPr>
              <a:t>You will be able to use prepositions to give directions.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Open page 87.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Listen and repeat.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Translate the words.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Prepositions - предлоги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Next to - поблизости, возле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Near - рядом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Behind - сзади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In front of - спереди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Between - между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Above - над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Opposite - напротив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Reading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829100"/>
            <a:ext cx="8520600" cy="1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25">
                <a:solidFill>
                  <a:schemeClr val="accent1"/>
                </a:solidFill>
              </a:rPr>
              <a:t>Open your book at page 88. Look at the pictures. What do you see?</a:t>
            </a:r>
            <a:endParaRPr sz="2025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025">
                <a:solidFill>
                  <a:schemeClr val="accent1"/>
                </a:solidFill>
              </a:rPr>
              <a:t>How do the cities differ?</a:t>
            </a:r>
            <a:endParaRPr sz="2025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 nature lover - любитель природы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Picturesque - живописный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Tree-lined - усаженный деревьями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 trail - тропа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Hiking - пеший туризм/прогулка пешком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Cosy - уютный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Ancient city walls - древние крепостные стены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 tower - башня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 bridge - мост</a:t>
            </a:r>
            <a:endParaRPr>
              <a:solidFill>
                <a:schemeClr val="accen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ru">
                <a:solidFill>
                  <a:schemeClr val="accent1"/>
                </a:solidFill>
              </a:rPr>
              <a:t>A palace - дворец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Homework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970250"/>
            <a:ext cx="8520600" cy="120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/>
              <a:t>Workbook:</a:t>
            </a:r>
            <a:r>
              <a:rPr lang="ru"/>
              <a:t> ex. 3 p. 56 and ex. 4 and 6 p. 57.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 u="sng"/>
              <a:t>Learn new words!</a:t>
            </a:r>
            <a:endParaRPr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