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58000" cy="9144000"/>
  <p:embeddedFontLst>
    <p:embeddedFont>
      <p:font typeface="Amatic SC"/>
      <p:regular r:id="rId13"/>
      <p:bold r:id="rId14"/>
    </p:embeddedFont>
    <p:embeddedFont>
      <p:font typeface="Source Code Pro"/>
      <p:regular r:id="rId15"/>
      <p:bold r:id="rId16"/>
      <p:italic r:id="rId17"/>
      <p:boldItalic r:id="rId1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font" Target="fonts/AmaticSC-regular.fntdata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SourceCodePro-regular.fntdata"/><Relationship Id="rId14" Type="http://schemas.openxmlformats.org/officeDocument/2006/relationships/font" Target="fonts/AmaticSC-bold.fntdata"/><Relationship Id="rId17" Type="http://schemas.openxmlformats.org/officeDocument/2006/relationships/font" Target="fonts/SourceCodePro-italic.fntdata"/><Relationship Id="rId16" Type="http://schemas.openxmlformats.org/officeDocument/2006/relationships/font" Target="fonts/SourceCodePro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18" Type="http://schemas.openxmlformats.org/officeDocument/2006/relationships/font" Target="fonts/SourceCodePro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120e3bcf949_0_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120e3bcf949_0_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120e3bcf949_0_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120e3bcf949_0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120e3bcf949_0_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120e3bcf949_0_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120e3bcf949_0_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120e3bcf949_0_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120e3bcf949_0_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120e3bcf949_0_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120e3bcf949_0_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120e3bcf949_0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3429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311700" y="392150"/>
            <a:ext cx="8520600" cy="269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311700" y="3890400"/>
            <a:ext cx="8520600" cy="70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/>
          <p:nvPr>
            <p:ph hasCustomPrompt="1" type="title"/>
          </p:nvPr>
        </p:nvSpPr>
        <p:spPr>
          <a:xfrm>
            <a:off x="311700" y="1240275"/>
            <a:ext cx="8520600" cy="198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9pPr>
          </a:lstStyle>
          <a:p>
            <a:r>
              <a:t>xx%</a:t>
            </a:r>
          </a:p>
        </p:txBody>
      </p:sp>
      <p:sp>
        <p:nvSpPr>
          <p:cNvPr id="48" name="Google Shape;48;p11"/>
          <p:cNvSpPr txBox="1"/>
          <p:nvPr>
            <p:ph idx="1" type="body"/>
          </p:nvPr>
        </p:nvSpPr>
        <p:spPr>
          <a:xfrm>
            <a:off x="311700" y="33046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9pPr>
          </a:lstStyle>
          <a:p/>
        </p:txBody>
      </p:sp>
      <p:sp>
        <p:nvSpPr>
          <p:cNvPr id="49" name="Google Shape;49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type="title"/>
          </p:nvPr>
        </p:nvSpPr>
        <p:spPr>
          <a:xfrm>
            <a:off x="2802750" y="802500"/>
            <a:ext cx="3538500" cy="3538500"/>
          </a:xfrm>
          <a:prstGeom prst="rect">
            <a:avLst/>
          </a:prstGeom>
          <a:solidFill>
            <a:srgbClr val="FFFFFF"/>
          </a:solidFill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23" name="Google Shape;23;p5"/>
          <p:cNvSpPr txBox="1"/>
          <p:nvPr>
            <p:ph idx="1" type="body"/>
          </p:nvPr>
        </p:nvSpPr>
        <p:spPr>
          <a:xfrm>
            <a:off x="311700" y="1228675"/>
            <a:ext cx="39999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2" type="body"/>
          </p:nvPr>
        </p:nvSpPr>
        <p:spPr>
          <a:xfrm>
            <a:off x="4832400" y="1228675"/>
            <a:ext cx="39999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/>
          <p:nvPr>
            <p:ph type="title"/>
          </p:nvPr>
        </p:nvSpPr>
        <p:spPr>
          <a:xfrm>
            <a:off x="304800" y="309350"/>
            <a:ext cx="8537700" cy="74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28" name="Google Shape;28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9pPr>
          </a:lstStyle>
          <a:p/>
        </p:txBody>
      </p:sp>
      <p:sp>
        <p:nvSpPr>
          <p:cNvPr id="31" name="Google Shape;31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2" name="Google Shape;32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4"/>
        </a:solid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5" name="Google Shape;35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8" name="Google Shape;38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9" name="Google Shape;39;p9"/>
          <p:cNvSpPr txBox="1"/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/>
        </p:txBody>
      </p:sp>
      <p:sp>
        <p:nvSpPr>
          <p:cNvPr id="40" name="Google Shape;40;p9"/>
          <p:cNvSpPr txBox="1"/>
          <p:nvPr>
            <p:ph idx="1" type="subTitle"/>
          </p:nvPr>
        </p:nvSpPr>
        <p:spPr>
          <a:xfrm>
            <a:off x="265500" y="2845223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41" name="Google Shape;41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9pPr>
          </a:lstStyle>
          <a:p/>
        </p:txBody>
      </p:sp>
      <p:sp>
        <p:nvSpPr>
          <p:cNvPr id="42" name="Google Shape;42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  <a:defRPr b="1" sz="24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</a:lstStyle>
          <a:p/>
        </p:txBody>
      </p:sp>
      <p:sp>
        <p:nvSpPr>
          <p:cNvPr id="45" name="Google Shape;45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beach-day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Source Code Pro"/>
              <a:buChar char="●"/>
              <a:defRPr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/>
          <p:nvPr>
            <p:ph type="ctrTitle"/>
          </p:nvPr>
        </p:nvSpPr>
        <p:spPr>
          <a:xfrm>
            <a:off x="311700" y="392150"/>
            <a:ext cx="8520600" cy="269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Module 8: Our neighbourhood</a:t>
            </a:r>
            <a:endParaRPr/>
          </a:p>
        </p:txBody>
      </p:sp>
      <p:sp>
        <p:nvSpPr>
          <p:cNvPr id="57" name="Google Shape;57;p13"/>
          <p:cNvSpPr txBox="1"/>
          <p:nvPr>
            <p:ph idx="1" type="subTitle"/>
          </p:nvPr>
        </p:nvSpPr>
        <p:spPr>
          <a:xfrm>
            <a:off x="311700" y="3890400"/>
            <a:ext cx="8520600" cy="70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Made by Elmira A.A.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Learners’ Objectives</a:t>
            </a:r>
            <a:endParaRPr/>
          </a:p>
        </p:txBody>
      </p:sp>
      <p:sp>
        <p:nvSpPr>
          <p:cNvPr id="63" name="Google Shape;63;p14"/>
          <p:cNvSpPr txBox="1"/>
          <p:nvPr>
            <p:ph idx="1" type="body"/>
          </p:nvPr>
        </p:nvSpPr>
        <p:spPr>
          <a:xfrm>
            <a:off x="311700" y="1871625"/>
            <a:ext cx="8520600" cy="121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AutoNum type="arabicPeriod"/>
            </a:pPr>
            <a:r>
              <a:rPr lang="ru">
                <a:solidFill>
                  <a:schemeClr val="accent1"/>
                </a:solidFill>
              </a:rPr>
              <a:t>By the end of the lesson you will be able to use the vocabulary about different places and describe cities.</a:t>
            </a:r>
            <a:endParaRPr>
              <a:solidFill>
                <a:schemeClr val="accent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AutoNum type="arabicPeriod"/>
            </a:pPr>
            <a:r>
              <a:rPr lang="ru">
                <a:solidFill>
                  <a:schemeClr val="accent1"/>
                </a:solidFill>
              </a:rPr>
              <a:t>You will be able to use prepositions to give directions.</a:t>
            </a:r>
            <a:endParaRPr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Vocabulary</a:t>
            </a:r>
            <a:endParaRPr/>
          </a:p>
        </p:txBody>
      </p:sp>
      <p:sp>
        <p:nvSpPr>
          <p:cNvPr id="69" name="Google Shape;69;p15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Open page 87.</a:t>
            </a:r>
            <a:endParaRPr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rPr lang="ru"/>
              <a:t>Listen and repeat.</a:t>
            </a:r>
            <a:endParaRPr/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ru"/>
              <a:t>Translate the words.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6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Prepositions - предлоги</a:t>
            </a:r>
            <a:endParaRPr/>
          </a:p>
        </p:txBody>
      </p:sp>
      <p:sp>
        <p:nvSpPr>
          <p:cNvPr id="75" name="Google Shape;75;p16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Next to - поблизости, возле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/>
              <a:t>Near - рядом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/>
              <a:t>Behind - сзади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/>
              <a:t>In front of - спереди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/>
              <a:t>Between - между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/>
              <a:t>Above - над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/>
              <a:t>Opposite - напротив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7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Reading</a:t>
            </a:r>
            <a:endParaRPr/>
          </a:p>
        </p:txBody>
      </p:sp>
      <p:sp>
        <p:nvSpPr>
          <p:cNvPr id="81" name="Google Shape;81;p17"/>
          <p:cNvSpPr txBox="1"/>
          <p:nvPr>
            <p:ph idx="1" type="body"/>
          </p:nvPr>
        </p:nvSpPr>
        <p:spPr>
          <a:xfrm>
            <a:off x="311700" y="1829100"/>
            <a:ext cx="8520600" cy="168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2025">
                <a:solidFill>
                  <a:schemeClr val="accent1"/>
                </a:solidFill>
              </a:rPr>
              <a:t>Open your book at page 88. Look at the pictures. What do you see?</a:t>
            </a:r>
            <a:endParaRPr sz="2025">
              <a:solidFill>
                <a:schemeClr val="accent1"/>
              </a:solidFill>
            </a:endParaRPr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2025">
                <a:solidFill>
                  <a:schemeClr val="accent1"/>
                </a:solidFill>
              </a:rPr>
              <a:t>How do the cities differ?</a:t>
            </a:r>
            <a:endParaRPr sz="2025">
              <a:solidFill>
                <a:schemeClr val="accent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8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Vocabulary</a:t>
            </a:r>
            <a:endParaRPr/>
          </a:p>
        </p:txBody>
      </p:sp>
      <p:sp>
        <p:nvSpPr>
          <p:cNvPr id="87" name="Google Shape;87;p18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</a:pPr>
            <a:r>
              <a:rPr lang="ru">
                <a:solidFill>
                  <a:schemeClr val="accent1"/>
                </a:solidFill>
              </a:rPr>
              <a:t>A nature lover - любитель природы</a:t>
            </a:r>
            <a:endParaRPr>
              <a:solidFill>
                <a:schemeClr val="accent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</a:pPr>
            <a:r>
              <a:rPr lang="ru">
                <a:solidFill>
                  <a:schemeClr val="accent1"/>
                </a:solidFill>
              </a:rPr>
              <a:t>Picturesque - живописный</a:t>
            </a:r>
            <a:endParaRPr>
              <a:solidFill>
                <a:schemeClr val="accent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</a:pPr>
            <a:r>
              <a:rPr lang="ru">
                <a:solidFill>
                  <a:schemeClr val="accent1"/>
                </a:solidFill>
              </a:rPr>
              <a:t>Tree-lined - усаженный деревьями</a:t>
            </a:r>
            <a:endParaRPr>
              <a:solidFill>
                <a:schemeClr val="accent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</a:pPr>
            <a:r>
              <a:rPr lang="ru">
                <a:solidFill>
                  <a:schemeClr val="accent1"/>
                </a:solidFill>
              </a:rPr>
              <a:t>A trail - тропа</a:t>
            </a:r>
            <a:endParaRPr>
              <a:solidFill>
                <a:schemeClr val="accent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</a:pPr>
            <a:r>
              <a:rPr lang="ru">
                <a:solidFill>
                  <a:schemeClr val="accent1"/>
                </a:solidFill>
              </a:rPr>
              <a:t>Hiking - пеший туризм/прогулка пешком</a:t>
            </a:r>
            <a:endParaRPr>
              <a:solidFill>
                <a:schemeClr val="accent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</a:pPr>
            <a:r>
              <a:rPr lang="ru">
                <a:solidFill>
                  <a:schemeClr val="accent1"/>
                </a:solidFill>
              </a:rPr>
              <a:t>Cosy - уютный</a:t>
            </a:r>
            <a:endParaRPr>
              <a:solidFill>
                <a:schemeClr val="accent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</a:pPr>
            <a:r>
              <a:rPr lang="ru">
                <a:solidFill>
                  <a:schemeClr val="accent1"/>
                </a:solidFill>
              </a:rPr>
              <a:t>Ancient city walls - древние крепостные стены</a:t>
            </a:r>
            <a:endParaRPr>
              <a:solidFill>
                <a:schemeClr val="accent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</a:pPr>
            <a:r>
              <a:rPr lang="ru">
                <a:solidFill>
                  <a:schemeClr val="accent1"/>
                </a:solidFill>
              </a:rPr>
              <a:t>A tower - башня</a:t>
            </a:r>
            <a:endParaRPr>
              <a:solidFill>
                <a:schemeClr val="accent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</a:pPr>
            <a:r>
              <a:rPr lang="ru">
                <a:solidFill>
                  <a:schemeClr val="accent1"/>
                </a:solidFill>
              </a:rPr>
              <a:t>A bridge - мост</a:t>
            </a:r>
            <a:endParaRPr>
              <a:solidFill>
                <a:schemeClr val="accent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</a:pPr>
            <a:r>
              <a:rPr lang="ru">
                <a:solidFill>
                  <a:schemeClr val="accent1"/>
                </a:solidFill>
              </a:rPr>
              <a:t>A palace - дворец</a:t>
            </a:r>
            <a:endParaRPr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9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Homework</a:t>
            </a:r>
            <a:endParaRPr/>
          </a:p>
        </p:txBody>
      </p:sp>
      <p:sp>
        <p:nvSpPr>
          <p:cNvPr id="93" name="Google Shape;93;p19"/>
          <p:cNvSpPr txBox="1"/>
          <p:nvPr>
            <p:ph idx="1" type="body"/>
          </p:nvPr>
        </p:nvSpPr>
        <p:spPr>
          <a:xfrm>
            <a:off x="311700" y="1970250"/>
            <a:ext cx="8520600" cy="120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"/>
              <a:t>Workbook:</a:t>
            </a:r>
            <a:r>
              <a:rPr lang="ru"/>
              <a:t> ex. 3 p. 56 and ex. 4 and 6 p. 57.</a:t>
            </a:r>
            <a:endParaRPr/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ru" u="sng"/>
              <a:t>Learn new words!</a:t>
            </a:r>
            <a:endParaRPr u="sng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Beach Day">
  <a:themeElements>
    <a:clrScheme name="Beach Day">
      <a:dk1>
        <a:srgbClr val="00FDC8"/>
      </a:dk1>
      <a:lt1>
        <a:srgbClr val="FFFFFF"/>
      </a:lt1>
      <a:dk2>
        <a:srgbClr val="666666"/>
      </a:dk2>
      <a:lt2>
        <a:srgbClr val="EEEEEE"/>
      </a:lt2>
      <a:accent1>
        <a:srgbClr val="212121"/>
      </a:accent1>
      <a:accent2>
        <a:srgbClr val="455A64"/>
      </a:accent2>
      <a:accent3>
        <a:srgbClr val="78909C"/>
      </a:accent3>
      <a:accent4>
        <a:srgbClr val="7C7CE0"/>
      </a:accent4>
      <a:accent5>
        <a:srgbClr val="DB4437"/>
      </a:accent5>
      <a:accent6>
        <a:srgbClr val="F6CD4C"/>
      </a:accent6>
      <a:hlink>
        <a:srgbClr val="DB4437"/>
      </a:hlink>
      <a:folHlink>
        <a:srgbClr val="DB443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