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handoutMasterIdLst>
    <p:handoutMasterId r:id="rId3"/>
  </p:handoutMasterIdLst>
  <p:sldIdLst>
    <p:sldId id="259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65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85" r:id="rId28"/>
    <p:sldId id="286" r:id="rId2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4}" styleName="Medium Style 2 - Accent 4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FFC000">
              <a:tint val="20000"/>
            </a:srgbClr>
          </a:solidFill>
        </a:fill>
      </a:tcStyle>
    </a:wholeTbl>
    <a:band1H>
      <a:tcStyle>
        <a:fill>
          <a:solidFill>
            <a:srgbClr val="FFC000">
              <a:tint val="40000"/>
            </a:srgbClr>
          </a:solidFill>
        </a:fill>
      </a:tcStyle>
    </a:band1H>
    <a:band2H>
      <a:tcStyle>
        <a:tcBdr/>
      </a:tcStyle>
    </a:band2H>
    <a:band1V>
      <a:tcStyle>
        <a:fill>
          <a:solidFill>
            <a:srgbClr val="FFC000">
              <a:tint val="40000"/>
            </a:srgb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rgbClr val="000000"/>
      </a:tcTxStyle>
      <a:tcStyle>
        <a:fill>
          <a:solidFill>
            <a:srgbClr val="FFC000"/>
          </a:solidFill>
        </a:fill>
      </a:tcStyle>
    </a:lastCol>
    <a:firstCol>
      <a:tcTxStyle b="on">
        <a:fontRef idx="minor">
          <a:srgbClr val="000000"/>
        </a:fontRef>
        <a:srgbClr val="000000"/>
      </a:tcTxStyle>
      <a:tcStyle>
        <a:fill>
          <a:solidFill>
            <a:srgbClr val="FFC000"/>
          </a:solidFill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FFC000"/>
          </a:solidFill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FFC000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tableStyles" Target="tableStyle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6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7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8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dirty="0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4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5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5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6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3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7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2" cstate="print"/>
          <a:srcRect l="11305" t="11141" r="19116" b="11032"/>
          <a:stretch>
            <a:fillRect/>
          </a:stretch>
        </p:blipFill>
        <p:spPr>
          <a:xfrm>
            <a:off x="1" y="0"/>
            <a:ext cx="9144000" cy="6858000"/>
          </a:xfrm>
          <a:prstGeom prst="rect"/>
        </p:spPr>
      </p:pic>
      <p:sp>
        <p:nvSpPr>
          <p:cNvPr id="1048576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dirty="0" lang="en-US" smtClean="0"/>
              <a:t>Click to edit Master text styles</a:t>
            </a:r>
          </a:p>
          <a:p>
            <a:pPr lvl="1"/>
            <a:r>
              <a:rPr dirty="0" lang="en-US" smtClean="0"/>
              <a:t>Second level</a:t>
            </a:r>
          </a:p>
          <a:p>
            <a:pPr lvl="2"/>
            <a:r>
              <a:rPr dirty="0" lang="en-US" smtClean="0"/>
              <a:t>Third level</a:t>
            </a:r>
          </a:p>
          <a:p>
            <a:pPr lvl="3"/>
            <a:r>
              <a:rPr dirty="0" lang="en-US" smtClean="0"/>
              <a:t>Fourth level</a:t>
            </a:r>
          </a:p>
          <a:p>
            <a:pPr lvl="4"/>
            <a:r>
              <a:rPr dirty="0" lang="en-US" smtClean="0"/>
              <a:t>Fifth level</a:t>
            </a:r>
            <a:endParaRPr dirty="0" lang="en-US"/>
          </a:p>
        </p:txBody>
      </p:sp>
      <p:sp>
        <p:nvSpPr>
          <p:cNvPr id="104857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104857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7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1048580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dirty="0" lang="en-US" smtClean="0"/>
              <a:t>Click to edit Master title style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random/>
  </p:transition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Прямоугольник 2"/>
          <p:cNvSpPr/>
          <p:nvPr/>
        </p:nvSpPr>
        <p:spPr>
          <a:xfrm>
            <a:off x="0" y="0"/>
            <a:ext cx="9144000" cy="6858000"/>
          </a:xfrm>
          <a:prstGeom prst="rect"/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53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sp>
        <p:nvSpPr>
          <p:cNvPr id="1048587" name="Title 1"/>
          <p:cNvSpPr>
            <a:spLocks noGrp="1"/>
          </p:cNvSpPr>
          <p:nvPr>
            <p:ph type="ctrTitle"/>
          </p:nvPr>
        </p:nvSpPr>
        <p:spPr>
          <a:xfrm>
            <a:off x="1625492" y="995773"/>
            <a:ext cx="5401043" cy="4866453"/>
          </a:xfrm>
        </p:spPr>
        <p:txBody>
          <a:bodyPr>
            <a:noAutofit/>
          </a:bodyPr>
          <a:p>
            <a:r>
              <a:rPr altLang="en-US" b="1" dirty="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Обобщающий уро</a:t>
            </a:r>
            <a:r>
              <a:rPr altLang="en-US" b="1" dirty="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к</a:t>
            </a:r>
            <a:r>
              <a:rPr altLang="en-US" b="1" dirty="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 по комедии Д.И.Фонвизина «Недоросль»</a:t>
            </a:r>
            <a:br>
              <a:rPr altLang="en-US" b="1" dirty="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</a:b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М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и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л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ю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к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о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в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а</a:t>
            </a:r>
            <a:r>
              <a:rPr altLang="en-US" b="1" dirty="0" sz="2900" lang="en-US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Г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а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л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и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н</a:t>
            </a:r>
            <a:r>
              <a:rPr altLang="en-US" b="1" dirty="0" sz="2900" lang="ru-RU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algn="bl" dir="2700000" dist="38100" rotWithShape="0">
                    <a:schemeClr val="accent5"/>
                  </a:outerShdw>
                </a:effectLst>
                <a:latin typeface="+mn-lt"/>
              </a:rPr>
              <a:t>а</a:t>
            </a:r>
            <a:endParaRPr b="1" dirty="0" sz="2900" lang="en-US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algn="bl" dir="2700000" dist="38100" rotWithShape="0">
                  <a:schemeClr val="accent5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rand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"/>
          <p:cNvSpPr>
            <a:spLocks noGrp="1"/>
          </p:cNvSpPr>
          <p:nvPr>
            <p:ph idx="1"/>
          </p:nvPr>
        </p:nvSpPr>
        <p:spPr>
          <a:xfrm>
            <a:off x="637054" y="870563"/>
            <a:ext cx="7869891" cy="4711234"/>
          </a:xfrm>
        </p:spPr>
        <p:txBody>
          <a:bodyPr>
            <a:noAutofit/>
          </a:bodyPr>
          <a:p>
            <a:r>
              <a:rPr altLang="en-US" b="1" sz="2800" lang="en-US"/>
              <a:t>1.</a:t>
            </a:r>
            <a:r>
              <a:rPr altLang="en-US" b="1" sz="2800" lang="en-US"/>
              <a:t> </a:t>
            </a:r>
            <a:r>
              <a:rPr altLang="en-US" b="1" sz="2800" lang="en-US"/>
              <a:t>Сколько</a:t>
            </a:r>
            <a:r>
              <a:rPr altLang="en-US" b="1" sz="2800" lang="ru-RU"/>
              <a:t> лет Митрофанушке на момент   событий в пьесе?</a:t>
            </a:r>
            <a:endParaRPr b="1" sz="2800" lang="ru-RU"/>
          </a:p>
          <a:p>
            <a:r>
              <a:rPr altLang="en-US" b="1" sz="2800" lang="en-US"/>
              <a:t>2.</a:t>
            </a:r>
            <a:r>
              <a:rPr altLang="en-US" b="1" sz="2800" lang="en-US"/>
              <a:t> </a:t>
            </a:r>
            <a:r>
              <a:rPr altLang="en-US" b="1" sz="2800" lang="en-US"/>
              <a:t>Портной</a:t>
            </a:r>
            <a:r>
              <a:rPr altLang="en-US" b="1" sz="2800" lang="ru-RU"/>
              <a:t> Простаковых плохо сшил для Митрофана </a:t>
            </a:r>
            <a:endParaRPr b="1" sz="2800" lang="ru-RU"/>
          </a:p>
          <a:p>
            <a:r>
              <a:rPr altLang="en-US" b="1" sz="2800" lang="en-US"/>
              <a:t>3.</a:t>
            </a:r>
            <a:r>
              <a:rPr altLang="en-US" b="1" sz="2800" lang="en-US"/>
              <a:t> </a:t>
            </a:r>
            <a:r>
              <a:rPr altLang="en-US" b="1" sz="2800" lang="en-US"/>
              <a:t>Какой</a:t>
            </a:r>
            <a:r>
              <a:rPr altLang="en-US" b="1" sz="2800" lang="ru-RU"/>
              <a:t> фразой кончается комедия?</a:t>
            </a:r>
            <a:endParaRPr b="1" sz="2800" lang="ru-RU"/>
          </a:p>
          <a:p>
            <a:r>
              <a:rPr altLang="en-US" b="1" sz="2800" lang="en-US"/>
              <a:t>4.</a:t>
            </a:r>
            <a:r>
              <a:rPr altLang="en-US" b="1" sz="2800" lang="en-US"/>
              <a:t> </a:t>
            </a:r>
            <a:r>
              <a:rPr altLang="en-US" b="1" sz="2800" lang="en-US"/>
              <a:t>Кто</a:t>
            </a:r>
            <a:r>
              <a:rPr altLang="en-US" b="1" sz="2800" lang="ru-RU"/>
              <a:t> из героев не хотел учиться, а хотел жениться?</a:t>
            </a:r>
            <a:endParaRPr b="1" sz="2800" lang="ru-RU"/>
          </a:p>
          <a:p>
            <a:r>
              <a:rPr altLang="en-US" b="1" sz="2800" lang="en-US"/>
              <a:t>5.</a:t>
            </a:r>
            <a:r>
              <a:rPr altLang="en-US" b="1" sz="2800" lang="en-US"/>
              <a:t> </a:t>
            </a:r>
            <a:r>
              <a:rPr altLang="en-US" b="1" sz="2800" lang="en-US"/>
              <a:t>Кто</a:t>
            </a:r>
            <a:r>
              <a:rPr altLang="en-US" b="1" sz="2800" lang="ru-RU"/>
              <a:t> и кому дал совет «век живи, век учись, друг мой сердечный»? </a:t>
            </a:r>
            <a:endParaRPr b="1" sz="2800" lang="ru-RU"/>
          </a:p>
          <a:p>
            <a:r>
              <a:rPr altLang="en-US" b="1" sz="2800" lang="en-US"/>
              <a:t>6.</a:t>
            </a:r>
            <a:r>
              <a:rPr altLang="en-US" b="1" sz="2800" lang="en-US"/>
              <a:t> </a:t>
            </a:r>
            <a:r>
              <a:rPr altLang="en-US" b="1" sz="2800" lang="en-US"/>
              <a:t>Кто</a:t>
            </a:r>
            <a:r>
              <a:rPr altLang="en-US" b="1" sz="2800" lang="ru-RU"/>
              <a:t> в комедии возмущен тем, что девушки грамоте умеют? </a:t>
            </a:r>
            <a:endParaRPr b="1" sz="2800" lang="ru-RU"/>
          </a:p>
          <a:p>
            <a:r>
              <a:rPr altLang="en-US" b="1" sz="2800" lang="en-US"/>
              <a:t>7.</a:t>
            </a:r>
            <a:r>
              <a:rPr altLang="en-US" b="1" sz="2800" lang="en-US"/>
              <a:t> </a:t>
            </a:r>
            <a:r>
              <a:rPr altLang="en-US" b="1" sz="2800" lang="en-US"/>
              <a:t>Как</a:t>
            </a:r>
            <a:r>
              <a:rPr altLang="en-US" b="1" sz="2800" lang="ru-RU"/>
              <a:t> зовут учителей Митрофана? </a:t>
            </a:r>
            <a:endParaRPr b="1" sz="2800" lang="ru-RU"/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"/>
          <p:cNvSpPr>
            <a:spLocks noGrp="1"/>
          </p:cNvSpPr>
          <p:nvPr>
            <p:ph idx="1"/>
          </p:nvPr>
        </p:nvSpPr>
        <p:spPr>
          <a:xfrm>
            <a:off x="1000736" y="560042"/>
            <a:ext cx="7869891" cy="4711234"/>
          </a:xfrm>
        </p:spPr>
        <p:txBody>
          <a:bodyPr>
            <a:noAutofit/>
          </a:bodyPr>
          <a:p>
            <a:pPr indent="0" marL="0">
              <a:buNone/>
            </a:pPr>
            <a:r>
              <a:rPr b="1" sz="3000" lang="en-US"/>
              <a:t>8.</a:t>
            </a:r>
            <a:r>
              <a:rPr b="1" sz="3000" lang="en-US"/>
              <a:t> </a:t>
            </a:r>
            <a:r>
              <a:rPr b="1" sz="3000" lang="en-US"/>
              <a:t>Кто</a:t>
            </a:r>
            <a:r>
              <a:rPr b="1" sz="3000" lang="ru-RU"/>
              <a:t> такая Еремеевна? </a:t>
            </a:r>
            <a:endParaRPr b="1" sz="3000" lang="ru-RU"/>
          </a:p>
          <a:p>
            <a:pPr indent="0" marL="0">
              <a:buNone/>
            </a:pPr>
            <a:r>
              <a:rPr b="1" sz="3000" lang="en-US"/>
              <a:t>9.</a:t>
            </a:r>
            <a:r>
              <a:rPr b="1" sz="3000" lang="en-US"/>
              <a:t> </a:t>
            </a:r>
            <a:r>
              <a:rPr b="1" sz="3000" lang="en-US"/>
              <a:t>Любимое</a:t>
            </a:r>
            <a:r>
              <a:rPr b="1" sz="3000" lang="ru-RU"/>
              <a:t> занятие Митрофана? </a:t>
            </a:r>
            <a:endParaRPr b="1" sz="3000" lang="ru-RU"/>
          </a:p>
          <a:p>
            <a:pPr indent="0" marL="0">
              <a:buNone/>
            </a:pPr>
            <a:r>
              <a:rPr b="1" sz="3000" lang="en-US"/>
              <a:t>1</a:t>
            </a:r>
            <a:r>
              <a:rPr b="1" sz="3000" lang="en-US"/>
              <a:t>0</a:t>
            </a:r>
            <a:r>
              <a:rPr b="1" sz="3000" lang="en-US"/>
              <a:t>.</a:t>
            </a:r>
            <a:r>
              <a:rPr b="1" sz="3000" lang="en-US"/>
              <a:t> </a:t>
            </a:r>
            <a:r>
              <a:rPr b="1" sz="3000" lang="ru-RU"/>
              <a:t> Назовите жанр произведения Дениса Ивановича Фонвизина «Недоросль»? </a:t>
            </a:r>
            <a:endParaRPr b="1" sz="3000" lang="ru-RU"/>
          </a:p>
          <a:p>
            <a:pPr indent="0" marL="0">
              <a:buNone/>
            </a:pPr>
            <a:r>
              <a:rPr b="1" sz="3000" lang="en-US"/>
              <a:t>1</a:t>
            </a:r>
            <a:r>
              <a:rPr b="1" sz="3000" lang="en-US"/>
              <a:t>1</a:t>
            </a:r>
            <a:r>
              <a:rPr b="1" sz="3000" lang="en-US"/>
              <a:t>.</a:t>
            </a:r>
            <a:r>
              <a:rPr b="1" sz="3000" lang="en-US"/>
              <a:t> </a:t>
            </a:r>
            <a:r>
              <a:rPr b="1" sz="3000" lang="ru-RU"/>
              <a:t> Назовите место действия комедии? </a:t>
            </a:r>
            <a:endParaRPr b="1" sz="3000" lang="ru-RU"/>
          </a:p>
          <a:p>
            <a:pPr indent="0" marL="0">
              <a:buNone/>
            </a:pPr>
            <a:r>
              <a:rPr b="1" sz="3000" lang="en-US"/>
              <a:t>1</a:t>
            </a:r>
            <a:r>
              <a:rPr b="1" sz="3000" lang="en-US"/>
              <a:t>2</a:t>
            </a:r>
            <a:r>
              <a:rPr b="1" sz="3000" lang="en-US"/>
              <a:t>.</a:t>
            </a:r>
            <a:r>
              <a:rPr b="1" sz="3000" lang="en-US"/>
              <a:t> </a:t>
            </a:r>
            <a:r>
              <a:rPr b="1" sz="3000" lang="ru-RU"/>
              <a:t> Кто Стародум для Софьи?</a:t>
            </a:r>
            <a:endParaRPr b="1" sz="3000" lang="ru-RU"/>
          </a:p>
          <a:p>
            <a:pPr indent="0" marL="0">
              <a:buNone/>
            </a:pPr>
            <a:r>
              <a:rPr b="1" sz="3000" lang="en-US"/>
              <a:t>1</a:t>
            </a:r>
            <a:r>
              <a:rPr b="1" sz="3000" lang="en-US"/>
              <a:t>3</a:t>
            </a:r>
            <a:r>
              <a:rPr b="1" sz="3000" lang="en-US"/>
              <a:t>.</a:t>
            </a:r>
            <a:r>
              <a:rPr b="1" sz="3000" lang="en-US"/>
              <a:t> </a:t>
            </a:r>
            <a:r>
              <a:rPr b="1" sz="3000" lang="ru-RU"/>
              <a:t> Кто из героев пьесы в прошлом служил при дворе императора? </a:t>
            </a:r>
            <a:endParaRPr b="1" sz="3000" lang="ru-RU"/>
          </a:p>
          <a:p>
            <a:pPr indent="0" marL="0">
              <a:buNone/>
            </a:pPr>
            <a:r>
              <a:rPr b="1" sz="3000" lang="en-US"/>
              <a:t>1</a:t>
            </a:r>
            <a:r>
              <a:rPr b="1" sz="3000" lang="en-US"/>
              <a:t>4</a:t>
            </a:r>
            <a:r>
              <a:rPr b="1" sz="3000" lang="en-US"/>
              <a:t>.</a:t>
            </a:r>
            <a:r>
              <a:rPr b="1" sz="3000" lang="en-US"/>
              <a:t> </a:t>
            </a:r>
            <a:r>
              <a:rPr b="1" sz="3000" lang="ru-RU"/>
              <a:t> Куда отправляют Митрофана в конце пьесы? </a:t>
            </a:r>
            <a:endParaRPr b="1" sz="3000" lang="ru-RU"/>
          </a:p>
          <a:p>
            <a:pPr indent="0" marL="0">
              <a:buNone/>
            </a:pPr>
            <a:r>
              <a:rPr b="1" sz="3000" lang="en-US"/>
              <a:t>1</a:t>
            </a:r>
            <a:r>
              <a:rPr b="1" sz="3000" lang="en-US"/>
              <a:t>5</a:t>
            </a:r>
            <a:r>
              <a:rPr b="1" sz="3000" lang="en-US"/>
              <a:t>.</a:t>
            </a:r>
            <a:r>
              <a:rPr b="1" sz="3000" lang="en-US"/>
              <a:t> </a:t>
            </a:r>
            <a:r>
              <a:rPr b="1" sz="3000" lang="ru-RU"/>
              <a:t> Девичья фамилия госпожи Простаковой? </a:t>
            </a:r>
            <a:endParaRPr b="1" sz="3000" lang="ru-RU"/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"/>
          <p:cNvSpPr>
            <a:spLocks noGrp="1"/>
          </p:cNvSpPr>
          <p:nvPr>
            <p:ph type="title"/>
          </p:nvPr>
        </p:nvSpPr>
        <p:spPr>
          <a:xfrm>
            <a:off x="1304364" y="794992"/>
            <a:ext cx="7839635" cy="977899"/>
          </a:xfrm>
        </p:spPr>
        <p:txBody>
          <a:bodyPr>
            <a:noAutofit/>
          </a:bodyPr>
          <a:p>
            <a:r>
              <a:rPr b="1" sz="4600" lang="en-US"/>
              <a:t>3 тур – «Узнай меня!»</a:t>
            </a:r>
            <a:br>
              <a:rPr b="1" sz="4600" lang="en-US"/>
            </a:br>
            <a:endParaRPr b="1" sz="4600" lang="ru-RU"/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40352" y="1772891"/>
            <a:ext cx="7663295" cy="4010892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/>
          </a:p>
        </p:txBody>
      </p:sp>
      <p:graphicFrame>
        <p:nvGraphicFramePr>
          <p:cNvPr id="4194304" name=""/>
          <p:cNvGraphicFramePr>
            <a:graphicFrameLocks/>
          </p:cNvGraphicFramePr>
          <p:nvPr/>
        </p:nvGraphicFramePr>
        <p:xfrm>
          <a:off x="165336" y="288839"/>
          <a:ext cx="8416636" cy="6140077"/>
        </p:xfrm>
        <a:graphic>
          <a:graphicData uri="http://schemas.openxmlformats.org/drawingml/2006/table">
            <a:tbl>
              <a:tblPr firstRow="1" bandRow="1">
                <a:tableStyleId>{00A15C55-8517-42AA-B614-E9B94910E394}</a:tableStyleId>
              </a:tblPr>
              <a:tblGrid>
                <a:gridCol w="4208318"/>
                <a:gridCol w="4208318"/>
              </a:tblGrid>
              <a:tr h="1016707">
                <a:tc>
                  <a:txBody>
                    <a:bodyPr/>
                    <a:lstStyle/>
                    <a:p>
                      <a:r>
                        <a:rPr altLang="en-US" b="1" sz="2000" lang="ru-RU"/>
                        <a:t>«А ты, скот, подойди поближе.»</a:t>
                      </a:r>
                      <a:endParaRPr altLang="en-US" b="1" sz="200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sz="2400" lang="ru-RU"/>
                        <a:t>С</a:t>
                      </a:r>
                      <a:r>
                        <a:rPr altLang="en-US" b="1" sz="2400" lang="ru-RU"/>
                        <a:t>к</a:t>
                      </a:r>
                      <a:r>
                        <a:rPr altLang="en-US" b="1" sz="2400" lang="ru-RU"/>
                        <a:t>о</a:t>
                      </a:r>
                      <a:r>
                        <a:rPr altLang="en-US" b="1" sz="2400" lang="ru-RU"/>
                        <a:t>т</a:t>
                      </a:r>
                      <a:r>
                        <a:rPr altLang="en-US" b="1" sz="2400" lang="ru-RU"/>
                        <a:t>и</a:t>
                      </a:r>
                      <a:r>
                        <a:rPr altLang="en-US" b="1" sz="2400" lang="ru-RU"/>
                        <a:t>н</a:t>
                      </a:r>
                      <a:r>
                        <a:rPr altLang="en-US" b="1" sz="2400" lang="ru-RU"/>
                        <a:t>и</a:t>
                      </a:r>
                      <a:r>
                        <a:rPr altLang="en-US" b="1" sz="2400" lang="ru-RU"/>
                        <a:t>н</a:t>
                      </a:r>
                      <a:endParaRPr altLang="en-US" b="1" sz="2400" lang="ru-RU"/>
                    </a:p>
                  </a:txBody>
                  <a:tcPr/>
                </a:tc>
              </a:tr>
              <a:tr h="1258347">
                <a:tc>
                  <a:txBody>
                    <a:bodyPr/>
                    <a:lstStyle/>
                    <a:p>
                      <a:r>
                        <a:rPr altLang="en-US" b="1" sz="2000" lang="ru-RU"/>
                        <a:t>«Ночью то и дело испить просил. Квасу целый кувшин выкушать изволил»</a:t>
                      </a:r>
                      <a:endParaRPr altLang="en-US" b="1" sz="200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sz="2400" lang="ru-RU"/>
                        <a:t>П</a:t>
                      </a:r>
                      <a:r>
                        <a:rPr altLang="en-US" b="1" sz="2400" lang="ru-RU"/>
                        <a:t>р</a:t>
                      </a:r>
                      <a:r>
                        <a:rPr altLang="en-US" b="1" sz="2400" lang="ru-RU"/>
                        <a:t>о</a:t>
                      </a:r>
                      <a:r>
                        <a:rPr altLang="en-US" b="1" sz="2400" lang="ru-RU"/>
                        <a:t>с</a:t>
                      </a:r>
                      <a:r>
                        <a:rPr altLang="en-US" b="1" sz="2400" lang="ru-RU"/>
                        <a:t>т</a:t>
                      </a:r>
                      <a:r>
                        <a:rPr altLang="en-US" b="1" sz="2400" lang="ru-RU"/>
                        <a:t>а</a:t>
                      </a:r>
                      <a:r>
                        <a:rPr altLang="en-US" b="1" sz="2400" lang="ru-RU"/>
                        <a:t>к</a:t>
                      </a:r>
                      <a:r>
                        <a:rPr altLang="en-US" b="1" sz="2400" lang="ru-RU"/>
                        <a:t>о</a:t>
                      </a:r>
                      <a:r>
                        <a:rPr altLang="en-US" b="1" sz="2400" lang="ru-RU"/>
                        <a:t>в</a:t>
                      </a:r>
                      <a:r>
                        <a:rPr altLang="en-US" b="1" sz="2400" lang="ru-RU"/>
                        <a:t>а</a:t>
                      </a:r>
                      <a:endParaRPr altLang="en-US" b="1" sz="2400" lang="ru-RU"/>
                    </a:p>
                  </a:txBody>
                  <a:tcPr/>
                </a:tc>
              </a:tr>
              <a:tr h="2764066">
                <a:tc>
                  <a:txBody>
                    <a:bodyPr/>
                    <a:lstStyle/>
                    <a:p>
                      <a:r>
                        <a:rPr altLang="en-US" b="1" sz="2000" lang="ru-RU"/>
                        <a:t>«Люблю свиней…, а у нас в околотке такие крупные свиньи, что нет из них ни одной, котора, став на задни ноги, не была бы выше каждого из нас целой головой»</a:t>
                      </a:r>
                      <a:endParaRPr altLang="en-US" b="1" sz="200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sz="2400" lang="ru-RU"/>
                        <a:t>Простакова</a:t>
                      </a:r>
                      <a:endParaRPr altLang="en-US" b="1" sz="2400" lang="ru-RU"/>
                    </a:p>
                  </a:txBody>
                  <a:tcPr/>
                </a:tc>
              </a:tr>
              <a:tr h="1100956">
                <a:tc>
                  <a:txBody>
                    <a:bodyPr/>
                    <a:lstStyle/>
                    <a:p>
                      <a:r>
                        <a:rPr altLang="en-US" b="1" sz="2000" lang="ru-RU"/>
                        <a:t>«Прочтите его сами! … Я могу письма получать, а читать их всегда велю другому»</a:t>
                      </a:r>
                      <a:endParaRPr altLang="en-US" b="1" sz="200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sz="2400" lang="ru-RU"/>
                        <a:t>Е</a:t>
                      </a:r>
                      <a:r>
                        <a:rPr altLang="en-US" b="1" sz="2400" lang="ru-RU"/>
                        <a:t>р</a:t>
                      </a:r>
                      <a:r>
                        <a:rPr altLang="en-US" b="1" sz="2400" lang="ru-RU"/>
                        <a:t>е</a:t>
                      </a:r>
                      <a:r>
                        <a:rPr altLang="en-US" b="1" sz="2400" lang="ru-RU"/>
                        <a:t>м</a:t>
                      </a:r>
                      <a:r>
                        <a:rPr altLang="en-US" b="1" sz="2400" lang="ru-RU"/>
                        <a:t>е</a:t>
                      </a:r>
                      <a:r>
                        <a:rPr altLang="en-US" b="1" sz="2400" lang="ru-RU"/>
                        <a:t>е</a:t>
                      </a:r>
                      <a:r>
                        <a:rPr altLang="en-US" b="1" sz="2400" lang="ru-RU"/>
                        <a:t>в</a:t>
                      </a:r>
                      <a:r>
                        <a:rPr altLang="en-US" b="1" sz="2400" lang="ru-RU"/>
                        <a:t>н</a:t>
                      </a:r>
                      <a:r>
                        <a:rPr altLang="en-US" b="1" sz="2400" lang="ru-RU"/>
                        <a:t>а</a:t>
                      </a:r>
                      <a:endParaRPr altLang="en-US" b="1" sz="2400"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"/>
          <p:cNvGraphicFramePr>
            <a:graphicFrameLocks/>
          </p:cNvGraphicFramePr>
          <p:nvPr/>
        </p:nvGraphicFramePr>
        <p:xfrm>
          <a:off x="259770" y="354220"/>
          <a:ext cx="8494568" cy="6148824"/>
        </p:xfrm>
        <a:graphic>
          <a:graphicData uri="http://schemas.openxmlformats.org/drawingml/2006/table">
            <a:tbl>
              <a:tblPr firstRow="1" bandRow="1">
                <a:tableStyleId>{00A15C55-8517-42AA-B614-E9B94910E394}</a:tableStyleId>
              </a:tblPr>
              <a:tblGrid>
                <a:gridCol w="4247284"/>
                <a:gridCol w="4247284"/>
              </a:tblGrid>
              <a:tr h="1430242">
                <a:tc>
                  <a:txBody>
                    <a:bodyPr/>
                    <a:lstStyle/>
                    <a:p>
                      <a:r>
                        <a:rPr altLang="en-US" sz="2400" lang="ru-RU"/>
                        <a:t>«Невежда без души – зверь. Самый мелкий подвиг ведёт его во всякое преступление»</a:t>
                      </a:r>
                      <a:endParaRPr altLang="en-US" sz="240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sz="2800" lang="ru-RU"/>
                        <a:t>П</a:t>
                      </a:r>
                      <a:r>
                        <a:rPr altLang="en-US" sz="2800" lang="ru-RU"/>
                        <a:t>р</a:t>
                      </a:r>
                      <a:r>
                        <a:rPr altLang="en-US" sz="2800" lang="ru-RU"/>
                        <a:t>о</a:t>
                      </a:r>
                      <a:r>
                        <a:rPr altLang="en-US" sz="2800" lang="ru-RU"/>
                        <a:t>с</a:t>
                      </a:r>
                      <a:r>
                        <a:rPr altLang="en-US" sz="2800" lang="ru-RU"/>
                        <a:t>т</a:t>
                      </a:r>
                      <a:r>
                        <a:rPr altLang="en-US" sz="2800" lang="ru-RU"/>
                        <a:t>а</a:t>
                      </a:r>
                      <a:r>
                        <a:rPr altLang="en-US" sz="2800" lang="ru-RU"/>
                        <a:t>к</a:t>
                      </a:r>
                      <a:r>
                        <a:rPr altLang="en-US" sz="2800" lang="ru-RU"/>
                        <a:t>о</a:t>
                      </a:r>
                      <a:r>
                        <a:rPr altLang="en-US" sz="2800" lang="ru-RU"/>
                        <a:t>в</a:t>
                      </a:r>
                      <a:r>
                        <a:rPr altLang="en-US" sz="2800" lang="ru-RU"/>
                        <a:t>а</a:t>
                      </a:r>
                      <a:r>
                        <a:rPr altLang="en-US" lang="en-US"/>
                        <a:t> </a:t>
                      </a:r>
                      <a:endParaRPr altLang="en-US" lang="ru-RU"/>
                    </a:p>
                  </a:txBody>
                  <a:tcPr/>
                </a:tc>
              </a:tr>
              <a:tr h="1430242">
                <a:tc>
                  <a:txBody>
                    <a:bodyPr/>
                    <a:lstStyle/>
                    <a:p>
                      <a:r>
                        <a:rPr altLang="en-US" b="1" sz="2400" lang="ru-RU"/>
                        <a:t>«Читала теперь книжку… французскую. Фенелона, о воспитании девиц»</a:t>
                      </a:r>
                      <a:endParaRPr altLang="en-US" b="1" sz="240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sz="2800" lang="ru-RU"/>
                        <a:t>М</a:t>
                      </a:r>
                      <a:r>
                        <a:rPr altLang="en-US" b="1" sz="2800" lang="ru-RU"/>
                        <a:t>и</a:t>
                      </a:r>
                      <a:r>
                        <a:rPr altLang="en-US" b="1" sz="2800" lang="ru-RU"/>
                        <a:t>т</a:t>
                      </a:r>
                      <a:r>
                        <a:rPr altLang="en-US" b="1" sz="2800" lang="ru-RU"/>
                        <a:t>р</a:t>
                      </a:r>
                      <a:r>
                        <a:rPr altLang="en-US" b="1" sz="2800" lang="ru-RU"/>
                        <a:t>о</a:t>
                      </a:r>
                      <a:r>
                        <a:rPr altLang="en-US" b="1" sz="2800" lang="ru-RU"/>
                        <a:t>ф</a:t>
                      </a:r>
                      <a:r>
                        <a:rPr altLang="en-US" b="1" sz="2800" lang="ru-RU"/>
                        <a:t>а</a:t>
                      </a:r>
                      <a:r>
                        <a:rPr altLang="en-US" b="1" sz="2800" lang="ru-RU"/>
                        <a:t>н</a:t>
                      </a:r>
                      <a:endParaRPr altLang="en-US" b="1" sz="2800" lang="ru-RU"/>
                    </a:p>
                  </a:txBody>
                  <a:tcPr/>
                </a:tc>
              </a:tr>
              <a:tr h="1430242">
                <a:tc>
                  <a:txBody>
                    <a:bodyPr/>
                    <a:lstStyle/>
                    <a:p>
                      <a:r>
                        <a:rPr altLang="en-US" b="1" sz="2400" lang="ru-RU"/>
                        <a:t>«Поучусь; только чтоб это было в последний раз и чтоб</a:t>
                      </a:r>
                      <a:endParaRPr altLang="en-US" b="1" sz="2400" lang="ru-RU"/>
                    </a:p>
                    <a:p>
                      <a:r>
                        <a:rPr altLang="en-US" b="1" sz="2400" lang="ru-RU"/>
                        <a:t>сегодня же»</a:t>
                      </a:r>
                      <a:r>
                        <a:rPr altLang="en-US" lang="ru-RU"/>
                        <a:t> </a:t>
                      </a:r>
                      <a:endParaRPr altLang="en-US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sz="2800" lang="ru-RU"/>
                        <a:t>С</a:t>
                      </a:r>
                      <a:r>
                        <a:rPr altLang="en-US" b="1" sz="2800" lang="ru-RU"/>
                        <a:t>т</a:t>
                      </a:r>
                      <a:r>
                        <a:rPr altLang="en-US" b="1" sz="2800" lang="ru-RU"/>
                        <a:t>а</a:t>
                      </a:r>
                      <a:r>
                        <a:rPr altLang="en-US" b="1" sz="2800" lang="ru-RU"/>
                        <a:t>р</a:t>
                      </a:r>
                      <a:r>
                        <a:rPr altLang="en-US" b="1" sz="2800" lang="ru-RU"/>
                        <a:t>о</a:t>
                      </a:r>
                      <a:r>
                        <a:rPr altLang="en-US" b="1" sz="2800" lang="ru-RU"/>
                        <a:t>д</a:t>
                      </a:r>
                      <a:r>
                        <a:rPr altLang="en-US" b="1" sz="2800" lang="ru-RU"/>
                        <a:t>у</a:t>
                      </a:r>
                      <a:r>
                        <a:rPr altLang="en-US" b="1" sz="2800" lang="ru-RU"/>
                        <a:t>м</a:t>
                      </a:r>
                      <a:endParaRPr altLang="en-US" b="1" sz="2800" lang="ru-RU"/>
                    </a:p>
                  </a:txBody>
                  <a:tcPr/>
                </a:tc>
              </a:tr>
              <a:tr h="1858095">
                <a:tc>
                  <a:txBody>
                    <a:bodyPr/>
                    <a:lstStyle/>
                    <a:p>
                      <a:r>
                        <a:rPr altLang="en-US" b="1" sz="2400" lang="ru-RU"/>
                        <a:t>«С утра до вечера, как за язык повешена, рук не покладаю: то бранюсь, то дерусь; тем и дом держится»</a:t>
                      </a:r>
                      <a:endParaRPr altLang="en-US" b="1" sz="240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sz="2800" lang="ru-RU"/>
                        <a:t>С</a:t>
                      </a:r>
                      <a:r>
                        <a:rPr altLang="en-US" b="1" sz="2800" lang="ru-RU"/>
                        <a:t>о</a:t>
                      </a:r>
                      <a:r>
                        <a:rPr altLang="en-US" b="1" sz="2800" lang="ru-RU"/>
                        <a:t>ф</a:t>
                      </a:r>
                      <a:r>
                        <a:rPr altLang="en-US" b="1" sz="2800" lang="ru-RU"/>
                        <a:t>ь</a:t>
                      </a:r>
                      <a:r>
                        <a:rPr altLang="en-US" b="1" sz="2800" lang="ru-RU"/>
                        <a:t>я</a:t>
                      </a:r>
                      <a:endParaRPr altLang="en-US" b="1" sz="2800"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"/>
          <p:cNvSpPr>
            <a:spLocks noGrp="1"/>
          </p:cNvSpPr>
          <p:nvPr>
            <p:ph type="title"/>
          </p:nvPr>
        </p:nvSpPr>
        <p:spPr>
          <a:xfrm>
            <a:off x="957643" y="1016095"/>
            <a:ext cx="7839635" cy="977899"/>
          </a:xfrm>
        </p:spPr>
        <p:txBody>
          <a:bodyPr>
            <a:noAutofit/>
          </a:bodyPr>
          <a:p>
            <a:r>
              <a:rPr b="1" sz="4200" lang="en-US"/>
              <a:t>4 тур "Словесный портрет"</a:t>
            </a:r>
            <a:br>
              <a:rPr b="1" sz="4200" lang="en-US"/>
            </a:br>
            <a:endParaRPr b="1" sz="4200" lang="ru-RU"/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57644" y="1505045"/>
            <a:ext cx="7533409" cy="4321413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"/>
          <p:cNvSpPr>
            <a:spLocks noGrp="1"/>
          </p:cNvSpPr>
          <p:nvPr>
            <p:ph idx="1"/>
          </p:nvPr>
        </p:nvSpPr>
        <p:spPr>
          <a:xfrm>
            <a:off x="5590220" y="1189828"/>
            <a:ext cx="3383858" cy="5138200"/>
          </a:xfrm>
        </p:spPr>
        <p:txBody>
          <a:bodyPr/>
          <a:p>
            <a:pPr indent="0" marL="0">
              <a:buNone/>
            </a:pPr>
            <a:r>
              <a:rPr b="1" lang="en-US"/>
              <a:t>1</a:t>
            </a:r>
            <a:r>
              <a:rPr b="1" lang="en-US"/>
              <a:t>.</a:t>
            </a:r>
            <a:r>
              <a:rPr b="1" lang="en-US"/>
              <a:t> </a:t>
            </a:r>
            <a:r>
              <a:rPr altLang="en-US" b="1" lang="ru-RU"/>
              <a:t>Немец, учитель Митрофана. Якобы обучает его французскому языку и другим наукам. Обманщик и лицемер. Он работал 3 года кучером у Стародума. </a:t>
            </a:r>
            <a:endParaRPr b="1" lang="ru-RU"/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57369" y="757227"/>
            <a:ext cx="4481079" cy="5252976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"/>
          <p:cNvSpPr>
            <a:spLocks noGrp="1"/>
          </p:cNvSpPr>
          <p:nvPr>
            <p:ph idx="1"/>
          </p:nvPr>
        </p:nvSpPr>
        <p:spPr>
          <a:xfrm>
            <a:off x="1098152" y="3745175"/>
            <a:ext cx="6947697" cy="2589342"/>
          </a:xfrm>
        </p:spPr>
        <p:txBody>
          <a:bodyPr/>
          <a:p>
            <a:pPr indent="0" marL="0">
              <a:buNone/>
            </a:pPr>
            <a:r>
              <a:rPr altLang="en-US" b="1" lang="en-US"/>
              <a:t>2.</a:t>
            </a:r>
            <a:r>
              <a:rPr altLang="en-US" b="1" lang="en-US"/>
              <a:t> </a:t>
            </a:r>
            <a:r>
              <a:rPr altLang="en-US" b="1" lang="en-US"/>
              <a:t>Честный</a:t>
            </a:r>
            <a:r>
              <a:rPr altLang="en-US" b="1" lang="ru-RU"/>
              <a:t> и гуманный чиновник и помещик. Он ездит по губерниям, чтобы пресекать жестокое обращение с крестьянами. Наказывает Простаковых за их жестокость и берет их имением под опеку государства.</a:t>
            </a:r>
            <a:endParaRPr b="1" lang="ru-RU"/>
          </a:p>
        </p:txBody>
      </p:sp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68428" y="-343348"/>
            <a:ext cx="6377420" cy="4088523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"/>
          <p:cNvSpPr>
            <a:spLocks noGrp="1"/>
          </p:cNvSpPr>
          <p:nvPr>
            <p:ph idx="1"/>
          </p:nvPr>
        </p:nvSpPr>
        <p:spPr>
          <a:xfrm>
            <a:off x="801319" y="1129330"/>
            <a:ext cx="7232073" cy="1962251"/>
          </a:xfrm>
        </p:spPr>
        <p:txBody>
          <a:bodyPr/>
          <a:p>
            <a:pPr indent="0" marL="0">
              <a:buNone/>
            </a:pPr>
            <a:r>
              <a:rPr b="1" lang="en-US"/>
              <a:t>3</a:t>
            </a:r>
            <a:r>
              <a:rPr b="1" lang="en-US"/>
              <a:t>.</a:t>
            </a:r>
            <a:r>
              <a:rPr b="1" lang="en-US"/>
              <a:t> </a:t>
            </a:r>
            <a:r>
              <a:rPr altLang="en-US" b="1" lang="ru-RU"/>
              <a:t>Честный, милый и скромный молодой офицер. Он любит Софью. Дружит с Правдиным и служил с Цыфиркиным. </a:t>
            </a:r>
            <a:endParaRPr b="1" lang="ru-RU"/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64181" y="2605090"/>
            <a:ext cx="5195453" cy="3816816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"/>
          <p:cNvSpPr>
            <a:spLocks noGrp="1"/>
          </p:cNvSpPr>
          <p:nvPr>
            <p:ph idx="1"/>
          </p:nvPr>
        </p:nvSpPr>
        <p:spPr>
          <a:xfrm>
            <a:off x="822095" y="1073383"/>
            <a:ext cx="4027829" cy="4711234"/>
          </a:xfrm>
        </p:spPr>
        <p:txBody>
          <a:bodyPr/>
          <a:p>
            <a:pPr indent="0" marL="0">
              <a:buNone/>
            </a:pPr>
            <a:r>
              <a:rPr altLang="en-US" b="1" lang="en-US"/>
              <a:t>4.</a:t>
            </a:r>
            <a:r>
              <a:rPr altLang="en-US" b="1" lang="en-US"/>
              <a:t> </a:t>
            </a:r>
            <a:r>
              <a:rPr altLang="en-US" b="1" lang="en-US"/>
              <a:t>Учитель</a:t>
            </a:r>
            <a:r>
              <a:rPr altLang="en-US" b="1" lang="ru-RU"/>
              <a:t> арифметики Митрофана. Бывший военный. Он 20 лет отслужил в армии. Малообразованный, плохой учитель, но добрый и честный человек. Он не любит Митрофана за его глупость и лень. </a:t>
            </a:r>
            <a:endParaRPr b="1" lang="ru-RU"/>
          </a:p>
        </p:txBody>
      </p:sp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1999" y="1073383"/>
            <a:ext cx="3993883" cy="4094627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"/>
          <p:cNvSpPr>
            <a:spLocks noGrp="1"/>
          </p:cNvSpPr>
          <p:nvPr>
            <p:ph idx="1"/>
          </p:nvPr>
        </p:nvSpPr>
        <p:spPr>
          <a:xfrm>
            <a:off x="762357" y="676489"/>
            <a:ext cx="6629238" cy="3027011"/>
          </a:xfrm>
        </p:spPr>
        <p:txBody>
          <a:bodyPr/>
          <a:p>
            <a:r>
              <a:rPr altLang="en-US" b="1" sz="3200" lang="ru-RU"/>
              <a:t>«Есть на свете прекрасное чудо</a:t>
            </a:r>
            <a:endParaRPr b="1" sz="3200" lang="ru-RU"/>
          </a:p>
          <a:p>
            <a:r>
              <a:rPr altLang="en-US" b="1" sz="3200" lang="ru-RU"/>
              <a:t>Под веселым названьем игра,</a:t>
            </a:r>
            <a:endParaRPr b="1" sz="3200" lang="ru-RU"/>
          </a:p>
          <a:p>
            <a:r>
              <a:rPr altLang="en-US" b="1" sz="3200" lang="ru-RU"/>
              <a:t>И играть любят разные люди,</a:t>
            </a:r>
            <a:endParaRPr b="1" sz="3200" lang="ru-RU"/>
          </a:p>
          <a:p>
            <a:r>
              <a:rPr altLang="en-US" b="1" sz="3200" lang="ru-RU"/>
              <a:t>А особенно Вы, детвора!»</a:t>
            </a:r>
            <a:endParaRPr b="1" sz="3200" lang="ru-RU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71999" y="3092936"/>
            <a:ext cx="3234170" cy="3765064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"/>
          <p:cNvSpPr>
            <a:spLocks noGrp="1"/>
          </p:cNvSpPr>
          <p:nvPr>
            <p:ph type="title"/>
          </p:nvPr>
        </p:nvSpPr>
        <p:spPr>
          <a:xfrm>
            <a:off x="1035576" y="757328"/>
            <a:ext cx="7839635" cy="977899"/>
          </a:xfrm>
        </p:spPr>
        <p:txBody>
          <a:bodyPr>
            <a:noAutofit/>
          </a:bodyPr>
          <a:p>
            <a:r>
              <a:rPr b="1" sz="3900" lang="en-US"/>
              <a:t>5 тур "Умники и умницы"</a:t>
            </a:r>
            <a:br>
              <a:rPr b="1" sz="3900" lang="en-US"/>
            </a:br>
            <a:endParaRPr b="1" sz="3900" lang="ru-RU"/>
          </a:p>
        </p:txBody>
      </p:sp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35576" y="1462010"/>
            <a:ext cx="7377546" cy="4981270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"/>
          <p:cNvSpPr>
            <a:spLocks noGrp="1"/>
          </p:cNvSpPr>
          <p:nvPr>
            <p:ph idx="1"/>
          </p:nvPr>
        </p:nvSpPr>
        <p:spPr>
          <a:xfrm>
            <a:off x="765028" y="763364"/>
            <a:ext cx="7606459" cy="5786939"/>
          </a:xfrm>
        </p:spPr>
        <p:txBody>
          <a:bodyPr>
            <a:noAutofit/>
          </a:bodyPr>
          <a:p>
            <a:pPr indent="0" marL="0">
              <a:buNone/>
            </a:pPr>
            <a:r>
              <a:rPr altLang="en-US" b="1" sz="3200" lang="en-US"/>
              <a:t>1.</a:t>
            </a:r>
            <a:r>
              <a:rPr altLang="en-US" b="1" sz="3200" lang="en-US"/>
              <a:t> </a:t>
            </a:r>
            <a:r>
              <a:rPr altLang="en-US" b="1" sz="3200" lang="en-US"/>
              <a:t>Назовите</a:t>
            </a:r>
            <a:r>
              <a:rPr altLang="en-US" b="1" sz="3200" lang="ru-RU"/>
              <a:t> основную тему комедии.</a:t>
            </a:r>
            <a:endParaRPr b="1" sz="3200" lang="ru-RU"/>
          </a:p>
          <a:p>
            <a:pPr indent="0" marL="0">
              <a:buNone/>
            </a:pPr>
            <a:r>
              <a:rPr altLang="en-US" b="1" sz="3200" lang="en-US"/>
              <a:t>2.</a:t>
            </a:r>
            <a:r>
              <a:rPr altLang="en-US" b="1" sz="3200" lang="en-US"/>
              <a:t> </a:t>
            </a:r>
            <a:r>
              <a:rPr altLang="en-US" b="1" sz="3200" lang="en-US"/>
              <a:t>Какие</a:t>
            </a:r>
            <a:r>
              <a:rPr altLang="en-US" b="1" sz="3200" lang="ru-RU"/>
              <a:t> правила классицизма соблюдены в произведении?</a:t>
            </a:r>
            <a:endParaRPr b="1" sz="3200" lang="ru-RU"/>
          </a:p>
          <a:p>
            <a:pPr indent="0" marL="0">
              <a:buNone/>
            </a:pPr>
            <a:r>
              <a:rPr altLang="en-US" b="1" sz="3200" lang="en-US"/>
              <a:t>3.</a:t>
            </a:r>
            <a:r>
              <a:rPr altLang="en-US" b="1" sz="3200" lang="en-US"/>
              <a:t> </a:t>
            </a:r>
            <a:r>
              <a:rPr altLang="en-US" b="1" sz="3200" lang="en-US"/>
              <a:t>Назовите</a:t>
            </a:r>
            <a:r>
              <a:rPr altLang="en-US" b="1" sz="3200" lang="ru-RU"/>
              <a:t> три единства комедии «Недоросль».</a:t>
            </a:r>
            <a:endParaRPr b="1" sz="3200" lang="ru-RU"/>
          </a:p>
          <a:p>
            <a:pPr indent="0" marL="0">
              <a:buNone/>
            </a:pPr>
            <a:r>
              <a:rPr altLang="en-US" b="1" sz="3200" lang="en-US"/>
              <a:t>4.</a:t>
            </a:r>
            <a:r>
              <a:rPr altLang="en-US" b="1" sz="3200" lang="en-US"/>
              <a:t> </a:t>
            </a:r>
            <a:r>
              <a:rPr altLang="en-US" b="1" sz="3200" lang="en-US"/>
              <a:t>Основной</a:t>
            </a:r>
            <a:r>
              <a:rPr altLang="en-US" b="1" sz="3200" lang="ru-RU"/>
              <a:t> конфликт комедии.</a:t>
            </a:r>
            <a:endParaRPr b="1" sz="3200" lang="ru-RU"/>
          </a:p>
          <a:p>
            <a:pPr indent="0" marL="0">
              <a:buNone/>
            </a:pPr>
            <a:r>
              <a:rPr altLang="en-US" b="1" sz="3200" lang="en-US"/>
              <a:t>5.</a:t>
            </a:r>
            <a:r>
              <a:rPr altLang="en-US" b="1" sz="3200" lang="en-US"/>
              <a:t> </a:t>
            </a:r>
            <a:r>
              <a:rPr altLang="en-US" b="1" sz="3200" lang="en-US"/>
              <a:t>Кого</a:t>
            </a:r>
            <a:r>
              <a:rPr altLang="en-US" b="1" sz="3200" lang="ru-RU"/>
              <a:t> из героев мы относим к положительным персонажам? Чем они отличаются от отрицательных?</a:t>
            </a:r>
            <a:endParaRPr b="1" sz="3200" lang="ru-RU"/>
          </a:p>
          <a:p>
            <a:pPr indent="0" marL="0">
              <a:buNone/>
            </a:pPr>
            <a:r>
              <a:rPr altLang="en-US" b="1" sz="3200" lang="en-US"/>
              <a:t>6.</a:t>
            </a:r>
            <a:r>
              <a:rPr altLang="en-US" b="1" sz="3200" lang="en-US"/>
              <a:t> </a:t>
            </a:r>
            <a:r>
              <a:rPr altLang="en-US" b="1" sz="3200" lang="en-US"/>
              <a:t>Кто</a:t>
            </a:r>
            <a:r>
              <a:rPr altLang="en-US" b="1" sz="3200" lang="ru-RU"/>
              <a:t> становится предметом осмеяния? За что?</a:t>
            </a:r>
            <a:endParaRPr b="1" sz="3200" lang="ru-RU"/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"/>
          <p:cNvSpPr>
            <a:spLocks noGrp="1"/>
          </p:cNvSpPr>
          <p:nvPr>
            <p:ph type="title"/>
          </p:nvPr>
        </p:nvSpPr>
        <p:spPr>
          <a:xfrm>
            <a:off x="866370" y="698929"/>
            <a:ext cx="7839635" cy="977899"/>
          </a:xfrm>
        </p:spPr>
        <p:txBody>
          <a:bodyPr>
            <a:noAutofit/>
          </a:bodyPr>
          <a:p>
            <a:r>
              <a:rPr b="1" sz="3900" lang="en-US"/>
              <a:t>6 тур«Уроки Митрофанушки»</a:t>
            </a:r>
            <a:br>
              <a:rPr b="1" sz="3900" lang="en-US"/>
            </a:br>
            <a:endParaRPr b="1" sz="3900" lang="ru-RU"/>
          </a:p>
        </p:txBody>
      </p:sp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70426" y="1404145"/>
            <a:ext cx="5331835" cy="5007147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15821"/>
            <a:ext cx="4494067" cy="4450797"/>
          </a:xfrm>
          <a:prstGeom prst="rect"/>
        </p:spPr>
      </p:pic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494067" y="3041219"/>
            <a:ext cx="4546022" cy="3105207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"/>
          <p:cNvSpPr>
            <a:spLocks noGrp="1"/>
          </p:cNvSpPr>
          <p:nvPr>
            <p:ph type="title"/>
          </p:nvPr>
        </p:nvSpPr>
        <p:spPr>
          <a:xfrm>
            <a:off x="1304364" y="317423"/>
            <a:ext cx="7839635" cy="977899"/>
          </a:xfrm>
        </p:spPr>
        <p:txBody>
          <a:bodyPr/>
          <a:p>
            <a:r>
              <a:rPr altLang="en-US" b="1" sz="4400" lang="ru-RU">
                <a:solidFill>
                  <a:srgbClr val="C00000"/>
                </a:solidFill>
              </a:rPr>
              <a:t>Р</a:t>
            </a:r>
            <a:r>
              <a:rPr altLang="en-US" b="1" sz="4400" lang="ru-RU">
                <a:solidFill>
                  <a:srgbClr val="C00000"/>
                </a:solidFill>
              </a:rPr>
              <a:t>у</a:t>
            </a:r>
            <a:r>
              <a:rPr altLang="en-US" b="1" sz="4400" lang="ru-RU">
                <a:solidFill>
                  <a:srgbClr val="C00000"/>
                </a:solidFill>
              </a:rPr>
              <a:t>с</a:t>
            </a:r>
            <a:r>
              <a:rPr altLang="en-US" b="1" sz="4400" lang="ru-RU">
                <a:solidFill>
                  <a:srgbClr val="C00000"/>
                </a:solidFill>
              </a:rPr>
              <a:t>с</a:t>
            </a:r>
            <a:r>
              <a:rPr altLang="en-US" b="1" sz="4400" lang="ru-RU">
                <a:solidFill>
                  <a:srgbClr val="C00000"/>
                </a:solidFill>
              </a:rPr>
              <a:t>кий</a:t>
            </a:r>
            <a:r>
              <a:rPr altLang="en-US" b="1" sz="4400" lang="en-US">
                <a:solidFill>
                  <a:srgbClr val="C00000"/>
                </a:solidFill>
              </a:rPr>
              <a:t> </a:t>
            </a:r>
            <a:r>
              <a:rPr altLang="en-US" b="1" sz="4400" lang="ru-RU">
                <a:solidFill>
                  <a:srgbClr val="C00000"/>
                </a:solidFill>
              </a:rPr>
              <a:t>я</a:t>
            </a:r>
            <a:r>
              <a:rPr altLang="en-US" b="1" sz="4400" lang="ru-RU">
                <a:solidFill>
                  <a:srgbClr val="C00000"/>
                </a:solidFill>
              </a:rPr>
              <a:t>зык</a:t>
            </a:r>
            <a:endParaRPr b="1" sz="4400" lang="ru-RU">
              <a:solidFill>
                <a:srgbClr val="C00000"/>
              </a:solidFill>
            </a:endParaRPr>
          </a:p>
        </p:txBody>
      </p:sp>
      <p:sp>
        <p:nvSpPr>
          <p:cNvPr id="1048719" name=""/>
          <p:cNvSpPr>
            <a:spLocks noGrp="1"/>
          </p:cNvSpPr>
          <p:nvPr>
            <p:ph idx="1"/>
          </p:nvPr>
        </p:nvSpPr>
        <p:spPr>
          <a:xfrm>
            <a:off x="1009140" y="1724496"/>
            <a:ext cx="7869891" cy="4711234"/>
          </a:xfrm>
        </p:spPr>
        <p:txBody>
          <a:bodyPr/>
          <a:p>
            <a:r>
              <a:rPr altLang="en-US" b="1" sz="3400" lang="ru-RU"/>
              <a:t>Что такое причастие и деепричастие?</a:t>
            </a:r>
            <a:endParaRPr b="1" sz="3400" lang="ru-RU"/>
          </a:p>
          <a:p>
            <a:r>
              <a:rPr altLang="en-US" b="1" sz="3400" lang="ru-RU"/>
              <a:t>Что такое вводные слова?</a:t>
            </a:r>
            <a:endParaRPr b="1" sz="3400" lang="ru-RU"/>
          </a:p>
          <a:p>
            <a:r>
              <a:rPr altLang="en-US" b="1" sz="3400" lang="ru-RU"/>
              <a:t>Обособляются ли деепричастные обороты?</a:t>
            </a:r>
            <a:endParaRPr b="1" sz="3400" lang="ru-RU"/>
          </a:p>
        </p:txBody>
      </p:sp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"/>
          <p:cNvSpPr>
            <a:spLocks noGrp="1"/>
          </p:cNvSpPr>
          <p:nvPr>
            <p:ph type="title"/>
          </p:nvPr>
        </p:nvSpPr>
        <p:spPr>
          <a:xfrm>
            <a:off x="1609124" y="563252"/>
            <a:ext cx="7839635" cy="977899"/>
          </a:xfrm>
        </p:spPr>
        <p:txBody>
          <a:bodyPr/>
          <a:p>
            <a:r>
              <a:rPr altLang="en-US" b="1" sz="4500" lang="ru-RU">
                <a:solidFill>
                  <a:srgbClr val="C00000"/>
                </a:solidFill>
              </a:rPr>
              <a:t>Л</a:t>
            </a:r>
            <a:r>
              <a:rPr altLang="en-US" b="1" sz="4500" lang="ru-RU">
                <a:solidFill>
                  <a:srgbClr val="C00000"/>
                </a:solidFill>
              </a:rPr>
              <a:t>и</a:t>
            </a:r>
            <a:r>
              <a:rPr altLang="en-US" b="1" sz="4500" lang="ru-RU">
                <a:solidFill>
                  <a:srgbClr val="C00000"/>
                </a:solidFill>
              </a:rPr>
              <a:t>т</a:t>
            </a:r>
            <a:r>
              <a:rPr altLang="en-US" b="1" sz="4500" lang="ru-RU">
                <a:solidFill>
                  <a:srgbClr val="C00000"/>
                </a:solidFill>
              </a:rPr>
              <a:t>е</a:t>
            </a:r>
            <a:r>
              <a:rPr altLang="en-US" b="1" sz="4500" lang="ru-RU">
                <a:solidFill>
                  <a:srgbClr val="C00000"/>
                </a:solidFill>
              </a:rPr>
              <a:t>р</a:t>
            </a:r>
            <a:r>
              <a:rPr altLang="en-US" b="1" sz="4500" lang="ru-RU">
                <a:solidFill>
                  <a:srgbClr val="C00000"/>
                </a:solidFill>
              </a:rPr>
              <a:t>атура</a:t>
            </a:r>
            <a:endParaRPr b="1" sz="4500" lang="ru-RU">
              <a:solidFill>
                <a:srgbClr val="C00000"/>
              </a:solidFill>
            </a:endParaRPr>
          </a:p>
        </p:txBody>
      </p:sp>
      <p:sp>
        <p:nvSpPr>
          <p:cNvPr id="1048721" name=""/>
          <p:cNvSpPr>
            <a:spLocks noGrp="1"/>
          </p:cNvSpPr>
          <p:nvPr>
            <p:ph idx="1"/>
          </p:nvPr>
        </p:nvSpPr>
        <p:spPr>
          <a:xfrm>
            <a:off x="1115724" y="1789188"/>
            <a:ext cx="7921846" cy="4038439"/>
          </a:xfrm>
        </p:spPr>
        <p:txBody>
          <a:bodyPr/>
          <a:p>
            <a:r>
              <a:rPr altLang="en-US" b="1" sz="3300" lang="ru-RU"/>
              <a:t>Дайте определение басне.</a:t>
            </a:r>
            <a:endParaRPr b="1" sz="3300" lang="ru-RU"/>
          </a:p>
          <a:p>
            <a:r>
              <a:rPr altLang="en-US" b="1" sz="3300" lang="ru-RU"/>
              <a:t>Что такое «художественная деталь»?</a:t>
            </a:r>
            <a:endParaRPr b="1" sz="3300" lang="ru-RU"/>
          </a:p>
          <a:p>
            <a:r>
              <a:rPr altLang="en-US" b="1" sz="3300" lang="ru-RU"/>
              <a:t>Расскажите о классицизме.</a:t>
            </a:r>
            <a:endParaRPr b="1" sz="3300" lang="ru-RU"/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998889"/>
            <a:ext cx="9144000" cy="4860222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"/>
          <p:cNvSpPr>
            <a:spLocks noGrp="1"/>
          </p:cNvSpPr>
          <p:nvPr>
            <p:ph type="title"/>
          </p:nvPr>
        </p:nvSpPr>
        <p:spPr>
          <a:xfrm>
            <a:off x="917755" y="769764"/>
            <a:ext cx="7839635" cy="977899"/>
          </a:xfrm>
        </p:spPr>
        <p:txBody>
          <a:bodyPr>
            <a:noAutofit/>
          </a:bodyPr>
          <a:p>
            <a:r>
              <a:rPr b="1" sz="4400" lang="en-US"/>
              <a:t>1 тур «КТО Я?»</a:t>
            </a:r>
            <a:br>
              <a:rPr b="1" sz="4400" lang="en-US"/>
            </a:br>
            <a:endParaRPr b="1" sz="4400" lang="ru-RU"/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29333" y="1258713"/>
            <a:ext cx="5039590" cy="5035990"/>
          </a:xfrm>
          <a:prstGeom prst="rect"/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87135" y="372562"/>
            <a:ext cx="3767706" cy="6112877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013613" y="378531"/>
            <a:ext cx="3273135" cy="6106908"/>
          </a:xfrm>
          <a:prstGeom prst="rect"/>
        </p:spPr>
      </p:pic>
      <p:sp>
        <p:nvSpPr>
          <p:cNvPr id="1048683" name=""/>
          <p:cNvSpPr txBox="1"/>
          <p:nvPr/>
        </p:nvSpPr>
        <p:spPr>
          <a:xfrm>
            <a:off x="3834052" y="372562"/>
            <a:ext cx="920789" cy="675639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C00000"/>
                </a:solidFill>
              </a:rPr>
              <a:t>1</a:t>
            </a:r>
            <a:endParaRPr b="1" sz="4000" lang="ru-RU">
              <a:solidFill>
                <a:srgbClr val="C00000"/>
              </a:solidFill>
            </a:endParaRPr>
          </a:p>
        </p:txBody>
      </p:sp>
      <p:sp>
        <p:nvSpPr>
          <p:cNvPr id="1048684" name=""/>
          <p:cNvSpPr txBox="1"/>
          <p:nvPr/>
        </p:nvSpPr>
        <p:spPr>
          <a:xfrm>
            <a:off x="5156739" y="537661"/>
            <a:ext cx="524002" cy="688339"/>
          </a:xfrm>
          <a:prstGeom prst="rect"/>
        </p:spPr>
        <p:txBody>
          <a:bodyPr rtlCol="0" wrap="square">
            <a:spAutoFit/>
          </a:bodyPr>
          <a:p>
            <a:r>
              <a:rPr b="1" sz="4100" lang="en-US">
                <a:solidFill>
                  <a:srgbClr val="C00000"/>
                </a:solidFill>
              </a:rPr>
              <a:t>2</a:t>
            </a:r>
            <a:endParaRPr b="1" sz="4100"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02391" y="0"/>
            <a:ext cx="4172512" cy="6858000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74902" y="0"/>
            <a:ext cx="3039339" cy="6883209"/>
          </a:xfrm>
          <a:prstGeom prst="rect"/>
        </p:spPr>
      </p:pic>
      <p:sp>
        <p:nvSpPr>
          <p:cNvPr id="1048687" name=""/>
          <p:cNvSpPr txBox="1"/>
          <p:nvPr/>
        </p:nvSpPr>
        <p:spPr>
          <a:xfrm>
            <a:off x="4307563" y="164843"/>
            <a:ext cx="1616585" cy="688340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C00000"/>
                </a:solidFill>
              </a:rPr>
              <a:t>3</a:t>
            </a:r>
            <a:endParaRPr b="1" sz="4000"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96152" y="233223"/>
            <a:ext cx="4584988" cy="6352736"/>
          </a:xfrm>
          <a:prstGeom prst="rect"/>
        </p:spPr>
      </p:pic>
      <p:sp>
        <p:nvSpPr>
          <p:cNvPr id="1048688" name=""/>
          <p:cNvSpPr txBox="1"/>
          <p:nvPr/>
        </p:nvSpPr>
        <p:spPr>
          <a:xfrm>
            <a:off x="3818908" y="541207"/>
            <a:ext cx="988206" cy="688339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C00000"/>
                </a:solidFill>
              </a:rPr>
              <a:t>4</a:t>
            </a:r>
            <a:endParaRPr b="1" sz="4000" lang="ru-RU">
              <a:solidFill>
                <a:srgbClr val="C00000"/>
              </a:solidFill>
            </a:endParaRPr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191957" y="885375"/>
            <a:ext cx="3747722" cy="5344212"/>
          </a:xfrm>
          <a:prstGeom prst="rect"/>
        </p:spPr>
      </p:pic>
      <p:sp>
        <p:nvSpPr>
          <p:cNvPr id="1048689" name=""/>
          <p:cNvSpPr txBox="1"/>
          <p:nvPr/>
        </p:nvSpPr>
        <p:spPr>
          <a:xfrm>
            <a:off x="5442489" y="233222"/>
            <a:ext cx="4000000" cy="688339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C00000"/>
                </a:solidFill>
              </a:rPr>
              <a:t>5</a:t>
            </a:r>
            <a:endParaRPr b="1" sz="4000"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89549" y="297917"/>
            <a:ext cx="2974397" cy="6352736"/>
          </a:xfrm>
          <a:prstGeom prst="rect"/>
        </p:spPr>
      </p:pic>
      <p:sp>
        <p:nvSpPr>
          <p:cNvPr id="1048690" name=""/>
          <p:cNvSpPr txBox="1"/>
          <p:nvPr/>
        </p:nvSpPr>
        <p:spPr>
          <a:xfrm flipH="1">
            <a:off x="3633401" y="297917"/>
            <a:ext cx="172265" cy="688340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C00000"/>
                </a:solidFill>
              </a:rPr>
              <a:t>6</a:t>
            </a:r>
            <a:endParaRPr b="1" sz="4000" lang="ru-RU">
              <a:solidFill>
                <a:srgbClr val="C00000"/>
              </a:solidFill>
            </a:endParaRP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71999" y="291446"/>
            <a:ext cx="3266641" cy="6275106"/>
          </a:xfrm>
          <a:prstGeom prst="rect"/>
        </p:spPr>
      </p:pic>
      <p:sp>
        <p:nvSpPr>
          <p:cNvPr id="1048691" name=""/>
          <p:cNvSpPr txBox="1"/>
          <p:nvPr/>
        </p:nvSpPr>
        <p:spPr>
          <a:xfrm>
            <a:off x="5559978" y="310617"/>
            <a:ext cx="1765955" cy="675639"/>
          </a:xfrm>
          <a:prstGeom prst="rect"/>
        </p:spPr>
        <p:txBody>
          <a:bodyPr rtlCol="0" wrap="square">
            <a:spAutoFit/>
          </a:bodyPr>
          <a:p>
            <a:r>
              <a:rPr b="1" sz="3900" lang="en-US">
                <a:solidFill>
                  <a:srgbClr val="C00000"/>
                </a:solidFill>
              </a:rPr>
              <a:t>7</a:t>
            </a:r>
            <a:endParaRPr b="1" sz="3900"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07943" y="310855"/>
            <a:ext cx="3364056" cy="6236291"/>
          </a:xfrm>
          <a:prstGeom prst="rect"/>
        </p:spPr>
      </p:pic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572000" y="310854"/>
            <a:ext cx="4026477" cy="6223352"/>
          </a:xfrm>
          <a:prstGeom prst="rect"/>
        </p:spPr>
      </p:pic>
      <p:sp>
        <p:nvSpPr>
          <p:cNvPr id="1048692" name=""/>
          <p:cNvSpPr txBox="1"/>
          <p:nvPr/>
        </p:nvSpPr>
        <p:spPr>
          <a:xfrm>
            <a:off x="1207943" y="761161"/>
            <a:ext cx="1304966" cy="5994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C00000"/>
                </a:solidFill>
              </a:rPr>
              <a:t>8</a:t>
            </a:r>
            <a:endParaRPr b="1" sz="3500" lang="ru-RU">
              <a:solidFill>
                <a:srgbClr val="C00000"/>
              </a:solidFill>
            </a:endParaRPr>
          </a:p>
        </p:txBody>
      </p:sp>
      <p:sp>
        <p:nvSpPr>
          <p:cNvPr id="1048693" name=""/>
          <p:cNvSpPr txBox="1"/>
          <p:nvPr/>
        </p:nvSpPr>
        <p:spPr>
          <a:xfrm>
            <a:off x="5033096" y="761161"/>
            <a:ext cx="2019731" cy="624839"/>
          </a:xfrm>
          <a:prstGeom prst="rect"/>
        </p:spPr>
        <p:txBody>
          <a:bodyPr rtlCol="0" wrap="square">
            <a:spAutoFit/>
          </a:bodyPr>
          <a:p>
            <a:r>
              <a:rPr b="1" sz="3600" lang="en-US">
                <a:solidFill>
                  <a:srgbClr val="C00000"/>
                </a:solidFill>
              </a:rPr>
              <a:t>9</a:t>
            </a:r>
            <a:endParaRPr b="1" sz="3600"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"/>
          <p:cNvSpPr>
            <a:spLocks noGrp="1"/>
          </p:cNvSpPr>
          <p:nvPr>
            <p:ph type="title"/>
          </p:nvPr>
        </p:nvSpPr>
        <p:spPr>
          <a:xfrm>
            <a:off x="1304365" y="668966"/>
            <a:ext cx="7839635" cy="977899"/>
          </a:xfrm>
        </p:spPr>
        <p:txBody>
          <a:bodyPr>
            <a:noAutofit/>
          </a:bodyPr>
          <a:p>
            <a:r>
              <a:rPr b="1" sz="4400" lang="en-US"/>
              <a:t>2 тур «Блиц-опрос»</a:t>
            </a:r>
            <a:br>
              <a:rPr b="1" sz="4400" lang="en-US"/>
            </a:br>
            <a:endParaRPr b="1" sz="4400" lang="ru-RU"/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06619" y="1646865"/>
            <a:ext cx="7130761" cy="4748379"/>
          </a:xfrm>
          <a:prstGeom prst="rect"/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PJSC "New Engineering Technologies"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Name of presentation</dc:title>
  <dc:creator>Markasian, Pavel (KIEVH)</dc:creator>
  <cp:lastModifiedBy>Pavel</cp:lastModifiedBy>
  <dcterms:created xsi:type="dcterms:W3CDTF">2016-11-18T02:12:19Z</dcterms:created>
  <dcterms:modified xsi:type="dcterms:W3CDTF">2021-02-18T18:56:26Z</dcterms:modified>
</cp:coreProperties>
</file>