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62" r:id="rId2"/>
    <p:sldId id="263" r:id="rId3"/>
    <p:sldId id="264" r:id="rId4"/>
    <p:sldId id="265" r:id="rId5"/>
    <p:sldId id="256" r:id="rId6"/>
    <p:sldId id="257" r:id="rId7"/>
    <p:sldId id="258" r:id="rId8"/>
    <p:sldId id="259" r:id="rId9"/>
    <p:sldId id="260" r:id="rId10"/>
    <p:sldId id="261" r:id="rId11"/>
    <p:sldId id="276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91" r:id="rId23"/>
    <p:sldId id="278" r:id="rId24"/>
    <p:sldId id="279" r:id="rId25"/>
    <p:sldId id="284" r:id="rId26"/>
    <p:sldId id="285" r:id="rId27"/>
    <p:sldId id="286" r:id="rId28"/>
    <p:sldId id="287" r:id="rId29"/>
    <p:sldId id="289" r:id="rId30"/>
    <p:sldId id="290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48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C64199-309A-43ED-AF8B-89EB25D74D6A}" type="datetimeFigureOut">
              <a:rPr lang="ru-RU" smtClean="0"/>
              <a:pPr/>
              <a:t>08.01.2020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319890-34DE-4D06-BA18-36C058ED0D6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19890-34DE-4D06-BA18-36C058ED0D6A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19890-34DE-4D06-BA18-36C058ED0D6A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19890-34DE-4D06-BA18-36C058ED0D6A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DD2A9-A303-4EBF-9DE9-A0DC80AB3611}" type="datetimeFigureOut">
              <a:rPr lang="ru-RU" smtClean="0"/>
              <a:pPr/>
              <a:t>08.01.2020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5AA1C-A006-4438-B1CD-46B1ECE4F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DD2A9-A303-4EBF-9DE9-A0DC80AB3611}" type="datetimeFigureOut">
              <a:rPr lang="ru-RU" smtClean="0"/>
              <a:pPr/>
              <a:t>08.01.2020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5AA1C-A006-4438-B1CD-46B1ECE4F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DD2A9-A303-4EBF-9DE9-A0DC80AB3611}" type="datetimeFigureOut">
              <a:rPr lang="ru-RU" smtClean="0"/>
              <a:pPr/>
              <a:t>08.01.2020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5AA1C-A006-4438-B1CD-46B1ECE4F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DD2A9-A303-4EBF-9DE9-A0DC80AB3611}" type="datetimeFigureOut">
              <a:rPr lang="ru-RU" smtClean="0"/>
              <a:pPr/>
              <a:t>08.01.2020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5AA1C-A006-4438-B1CD-46B1ECE4F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DD2A9-A303-4EBF-9DE9-A0DC80AB3611}" type="datetimeFigureOut">
              <a:rPr lang="ru-RU" smtClean="0"/>
              <a:pPr/>
              <a:t>08.01.2020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5AA1C-A006-4438-B1CD-46B1ECE4F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DD2A9-A303-4EBF-9DE9-A0DC80AB3611}" type="datetimeFigureOut">
              <a:rPr lang="ru-RU" smtClean="0"/>
              <a:pPr/>
              <a:t>08.01.2020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5AA1C-A006-4438-B1CD-46B1ECE4F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DD2A9-A303-4EBF-9DE9-A0DC80AB3611}" type="datetimeFigureOut">
              <a:rPr lang="ru-RU" smtClean="0"/>
              <a:pPr/>
              <a:t>08.01.2020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5AA1C-A006-4438-B1CD-46B1ECE4F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DD2A9-A303-4EBF-9DE9-A0DC80AB3611}" type="datetimeFigureOut">
              <a:rPr lang="ru-RU" smtClean="0"/>
              <a:pPr/>
              <a:t>08.01.2020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5AA1C-A006-4438-B1CD-46B1ECE4F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DD2A9-A303-4EBF-9DE9-A0DC80AB3611}" type="datetimeFigureOut">
              <a:rPr lang="ru-RU" smtClean="0"/>
              <a:pPr/>
              <a:t>08.01.2020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5AA1C-A006-4438-B1CD-46B1ECE4F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DD2A9-A303-4EBF-9DE9-A0DC80AB3611}" type="datetimeFigureOut">
              <a:rPr lang="ru-RU" smtClean="0"/>
              <a:pPr/>
              <a:t>08.01.2020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5AA1C-A006-4438-B1CD-46B1ECE4F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DD2A9-A303-4EBF-9DE9-A0DC80AB3611}" type="datetimeFigureOut">
              <a:rPr lang="ru-RU" smtClean="0"/>
              <a:pPr/>
              <a:t>08.01.2020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5AA1C-A006-4438-B1CD-46B1ECE4F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DD2A9-A303-4EBF-9DE9-A0DC80AB3611}" type="datetimeFigureOut">
              <a:rPr lang="ru-RU" smtClean="0"/>
              <a:pPr/>
              <a:t>08.01.2020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5AA1C-A006-4438-B1CD-46B1ECE4F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0" y="5657671"/>
            <a:ext cx="7789206" cy="120032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kk-KZ" sz="3600" dirty="0" smtClean="0"/>
              <a:t>“Пятигорский орта мект</a:t>
            </a:r>
            <a:r>
              <a:rPr lang="ru-RU" sz="3600" dirty="0" err="1" smtClean="0"/>
              <a:t>еб</a:t>
            </a:r>
            <a:r>
              <a:rPr lang="kk-KZ" sz="3600" dirty="0" smtClean="0"/>
              <a:t>і”ММ-</a:t>
            </a:r>
          </a:p>
          <a:p>
            <a:r>
              <a:rPr lang="kk-KZ" sz="3600" dirty="0" smtClean="0"/>
              <a:t>менің сүйікті мектебім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7422" y="571480"/>
            <a:ext cx="37363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Топтық жұмыс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1571612"/>
            <a:ext cx="6143668" cy="785818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Топты жұмыс жоспарымен таныстыру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2500306"/>
            <a:ext cx="6143668" cy="785818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Топ ішіндегі тапсырмаларды бөлу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00166" y="3571876"/>
            <a:ext cx="6143668" cy="785818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Тапсырмаларды жеке орындау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3108" y="4572008"/>
            <a:ext cx="6143668" cy="785818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Жеке жұмыстарды топпен талқылау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86050" y="5715016"/>
            <a:ext cx="6143668" cy="785818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Топтың жалпы тапсырмасын талдау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5715008" y="1928802"/>
            <a:ext cx="571504" cy="100013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7072330" y="3929066"/>
            <a:ext cx="571504" cy="100013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7715272" y="4929198"/>
            <a:ext cx="571504" cy="100013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6286512" y="3000372"/>
            <a:ext cx="571504" cy="100013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357188" y="214313"/>
            <a:ext cx="8229600" cy="1143000"/>
          </a:xfrm>
        </p:spPr>
        <p:txBody>
          <a:bodyPr/>
          <a:lstStyle/>
          <a:p>
            <a:r>
              <a:rPr lang="kk-KZ" altLang="ru-RU" sz="3200" smtClean="0">
                <a:solidFill>
                  <a:srgbClr val="FF0000"/>
                </a:solidFill>
                <a:latin typeface="KZ Times New Roman" pitchFamily="18" charset="0"/>
              </a:rPr>
              <a:t>Ашық  сабақтардың  көрінісі</a:t>
            </a:r>
            <a:endParaRPr lang="ru-RU" altLang="ru-RU" sz="3200" smtClean="0">
              <a:solidFill>
                <a:srgbClr val="FF0000"/>
              </a:solidFill>
              <a:latin typeface="KZ Times New Roman" pitchFamily="18" charset="0"/>
            </a:endParaRPr>
          </a:p>
        </p:txBody>
      </p:sp>
      <p:pic>
        <p:nvPicPr>
          <p:cNvPr id="10" name="Содержимое 9" descr="20160213_1053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452969" y="2274461"/>
            <a:ext cx="3623729" cy="2717796"/>
          </a:xfrm>
        </p:spPr>
      </p:pic>
      <p:pic>
        <p:nvPicPr>
          <p:cNvPr id="11" name="Рисунок 10" descr="20150312_135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670207" y="2259461"/>
            <a:ext cx="3887756" cy="2915817"/>
          </a:xfrm>
          <a:prstGeom prst="rect">
            <a:avLst/>
          </a:prstGeom>
        </p:spPr>
      </p:pic>
      <p:pic>
        <p:nvPicPr>
          <p:cNvPr id="12" name="Рисунок 11" descr="IMG-20161221-WA0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9805" y="1340768"/>
            <a:ext cx="3264363" cy="2448272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3" name="Рисунок 12" descr="20141130_1610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71800" y="3933056"/>
            <a:ext cx="3360373" cy="2520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smtClean="0">
                <a:solidFill>
                  <a:srgbClr val="CC0000"/>
                </a:solidFill>
              </a:rPr>
              <a:t>Біліктілік арттыру курсы</a:t>
            </a:r>
          </a:p>
        </p:txBody>
      </p:sp>
      <p:pic>
        <p:nvPicPr>
          <p:cNvPr id="6" name="Содержимое 5" descr="IMG-20170526-WA00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268759"/>
            <a:ext cx="4067944" cy="3048989"/>
          </a:xfrm>
        </p:spPr>
      </p:pic>
      <p:pic>
        <p:nvPicPr>
          <p:cNvPr id="7" name="Рисунок 6" descr="IMG-20170602-WA0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59943" y="3789040"/>
            <a:ext cx="5084057" cy="28597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83968" y="1988840"/>
            <a:ext cx="4456348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kk-KZ" sz="3600" dirty="0" smtClean="0"/>
              <a:t>2017 жыл Есіл қаласы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_20191208_1224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556" t="2778" r="7407" b="5556"/>
          <a:stretch>
            <a:fillRect/>
          </a:stretch>
        </p:blipFill>
        <p:spPr>
          <a:xfrm>
            <a:off x="467544" y="1556792"/>
            <a:ext cx="3672408" cy="5156998"/>
          </a:xfrm>
        </p:spPr>
      </p:pic>
      <p:sp>
        <p:nvSpPr>
          <p:cNvPr id="5" name="TextBox 4"/>
          <p:cNvSpPr txBox="1"/>
          <p:nvPr/>
        </p:nvSpPr>
        <p:spPr>
          <a:xfrm>
            <a:off x="827584" y="332656"/>
            <a:ext cx="7416824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kk-KZ" sz="3200" dirty="0" smtClean="0"/>
              <a:t>Менің жетістіктерім  (2017-2019 жыл-дары)</a:t>
            </a:r>
            <a:endParaRPr lang="ru-RU" sz="3200" dirty="0"/>
          </a:p>
        </p:txBody>
      </p:sp>
      <p:pic>
        <p:nvPicPr>
          <p:cNvPr id="7" name="Рисунок 6" descr="IMG_20191208_122436.jpg"/>
          <p:cNvPicPr>
            <a:picLocks noChangeAspect="1"/>
          </p:cNvPicPr>
          <p:nvPr/>
        </p:nvPicPr>
        <p:blipFill>
          <a:blip r:embed="rId3" cstate="print"/>
          <a:srcRect l="10294" t="4980" r="6620" b="5091"/>
          <a:stretch>
            <a:fillRect/>
          </a:stretch>
        </p:blipFill>
        <p:spPr>
          <a:xfrm>
            <a:off x="4860032" y="1556791"/>
            <a:ext cx="3600400" cy="51959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_20191208_1223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964" t="9451" r="13191" b="10334"/>
          <a:stretch>
            <a:fillRect/>
          </a:stretch>
        </p:blipFill>
        <p:spPr>
          <a:xfrm rot="120000">
            <a:off x="103042" y="475843"/>
            <a:ext cx="4183428" cy="5978049"/>
          </a:xfrm>
        </p:spPr>
      </p:pic>
      <p:pic>
        <p:nvPicPr>
          <p:cNvPr id="7" name="Рисунок 6" descr="IMG_20191208_122243.jpg"/>
          <p:cNvPicPr>
            <a:picLocks noChangeAspect="1"/>
          </p:cNvPicPr>
          <p:nvPr/>
        </p:nvPicPr>
        <p:blipFill>
          <a:blip r:embed="rId3" cstate="print"/>
          <a:srcRect l="13155" t="13559" r="11946" b="5085"/>
          <a:stretch>
            <a:fillRect/>
          </a:stretch>
        </p:blipFill>
        <p:spPr>
          <a:xfrm>
            <a:off x="4693728" y="476671"/>
            <a:ext cx="4126744" cy="5976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191208_122257.jpg"/>
          <p:cNvPicPr>
            <a:picLocks noChangeAspect="1"/>
          </p:cNvPicPr>
          <p:nvPr/>
        </p:nvPicPr>
        <p:blipFill>
          <a:blip r:embed="rId2" cstate="print"/>
          <a:srcRect l="4303" t="28643" r="3894" b="23116"/>
          <a:stretch>
            <a:fillRect/>
          </a:stretch>
        </p:blipFill>
        <p:spPr>
          <a:xfrm>
            <a:off x="251520" y="620688"/>
            <a:ext cx="4429000" cy="4929065"/>
          </a:xfrm>
          <a:prstGeom prst="rect">
            <a:avLst/>
          </a:prstGeom>
        </p:spPr>
      </p:pic>
      <p:pic>
        <p:nvPicPr>
          <p:cNvPr id="4" name="Рисунок 3" descr="IMG_20191209_172902.jpg"/>
          <p:cNvPicPr>
            <a:picLocks noChangeAspect="1"/>
          </p:cNvPicPr>
          <p:nvPr/>
        </p:nvPicPr>
        <p:blipFill>
          <a:blip r:embed="rId3" cstate="print"/>
          <a:srcRect l="16800" t="17450" r="7601" b="9051"/>
          <a:stretch>
            <a:fillRect/>
          </a:stretch>
        </p:blipFill>
        <p:spPr>
          <a:xfrm>
            <a:off x="4932040" y="476672"/>
            <a:ext cx="3888432" cy="5040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20191208_122217.jpg"/>
          <p:cNvPicPr>
            <a:picLocks noChangeAspect="1"/>
          </p:cNvPicPr>
          <p:nvPr/>
        </p:nvPicPr>
        <p:blipFill>
          <a:blip r:embed="rId2" cstate="print"/>
          <a:srcRect t="2817" r="2347"/>
          <a:stretch>
            <a:fillRect/>
          </a:stretch>
        </p:blipFill>
        <p:spPr>
          <a:xfrm>
            <a:off x="179512" y="764704"/>
            <a:ext cx="4287085" cy="5688632"/>
          </a:xfrm>
          <a:prstGeom prst="rect">
            <a:avLst/>
          </a:prstGeom>
        </p:spPr>
      </p:pic>
      <p:pic>
        <p:nvPicPr>
          <p:cNvPr id="7" name="Рисунок 6" descr="IMG_20191208_122022.jpg"/>
          <p:cNvPicPr>
            <a:picLocks noChangeAspect="1"/>
          </p:cNvPicPr>
          <p:nvPr/>
        </p:nvPicPr>
        <p:blipFill>
          <a:blip r:embed="rId3" cstate="print"/>
          <a:srcRect t="4147" r="2304"/>
          <a:stretch>
            <a:fillRect/>
          </a:stretch>
        </p:blipFill>
        <p:spPr>
          <a:xfrm>
            <a:off x="4622890" y="692696"/>
            <a:ext cx="4293477" cy="5616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0191208_121959.jpg"/>
          <p:cNvPicPr>
            <a:picLocks noChangeAspect="1"/>
          </p:cNvPicPr>
          <p:nvPr/>
        </p:nvPicPr>
        <p:blipFill>
          <a:blip r:embed="rId2" cstate="print"/>
          <a:srcRect l="8251" t="8595" r="11985" b="6828"/>
          <a:stretch>
            <a:fillRect/>
          </a:stretch>
        </p:blipFill>
        <p:spPr>
          <a:xfrm>
            <a:off x="179512" y="260648"/>
            <a:ext cx="4309892" cy="6093296"/>
          </a:xfrm>
          <a:prstGeom prst="rect">
            <a:avLst/>
          </a:prstGeom>
        </p:spPr>
      </p:pic>
      <p:pic>
        <p:nvPicPr>
          <p:cNvPr id="6" name="Содержимое 3" descr="IMG_20191208_12192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6187" r="7413"/>
          <a:stretch>
            <a:fillRect/>
          </a:stretch>
        </p:blipFill>
        <p:spPr>
          <a:xfrm>
            <a:off x="4644008" y="332656"/>
            <a:ext cx="4255532" cy="59766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_20191208_1221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3462" t="11908" r="13583" b="6996"/>
          <a:stretch>
            <a:fillRect/>
          </a:stretch>
        </p:blipFill>
        <p:spPr>
          <a:xfrm>
            <a:off x="323528" y="332655"/>
            <a:ext cx="4402642" cy="6525345"/>
          </a:xfrm>
        </p:spPr>
      </p:pic>
      <p:pic>
        <p:nvPicPr>
          <p:cNvPr id="7" name="Рисунок 6" descr="IMG_20191208_122406.jpg"/>
          <p:cNvPicPr>
            <a:picLocks noChangeAspect="1"/>
          </p:cNvPicPr>
          <p:nvPr/>
        </p:nvPicPr>
        <p:blipFill>
          <a:blip r:embed="rId3" cstate="print"/>
          <a:srcRect l="17178" t="9018" r="15829" b="798"/>
          <a:stretch>
            <a:fillRect/>
          </a:stretch>
        </p:blipFill>
        <p:spPr>
          <a:xfrm>
            <a:off x="5195385" y="332657"/>
            <a:ext cx="3625088" cy="6506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191208_122049.jpg"/>
          <p:cNvPicPr>
            <a:picLocks noChangeAspect="1"/>
          </p:cNvPicPr>
          <p:nvPr/>
        </p:nvPicPr>
        <p:blipFill>
          <a:blip r:embed="rId2" cstate="print"/>
          <a:srcRect l="5959" t="2980" r="4653" b="6709"/>
          <a:stretch>
            <a:fillRect/>
          </a:stretch>
        </p:blipFill>
        <p:spPr>
          <a:xfrm>
            <a:off x="179512" y="548680"/>
            <a:ext cx="4276312" cy="5760640"/>
          </a:xfrm>
          <a:prstGeom prst="rect">
            <a:avLst/>
          </a:prstGeom>
        </p:spPr>
      </p:pic>
      <p:pic>
        <p:nvPicPr>
          <p:cNvPr id="4" name="Рисунок 3" descr="IMG_20191208_1221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548680"/>
            <a:ext cx="4320480" cy="5760640"/>
          </a:xfrm>
          <a:prstGeom prst="rect">
            <a:avLst/>
          </a:prstGeom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250825" y="365125"/>
            <a:ext cx="8640763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algn="ctr">
              <a:defRPr/>
            </a:pPr>
            <a:r>
              <a:rPr lang="kk-KZ" sz="2000" b="1" dirty="0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Мұғалім туралы мәлімет </a:t>
            </a:r>
          </a:p>
          <a:p>
            <a:pPr marL="342900" indent="-342900" algn="ctr">
              <a:defRPr/>
            </a:pPr>
            <a:r>
              <a:rPr lang="kk-KZ" sz="2000" b="1" dirty="0">
                <a:solidFill>
                  <a:srgbClr val="0000FF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   </a:t>
            </a:r>
          </a:p>
          <a:p>
            <a:pPr marL="342900" indent="-342900">
              <a:buFontTx/>
              <a:buAutoNum type="arabicPeriod"/>
              <a:defRPr/>
            </a:pPr>
            <a:r>
              <a:rPr lang="kk-KZ" sz="1400" b="1" dirty="0">
                <a:solidFill>
                  <a:srgbClr val="CC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Аты-жөні</a:t>
            </a:r>
            <a:r>
              <a:rPr lang="kk-KZ" sz="1400" b="1" dirty="0">
                <a:solidFill>
                  <a:srgbClr val="0000FF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: </a:t>
            </a:r>
            <a:r>
              <a:rPr lang="kk-KZ" sz="1400" b="1" i="1" dirty="0" smtClean="0">
                <a:solidFill>
                  <a:srgbClr val="0000FF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Давлеталина Бахатгуль Кублановна</a:t>
            </a:r>
            <a:endParaRPr lang="kk-KZ" sz="1400" b="1" i="1" dirty="0">
              <a:solidFill>
                <a:srgbClr val="0000FF"/>
              </a:solidFill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  <a:p>
            <a:pPr marL="342900" indent="-342900">
              <a:buFontTx/>
              <a:buAutoNum type="arabicPeriod"/>
              <a:defRPr/>
            </a:pPr>
            <a:endParaRPr lang="kk-KZ" sz="1400" b="1" dirty="0">
              <a:solidFill>
                <a:srgbClr val="0000FF"/>
              </a:solidFill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kk-KZ" sz="1400" b="1" dirty="0">
                <a:solidFill>
                  <a:srgbClr val="CC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Білімім:</a:t>
            </a:r>
            <a:r>
              <a:rPr lang="kk-KZ" sz="1400" b="1" dirty="0">
                <a:solidFill>
                  <a:srgbClr val="0000FF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lang="kk-KZ" sz="1400" b="1" i="1" dirty="0">
                <a:solidFill>
                  <a:srgbClr val="0000FF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Жоғары</a:t>
            </a:r>
          </a:p>
          <a:p>
            <a:pPr marL="342900" indent="-342900">
              <a:buFontTx/>
              <a:buAutoNum type="arabicPeriod"/>
              <a:defRPr/>
            </a:pPr>
            <a:endParaRPr lang="kk-KZ" sz="1400" b="1" dirty="0">
              <a:solidFill>
                <a:srgbClr val="0000FF"/>
              </a:solidFill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kk-KZ" sz="1400" b="1" dirty="0">
                <a:solidFill>
                  <a:srgbClr val="CC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Мамандығы:</a:t>
            </a:r>
            <a:r>
              <a:rPr lang="kk-KZ" sz="1400" b="1" dirty="0">
                <a:solidFill>
                  <a:srgbClr val="0000FF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lang="kk-KZ" sz="1400" b="1" i="1" dirty="0" smtClean="0">
                <a:solidFill>
                  <a:srgbClr val="0000FF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Қазақ  тілі  мен  әдебиет пәнінің мұғалімі</a:t>
            </a:r>
            <a:endParaRPr lang="kk-KZ" sz="1400" b="1" i="1" dirty="0">
              <a:solidFill>
                <a:srgbClr val="0000FF"/>
              </a:solidFill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  <a:p>
            <a:pPr marL="342900" indent="-342900">
              <a:buFontTx/>
              <a:buAutoNum type="arabicPeriod"/>
              <a:defRPr/>
            </a:pPr>
            <a:endParaRPr lang="kk-KZ" sz="1400" b="1" dirty="0">
              <a:solidFill>
                <a:srgbClr val="0000FF"/>
              </a:solidFill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kk-KZ" sz="1400" b="1" dirty="0">
                <a:solidFill>
                  <a:srgbClr val="CC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Қай оқу орынын бітірді:</a:t>
            </a:r>
            <a:r>
              <a:rPr lang="kk-KZ" sz="1400" b="1" dirty="0">
                <a:solidFill>
                  <a:srgbClr val="0000FF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lang="kk-KZ" sz="1400" b="1" i="1" dirty="0">
                <a:solidFill>
                  <a:srgbClr val="0000FF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Арқалық педагогикалық институты </a:t>
            </a:r>
            <a:r>
              <a:rPr lang="en-US" sz="1400" b="1" i="1" dirty="0" smtClean="0">
                <a:solidFill>
                  <a:srgbClr val="0000FF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2011-</a:t>
            </a:r>
            <a:r>
              <a:rPr lang="kk-KZ" sz="1400" b="1" i="1" dirty="0" smtClean="0">
                <a:solidFill>
                  <a:srgbClr val="0000FF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2013ж.</a:t>
            </a:r>
            <a:endParaRPr lang="kk-KZ" sz="1400" b="1" i="1" dirty="0">
              <a:solidFill>
                <a:srgbClr val="0000FF"/>
              </a:solidFill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  <a:p>
            <a:pPr marL="342900" indent="-342900">
              <a:buFontTx/>
              <a:buAutoNum type="arabicPeriod"/>
              <a:defRPr/>
            </a:pPr>
            <a:endParaRPr lang="kk-KZ" sz="1400" b="1" i="1" dirty="0">
              <a:solidFill>
                <a:srgbClr val="0000FF"/>
              </a:solidFill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kk-KZ" sz="1400" b="1" i="1" dirty="0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Мамандығы бойынша қай жылдан бері жұмыс атқарады:</a:t>
            </a:r>
            <a:r>
              <a:rPr lang="kk-KZ" sz="1400" b="1" i="1" dirty="0">
                <a:solidFill>
                  <a:srgbClr val="0000FF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lang="kk-KZ" sz="1400" b="1" i="1" dirty="0" smtClean="0">
                <a:solidFill>
                  <a:srgbClr val="0000FF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2000 ж.</a:t>
            </a:r>
            <a:endParaRPr lang="kk-KZ" sz="1400" b="1" i="1" dirty="0">
              <a:solidFill>
                <a:srgbClr val="0000FF"/>
              </a:solidFill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  <a:p>
            <a:pPr marL="342900" indent="-342900">
              <a:buFontTx/>
              <a:buAutoNum type="arabicPeriod"/>
              <a:defRPr/>
            </a:pPr>
            <a:endParaRPr lang="kk-KZ" sz="1400" b="1" i="1" dirty="0">
              <a:solidFill>
                <a:srgbClr val="0000FF"/>
              </a:solidFill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kk-KZ" sz="1400" b="1" i="1" dirty="0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Жұмыс орны: </a:t>
            </a:r>
            <a:r>
              <a:rPr lang="kk-KZ" sz="1400" b="1" i="1" dirty="0" smtClean="0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“</a:t>
            </a:r>
            <a:r>
              <a:rPr lang="kk-KZ" sz="1400" b="1" i="1" dirty="0" smtClean="0">
                <a:solidFill>
                  <a:srgbClr val="0000FF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Пятигорский орта мектебі”ММ</a:t>
            </a:r>
            <a:endParaRPr lang="kk-KZ" sz="1400" b="1" i="1" dirty="0">
              <a:solidFill>
                <a:srgbClr val="0000FF"/>
              </a:solidFill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  <a:p>
            <a:pPr marL="342900" indent="-342900">
              <a:buFontTx/>
              <a:buAutoNum type="arabicPeriod"/>
              <a:defRPr/>
            </a:pPr>
            <a:endParaRPr lang="kk-KZ" sz="1400" b="1" i="1" dirty="0">
              <a:solidFill>
                <a:srgbClr val="0000FF"/>
              </a:solidFill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kk-KZ" sz="1400" b="1" i="1" dirty="0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Атқаратын қызметі: </a:t>
            </a:r>
            <a:r>
              <a:rPr lang="kk-KZ" sz="1400" b="1" i="1" dirty="0" smtClean="0">
                <a:solidFill>
                  <a:srgbClr val="0000FF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Қазақ тілі  мен  әдебиет  пәнінің </a:t>
            </a:r>
            <a:r>
              <a:rPr lang="kk-KZ" sz="1400" b="1" i="1" dirty="0">
                <a:solidFill>
                  <a:srgbClr val="0000FF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мұғалімі</a:t>
            </a:r>
          </a:p>
          <a:p>
            <a:pPr marL="342900" indent="-342900">
              <a:buFontTx/>
              <a:buAutoNum type="arabicPeriod"/>
              <a:defRPr/>
            </a:pPr>
            <a:endParaRPr lang="kk-KZ" sz="1400" b="1" i="1" dirty="0">
              <a:solidFill>
                <a:srgbClr val="0000FF"/>
              </a:solidFill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kk-KZ" sz="1400" b="1" i="1" dirty="0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Аталған мектепте қашаннан жұмыс атқарады: </a:t>
            </a:r>
            <a:r>
              <a:rPr lang="kk-KZ" sz="1400" b="1" i="1" dirty="0" smtClean="0">
                <a:solidFill>
                  <a:srgbClr val="0000FF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1987 ж.</a:t>
            </a:r>
            <a:endParaRPr lang="kk-KZ" sz="1400" b="1" i="1" dirty="0">
              <a:solidFill>
                <a:srgbClr val="0000FF"/>
              </a:solidFill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  <a:p>
            <a:pPr marL="342900" indent="-342900">
              <a:buFontTx/>
              <a:buAutoNum type="arabicPeriod"/>
              <a:defRPr/>
            </a:pPr>
            <a:endParaRPr lang="kk-KZ" sz="1400" b="1" i="1" dirty="0">
              <a:solidFill>
                <a:srgbClr val="FF0000"/>
              </a:solidFill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  <a:p>
            <a:pPr>
              <a:defRPr/>
            </a:pPr>
            <a:r>
              <a:rPr lang="kk-KZ" sz="1400" b="1" dirty="0">
                <a:solidFill>
                  <a:srgbClr val="CC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9</a:t>
            </a:r>
            <a:r>
              <a:rPr lang="kk-KZ" sz="1400" b="1" dirty="0">
                <a:solidFill>
                  <a:srgbClr val="0000FF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.</a:t>
            </a:r>
            <a:r>
              <a:rPr lang="kk-KZ" sz="1400" b="1" dirty="0">
                <a:solidFill>
                  <a:srgbClr val="CC0000"/>
                </a:solidFill>
                <a:latin typeface="Times New Roman" pitchFamily="18" charset="0"/>
                <a:ea typeface="MS Mincho" pitchFamily="49" charset="-128"/>
              </a:rPr>
              <a:t>Санатталуы:</a:t>
            </a:r>
            <a:r>
              <a:rPr lang="kk-KZ" sz="1400" b="1" dirty="0">
                <a:solidFill>
                  <a:srgbClr val="0000FF"/>
                </a:solidFill>
                <a:latin typeface="Times New Roman" pitchFamily="18" charset="0"/>
                <a:ea typeface="MS Mincho" pitchFamily="49" charset="-128"/>
              </a:rPr>
              <a:t> </a:t>
            </a:r>
            <a:r>
              <a:rPr lang="kk-KZ" sz="1400" b="1" i="1" dirty="0" smtClean="0">
                <a:solidFill>
                  <a:srgbClr val="0000FF"/>
                </a:solidFill>
                <a:latin typeface="Times New Roman" pitchFamily="18" charset="0"/>
                <a:ea typeface="MS Mincho" pitchFamily="49" charset="-128"/>
              </a:rPr>
              <a:t>бірінші  санат</a:t>
            </a:r>
            <a:endParaRPr lang="kk-KZ" sz="1400" b="1" i="1" dirty="0">
              <a:solidFill>
                <a:srgbClr val="0000FF"/>
              </a:solidFill>
              <a:latin typeface="Times New Roman" pitchFamily="18" charset="0"/>
              <a:ea typeface="MS Mincho" pitchFamily="49" charset="-128"/>
            </a:endParaRPr>
          </a:p>
          <a:p>
            <a:pPr marL="342900" indent="-342900">
              <a:buFontTx/>
              <a:buAutoNum type="arabicPeriod"/>
              <a:defRPr/>
            </a:pPr>
            <a:endParaRPr lang="kk-KZ" sz="1400" b="1" dirty="0">
              <a:solidFill>
                <a:srgbClr val="0000FF"/>
              </a:solidFill>
              <a:latin typeface="Times New Roman" pitchFamily="18" charset="0"/>
              <a:ea typeface="MS Mincho" pitchFamily="49" charset="-128"/>
            </a:endParaRPr>
          </a:p>
          <a:p>
            <a:pPr>
              <a:defRPr/>
            </a:pPr>
            <a:r>
              <a:rPr lang="kk-KZ" sz="1400" b="1" dirty="0">
                <a:solidFill>
                  <a:srgbClr val="CC0000"/>
                </a:solidFill>
                <a:latin typeface="Times New Roman" pitchFamily="18" charset="0"/>
                <a:ea typeface="MS Mincho" pitchFamily="49" charset="-128"/>
              </a:rPr>
              <a:t>10.Курстан өткен жылы:</a:t>
            </a:r>
            <a:r>
              <a:rPr lang="kk-KZ" sz="1400" b="1" dirty="0">
                <a:solidFill>
                  <a:srgbClr val="0000FF"/>
                </a:solidFill>
                <a:latin typeface="Times New Roman" pitchFamily="18" charset="0"/>
                <a:ea typeface="MS Mincho" pitchFamily="49" charset="-128"/>
              </a:rPr>
              <a:t>  </a:t>
            </a:r>
            <a:r>
              <a:rPr lang="kk-KZ" sz="1400" b="1" i="1" dirty="0">
                <a:solidFill>
                  <a:srgbClr val="0000FF"/>
                </a:solidFill>
                <a:latin typeface="Times New Roman" pitchFamily="18" charset="0"/>
                <a:ea typeface="MS Mincho" pitchFamily="49" charset="-128"/>
              </a:rPr>
              <a:t> </a:t>
            </a:r>
            <a:r>
              <a:rPr lang="kk-KZ" sz="1400" b="1" i="1" dirty="0" smtClean="0">
                <a:solidFill>
                  <a:srgbClr val="0000FF"/>
                </a:solidFill>
                <a:latin typeface="Times New Roman" pitchFamily="18" charset="0"/>
                <a:ea typeface="MS Mincho" pitchFamily="49" charset="-128"/>
              </a:rPr>
              <a:t>2017ж</a:t>
            </a:r>
            <a:r>
              <a:rPr lang="kk-KZ" sz="1400" b="1" i="1" dirty="0">
                <a:solidFill>
                  <a:srgbClr val="0000FF"/>
                </a:solidFill>
                <a:latin typeface="Times New Roman" pitchFamily="18" charset="0"/>
                <a:ea typeface="MS Mincho" pitchFamily="49" charset="-128"/>
              </a:rPr>
              <a:t>( </a:t>
            </a:r>
            <a:r>
              <a:rPr lang="kk-KZ" sz="1400" b="1" i="1" dirty="0" smtClean="0">
                <a:solidFill>
                  <a:srgbClr val="0000FF"/>
                </a:solidFill>
                <a:latin typeface="Times New Roman" pitchFamily="18" charset="0"/>
                <a:ea typeface="MS Mincho" pitchFamily="49" charset="-128"/>
              </a:rPr>
              <a:t>жаңартылған білім);   </a:t>
            </a:r>
            <a:endParaRPr lang="kk-KZ" sz="1400" b="1" dirty="0">
              <a:solidFill>
                <a:srgbClr val="0000FF"/>
              </a:solidFill>
              <a:latin typeface="Times New Roman" pitchFamily="18" charset="0"/>
              <a:ea typeface="MS Mincho" pitchFamily="49" charset="-128"/>
            </a:endParaRPr>
          </a:p>
          <a:p>
            <a:pPr>
              <a:defRPr/>
            </a:pPr>
            <a:r>
              <a:rPr lang="kk-KZ" sz="1400" b="1" dirty="0">
                <a:solidFill>
                  <a:srgbClr val="CC0000"/>
                </a:solidFill>
                <a:latin typeface="Times New Roman" pitchFamily="18" charset="0"/>
              </a:rPr>
              <a:t>11.Жалпы жұмыс өтілі: </a:t>
            </a:r>
            <a:r>
              <a:rPr lang="kk-KZ" sz="1400" b="1" dirty="0" smtClean="0">
                <a:solidFill>
                  <a:srgbClr val="0000FF"/>
                </a:solidFill>
                <a:latin typeface="Times New Roman" pitchFamily="18" charset="0"/>
              </a:rPr>
              <a:t>38жыл</a:t>
            </a:r>
            <a:endParaRPr lang="kk-KZ" sz="14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>
              <a:defRPr/>
            </a:pPr>
            <a:r>
              <a:rPr lang="kk-KZ" sz="1400" b="1" dirty="0">
                <a:solidFill>
                  <a:srgbClr val="CC0000"/>
                </a:solidFill>
                <a:latin typeface="Times New Roman" pitchFamily="18" charset="0"/>
              </a:rPr>
              <a:t>12.Аттестациядан өткен жылы: </a:t>
            </a:r>
            <a:r>
              <a:rPr lang="kk-KZ" sz="1400" b="1" dirty="0" smtClean="0">
                <a:solidFill>
                  <a:srgbClr val="0000FF"/>
                </a:solidFill>
                <a:latin typeface="Times New Roman" pitchFamily="18" charset="0"/>
              </a:rPr>
              <a:t>2017 жылы </a:t>
            </a:r>
            <a:endParaRPr lang="kk-KZ" sz="14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marL="342900" indent="-342900">
              <a:defRPr/>
            </a:pPr>
            <a:r>
              <a:rPr lang="kk-KZ" sz="1400" b="1" dirty="0">
                <a:solidFill>
                  <a:srgbClr val="CC0000"/>
                </a:solidFill>
                <a:latin typeface="Times New Roman" pitchFamily="18" charset="0"/>
              </a:rPr>
              <a:t>13.Мекен жайы:   </a:t>
            </a:r>
            <a:r>
              <a:rPr lang="kk-KZ" sz="1400" b="1" dirty="0" smtClean="0">
                <a:solidFill>
                  <a:srgbClr val="0000FF"/>
                </a:solidFill>
                <a:latin typeface="Times New Roman" pitchFamily="18" charset="0"/>
              </a:rPr>
              <a:t>Пятигорский ауылы</a:t>
            </a:r>
            <a:endParaRPr lang="kk-KZ" sz="14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marL="342900" indent="-342900">
              <a:defRPr/>
            </a:pPr>
            <a:r>
              <a:rPr lang="kk-KZ" sz="1400" b="1" dirty="0">
                <a:solidFill>
                  <a:srgbClr val="CC0000"/>
                </a:solidFill>
                <a:latin typeface="Times New Roman" pitchFamily="18" charset="0"/>
              </a:rPr>
              <a:t>14.Байланыс телефоны:  </a:t>
            </a:r>
            <a:r>
              <a:rPr lang="kk-KZ" sz="1400" b="1" dirty="0" smtClean="0">
                <a:solidFill>
                  <a:srgbClr val="0000FF"/>
                </a:solidFill>
                <a:latin typeface="Times New Roman" pitchFamily="18" charset="0"/>
              </a:rPr>
              <a:t>99- 4- 17 </a:t>
            </a:r>
            <a:endParaRPr lang="kk-KZ" sz="14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marL="342900" indent="-342900">
              <a:defRPr/>
            </a:pPr>
            <a:r>
              <a:rPr lang="kk-KZ" sz="1400" b="1" dirty="0">
                <a:solidFill>
                  <a:srgbClr val="0000FF"/>
                </a:solidFill>
                <a:latin typeface="Times New Roman" pitchFamily="18" charset="0"/>
              </a:rPr>
              <a:t>Электронды почтасы: </a:t>
            </a:r>
            <a:r>
              <a:rPr lang="kk-KZ" sz="1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0000FF"/>
                </a:solidFill>
                <a:latin typeface="Times New Roman" pitchFamily="18" charset="0"/>
              </a:rPr>
              <a:t>davlettalina@mail.ru </a:t>
            </a:r>
            <a:endParaRPr lang="kk-KZ" sz="1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4" name="Рисунок 3" descr="IMG_20191208_123622.jpg"/>
          <p:cNvPicPr>
            <a:picLocks noChangeAspect="1"/>
          </p:cNvPicPr>
          <p:nvPr/>
        </p:nvPicPr>
        <p:blipFill>
          <a:blip r:embed="rId2" cstate="print"/>
          <a:srcRect t="14049" r="8310" b="8451"/>
          <a:stretch>
            <a:fillRect/>
          </a:stretch>
        </p:blipFill>
        <p:spPr>
          <a:xfrm>
            <a:off x="6876256" y="0"/>
            <a:ext cx="2267744" cy="2555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191208_122232.jpg"/>
          <p:cNvPicPr>
            <a:picLocks noChangeAspect="1"/>
          </p:cNvPicPr>
          <p:nvPr/>
        </p:nvPicPr>
        <p:blipFill>
          <a:blip r:embed="rId2" cstate="print"/>
          <a:srcRect l="11435" t="6885" r="5252"/>
          <a:stretch>
            <a:fillRect/>
          </a:stretch>
        </p:blipFill>
        <p:spPr>
          <a:xfrm>
            <a:off x="179512" y="188640"/>
            <a:ext cx="3847317" cy="5733256"/>
          </a:xfrm>
          <a:prstGeom prst="rect">
            <a:avLst/>
          </a:prstGeom>
        </p:spPr>
      </p:pic>
      <p:pic>
        <p:nvPicPr>
          <p:cNvPr id="4" name="Рисунок 3" descr="IMG_20191208_122310.jpg"/>
          <p:cNvPicPr>
            <a:picLocks noChangeAspect="1"/>
          </p:cNvPicPr>
          <p:nvPr/>
        </p:nvPicPr>
        <p:blipFill>
          <a:blip r:embed="rId3" cstate="print"/>
          <a:srcRect l="3703" t="23891" r="4840" b="27315"/>
          <a:stretch>
            <a:fillRect/>
          </a:stretch>
        </p:blipFill>
        <p:spPr>
          <a:xfrm>
            <a:off x="4139952" y="1052736"/>
            <a:ext cx="5004048" cy="333603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WordArt 2"/>
          <p:cNvSpPr>
            <a:spLocks noChangeArrowheads="1" noChangeShapeType="1" noTextEdit="1"/>
          </p:cNvSpPr>
          <p:nvPr/>
        </p:nvSpPr>
        <p:spPr bwMode="auto">
          <a:xfrm>
            <a:off x="1908175" y="476250"/>
            <a:ext cx="5257800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i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" name="Рисунок 2" descr="IMG_20191208_122345.jpg"/>
          <p:cNvPicPr>
            <a:picLocks noChangeAspect="1"/>
          </p:cNvPicPr>
          <p:nvPr/>
        </p:nvPicPr>
        <p:blipFill>
          <a:blip r:embed="rId2" cstate="print"/>
          <a:srcRect l="3989" t="4686" r="11201" b="5104"/>
          <a:stretch>
            <a:fillRect/>
          </a:stretch>
        </p:blipFill>
        <p:spPr>
          <a:xfrm>
            <a:off x="179512" y="332656"/>
            <a:ext cx="4067944" cy="5910032"/>
          </a:xfrm>
          <a:prstGeom prst="rect">
            <a:avLst/>
          </a:prstGeom>
        </p:spPr>
      </p:pic>
      <p:pic>
        <p:nvPicPr>
          <p:cNvPr id="4" name="Рисунок 3" descr="IMG_20191208_122421.jpg"/>
          <p:cNvPicPr>
            <a:picLocks noChangeAspect="1"/>
          </p:cNvPicPr>
          <p:nvPr/>
        </p:nvPicPr>
        <p:blipFill>
          <a:blip r:embed="rId3" cstate="print"/>
          <a:srcRect l="6274" t="7059" r="4314" b="2353"/>
          <a:stretch>
            <a:fillRect/>
          </a:stretch>
        </p:blipFill>
        <p:spPr>
          <a:xfrm>
            <a:off x="4414892" y="260648"/>
            <a:ext cx="4477588" cy="604867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-20191207-WA0008.jpg"/>
          <p:cNvPicPr>
            <a:picLocks noChangeAspect="1"/>
          </p:cNvPicPr>
          <p:nvPr/>
        </p:nvPicPr>
        <p:blipFill>
          <a:blip r:embed="rId2" cstate="print"/>
          <a:srcRect l="30263" t="11491" r="14473" b="22436"/>
          <a:stretch>
            <a:fillRect/>
          </a:stretch>
        </p:blipFill>
        <p:spPr>
          <a:xfrm>
            <a:off x="179512" y="764704"/>
            <a:ext cx="4477019" cy="4680520"/>
          </a:xfrm>
          <a:prstGeom prst="rect">
            <a:avLst/>
          </a:prstGeom>
        </p:spPr>
      </p:pic>
      <p:pic>
        <p:nvPicPr>
          <p:cNvPr id="4" name="Рисунок 3" descr="IMG_20191208_121837.jpg"/>
          <p:cNvPicPr>
            <a:picLocks noChangeAspect="1"/>
          </p:cNvPicPr>
          <p:nvPr/>
        </p:nvPicPr>
        <p:blipFill>
          <a:blip r:embed="rId3" cstate="print"/>
          <a:srcRect l="16092" t="14176" r="9195" b="15326"/>
          <a:stretch>
            <a:fillRect/>
          </a:stretch>
        </p:blipFill>
        <p:spPr>
          <a:xfrm rot="5400000">
            <a:off x="3847800" y="1632919"/>
            <a:ext cx="5984901" cy="3960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4AE"/>
            </a:gs>
            <a:gs pos="13000">
              <a:srgbClr val="BD922A"/>
            </a:gs>
            <a:gs pos="21001">
              <a:srgbClr val="BD922A"/>
            </a:gs>
            <a:gs pos="63000">
              <a:srgbClr val="FBE4AE"/>
            </a:gs>
            <a:gs pos="67000">
              <a:srgbClr val="BD922A"/>
            </a:gs>
            <a:gs pos="69000">
              <a:srgbClr val="835E17"/>
            </a:gs>
            <a:gs pos="82001">
              <a:srgbClr val="A28949"/>
            </a:gs>
            <a:gs pos="100000">
              <a:srgbClr val="FAE3B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6"/>
          <p:cNvSpPr>
            <a:spLocks noGrp="1"/>
          </p:cNvSpPr>
          <p:nvPr>
            <p:ph type="ctrTitle"/>
          </p:nvPr>
        </p:nvSpPr>
        <p:spPr>
          <a:xfrm>
            <a:off x="539750" y="115888"/>
            <a:ext cx="7916863" cy="6408737"/>
          </a:xfrm>
        </p:spPr>
        <p:txBody>
          <a:bodyPr>
            <a:normAutofit/>
          </a:bodyPr>
          <a:lstStyle/>
          <a:p>
            <a:r>
              <a:rPr lang="kk-KZ" sz="1800" b="1" dirty="0" smtClean="0">
                <a:cs typeface="Aharoni" pitchFamily="2" charset="-79"/>
              </a:rPr>
              <a:t>Менің жетістіктерім</a:t>
            </a:r>
            <a:r>
              <a:rPr lang="kk-KZ" sz="1800" dirty="0" smtClean="0">
                <a:cs typeface="Aharoni" pitchFamily="2" charset="-79"/>
              </a:rPr>
              <a:t> 2017-2019  оқу жылдары (мои достижения )</a:t>
            </a:r>
            <a:r>
              <a:rPr lang="ru-RU" sz="1800" dirty="0" smtClean="0">
                <a:cs typeface="Aharoni" pitchFamily="2" charset="-79"/>
              </a:rPr>
              <a:t/>
            </a:r>
            <a:br>
              <a:rPr lang="ru-RU" sz="1800" dirty="0" smtClean="0">
                <a:cs typeface="Aharoni" pitchFamily="2" charset="-79"/>
              </a:rPr>
            </a:br>
            <a:r>
              <a:rPr lang="kk-KZ" sz="1800" dirty="0" smtClean="0">
                <a:cs typeface="Aharoni" pitchFamily="2" charset="-79"/>
              </a:rPr>
              <a:t>Алғыс хат  Жарқайың  ауданының әкімі А.Үйсімбаев 2016 жыл </a:t>
            </a:r>
            <a:r>
              <a:rPr lang="ru-RU" sz="1800" dirty="0" smtClean="0">
                <a:cs typeface="Aharoni" pitchFamily="2" charset="-79"/>
              </a:rPr>
              <a:t/>
            </a:r>
            <a:br>
              <a:rPr lang="ru-RU" sz="1800" dirty="0" smtClean="0">
                <a:cs typeface="Aharoni" pitchFamily="2" charset="-79"/>
              </a:rPr>
            </a:br>
            <a:r>
              <a:rPr lang="kk-KZ" sz="1800" dirty="0" smtClean="0">
                <a:cs typeface="Aharoni" pitchFamily="2" charset="-79"/>
              </a:rPr>
              <a:t>  Алғыс хат  Пятигорский ауылының әкімі  Шәкірова Г. 2017 жыл</a:t>
            </a:r>
            <a:r>
              <a:rPr lang="ru-RU" sz="1800" dirty="0" smtClean="0">
                <a:cs typeface="Aharoni" pitchFamily="2" charset="-79"/>
              </a:rPr>
              <a:t/>
            </a:r>
            <a:br>
              <a:rPr lang="ru-RU" sz="1800" dirty="0" smtClean="0">
                <a:cs typeface="Aharoni" pitchFamily="2" charset="-79"/>
              </a:rPr>
            </a:br>
            <a:r>
              <a:rPr lang="kk-KZ" sz="1800" dirty="0" smtClean="0">
                <a:cs typeface="Aharoni" pitchFamily="2" charset="-79"/>
              </a:rPr>
              <a:t>Алғыс Хат  Пятигорский орта мектебінің директоры  2016-2017 жылы</a:t>
            </a:r>
            <a:r>
              <a:rPr lang="ru-RU" sz="1800" dirty="0" smtClean="0">
                <a:cs typeface="Aharoni" pitchFamily="2" charset="-79"/>
              </a:rPr>
              <a:t/>
            </a:r>
            <a:br>
              <a:rPr lang="ru-RU" sz="1800" dirty="0" smtClean="0">
                <a:cs typeface="Aharoni" pitchFamily="2" charset="-79"/>
              </a:rPr>
            </a:br>
            <a:r>
              <a:rPr lang="kk-KZ" sz="1800" dirty="0" smtClean="0">
                <a:cs typeface="Aharoni" pitchFamily="2" charset="-79"/>
              </a:rPr>
              <a:t>Грамота «Отдел образования Жаркаинского района » за лучший доклад Август 2017 год</a:t>
            </a:r>
            <a:r>
              <a:rPr lang="ru-RU" sz="1800" dirty="0" smtClean="0">
                <a:cs typeface="Aharoni" pitchFamily="2" charset="-79"/>
              </a:rPr>
              <a:t/>
            </a:r>
            <a:br>
              <a:rPr lang="ru-RU" sz="1800" dirty="0" smtClean="0">
                <a:cs typeface="Aharoni" pitchFamily="2" charset="-79"/>
              </a:rPr>
            </a:br>
            <a:r>
              <a:rPr lang="kk-KZ" sz="1800" dirty="0" smtClean="0">
                <a:cs typeface="Aharoni" pitchFamily="2" charset="-79"/>
              </a:rPr>
              <a:t>Алғыс Хат за участие детей на </a:t>
            </a:r>
            <a:r>
              <a:rPr lang="en-US" sz="1800" dirty="0" smtClean="0">
                <a:latin typeface="Aharoni" pitchFamily="2" charset="-79"/>
                <a:cs typeface="Aharoni" pitchFamily="2" charset="-79"/>
              </a:rPr>
              <a:t>III</a:t>
            </a:r>
            <a:r>
              <a:rPr lang="kk-KZ" sz="1800" dirty="0" smtClean="0">
                <a:cs typeface="Aharoni" pitchFamily="2" charset="-79"/>
              </a:rPr>
              <a:t> общеказахстанской дистанционной олимпиаде ЗИЯТ. 2016-2017уч.год ;  2017-2018  уч. год ;2018-2019 уч.год</a:t>
            </a:r>
            <a:r>
              <a:rPr lang="ru-RU" sz="1800" dirty="0" smtClean="0">
                <a:cs typeface="Aharoni" pitchFamily="2" charset="-79"/>
              </a:rPr>
              <a:t/>
            </a:r>
            <a:br>
              <a:rPr lang="ru-RU" sz="1800" dirty="0" smtClean="0">
                <a:cs typeface="Aharoni" pitchFamily="2" charset="-79"/>
              </a:rPr>
            </a:br>
            <a:r>
              <a:rPr lang="kk-KZ" sz="1800" dirty="0" smtClean="0">
                <a:cs typeface="Aharoni" pitchFamily="2" charset="-79"/>
              </a:rPr>
              <a:t>Алғыс Хат за участие детей на </a:t>
            </a:r>
            <a:r>
              <a:rPr lang="en-US" sz="1800" dirty="0" smtClean="0">
                <a:latin typeface="Aharoni" pitchFamily="2" charset="-79"/>
                <a:cs typeface="Aharoni" pitchFamily="2" charset="-79"/>
              </a:rPr>
              <a:t>IV</a:t>
            </a:r>
            <a:r>
              <a:rPr lang="kk-KZ" sz="1800" dirty="0" smtClean="0">
                <a:cs typeface="Aharoni" pitchFamily="2" charset="-79"/>
              </a:rPr>
              <a:t> общеказахстанской дистанционной олимпиаде ЗИЯТ. 2017-2018 уч.год</a:t>
            </a:r>
            <a:r>
              <a:rPr lang="ru-RU" sz="1800" dirty="0" smtClean="0">
                <a:cs typeface="Aharoni" pitchFamily="2" charset="-79"/>
              </a:rPr>
              <a:t/>
            </a:r>
            <a:br>
              <a:rPr lang="ru-RU" sz="1800" dirty="0" smtClean="0">
                <a:cs typeface="Aharoni" pitchFamily="2" charset="-79"/>
              </a:rPr>
            </a:br>
            <a:r>
              <a:rPr lang="kk-KZ" sz="1800" dirty="0" smtClean="0">
                <a:cs typeface="Aharoni" pitchFamily="2" charset="-79"/>
              </a:rPr>
              <a:t>Благодарственное письмо Аким Жаркаинского района М.Балпан.2018 год.</a:t>
            </a:r>
            <a:r>
              <a:rPr lang="ru-RU" sz="1800" dirty="0" smtClean="0">
                <a:cs typeface="Aharoni" pitchFamily="2" charset="-79"/>
              </a:rPr>
              <a:t/>
            </a:r>
            <a:br>
              <a:rPr lang="ru-RU" sz="1800" dirty="0" smtClean="0">
                <a:cs typeface="Aharoni" pitchFamily="2" charset="-79"/>
              </a:rPr>
            </a:br>
            <a:r>
              <a:rPr lang="kk-KZ" sz="1800" dirty="0" smtClean="0">
                <a:cs typeface="Aharoni" pitchFamily="2" charset="-79"/>
              </a:rPr>
              <a:t>Грамота Администрация и профсоюзный комитет ГУ «Пятигорская СШ» 2017-2018уч.год</a:t>
            </a:r>
            <a:r>
              <a:rPr lang="ru-RU" sz="1800" dirty="0" smtClean="0">
                <a:cs typeface="Aharoni" pitchFamily="2" charset="-79"/>
              </a:rPr>
              <a:t/>
            </a:r>
            <a:br>
              <a:rPr lang="ru-RU" sz="1800" dirty="0" smtClean="0">
                <a:cs typeface="Aharoni" pitchFamily="2" charset="-79"/>
              </a:rPr>
            </a:br>
            <a:r>
              <a:rPr lang="kk-KZ" sz="1800" dirty="0" smtClean="0">
                <a:cs typeface="Aharoni" pitchFamily="2" charset="-79"/>
              </a:rPr>
              <a:t>Алғыс Хат Администрация и профсоюзный комитет ГУ «Пятигорская СШ»</a:t>
            </a:r>
            <a:r>
              <a:rPr lang="ru-RU" sz="1800" dirty="0" smtClean="0">
                <a:cs typeface="Aharoni" pitchFamily="2" charset="-79"/>
              </a:rPr>
              <a:t/>
            </a:r>
            <a:br>
              <a:rPr lang="ru-RU" sz="1800" dirty="0" smtClean="0">
                <a:cs typeface="Aharoni" pitchFamily="2" charset="-79"/>
              </a:rPr>
            </a:br>
            <a:r>
              <a:rPr lang="kk-KZ" sz="1800" dirty="0" smtClean="0">
                <a:cs typeface="Aharoni" pitchFamily="2" charset="-79"/>
              </a:rPr>
              <a:t>2018 год за подготовку победителя районной олимпиады по казахскому языку </a:t>
            </a:r>
            <a:r>
              <a:rPr lang="ru-RU" sz="1800" dirty="0" smtClean="0">
                <a:cs typeface="Aharoni" pitchFamily="2" charset="-79"/>
              </a:rPr>
              <a:t/>
            </a:r>
            <a:br>
              <a:rPr lang="ru-RU" sz="1800" dirty="0" smtClean="0">
                <a:cs typeface="Aharoni" pitchFamily="2" charset="-79"/>
              </a:rPr>
            </a:br>
            <a:r>
              <a:rPr lang="kk-KZ" sz="1800" dirty="0" smtClean="0">
                <a:cs typeface="Aharoni" pitchFamily="2" charset="-79"/>
              </a:rPr>
              <a:t>Сертификат за  </a:t>
            </a:r>
            <a:r>
              <a:rPr lang="en-US" sz="1800" dirty="0" smtClean="0">
                <a:latin typeface="Aharoni" pitchFamily="2" charset="-79"/>
                <a:cs typeface="Aharoni" pitchFamily="2" charset="-79"/>
              </a:rPr>
              <a:t>XII</a:t>
            </a:r>
            <a:r>
              <a:rPr lang="kk-KZ" sz="1800" dirty="0" smtClean="0">
                <a:cs typeface="Aharoni" pitchFamily="2" charset="-79"/>
              </a:rPr>
              <a:t> международную олимпиаду в начальных классах  по казахскому языку за высокий результат 2017 г.</a:t>
            </a:r>
            <a:br>
              <a:rPr lang="kk-KZ" sz="1800" dirty="0" smtClean="0">
                <a:cs typeface="Aharoni" pitchFamily="2" charset="-79"/>
              </a:rPr>
            </a:br>
            <a:r>
              <a:rPr lang="kk-KZ" sz="1800" dirty="0" smtClean="0">
                <a:cs typeface="Aharoni" pitchFamily="2" charset="-79"/>
              </a:rPr>
              <a:t> Алғыс Хат Жарқайың ауданының әкімі М.Балпан 2019 жыл</a:t>
            </a:r>
            <a:r>
              <a:rPr lang="ru-RU" sz="1800" dirty="0" smtClean="0">
                <a:cs typeface="Aharoni" pitchFamily="2" charset="-79"/>
              </a:rPr>
              <a:t/>
            </a:r>
            <a:br>
              <a:rPr lang="ru-RU" sz="1800" dirty="0" smtClean="0">
                <a:cs typeface="Aharoni" pitchFamily="2" charset="-79"/>
              </a:rPr>
            </a:br>
            <a:endParaRPr lang="ru-RU" altLang="ru-RU" sz="1800" b="1" dirty="0" smtClean="0">
              <a:solidFill>
                <a:srgbClr val="0070C0"/>
              </a:solidFill>
              <a:latin typeface="KZ Times New Roman" pitchFamily="18" charset="0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Содержимое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66936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kk-KZ" sz="1400" dirty="0" smtClean="0"/>
              <a:t>	</a:t>
            </a:r>
            <a:r>
              <a:rPr lang="kk-KZ" sz="1400" b="1" dirty="0" smtClean="0"/>
              <a:t>Достижения учащихся:</a:t>
            </a:r>
            <a:endParaRPr lang="ru-RU" sz="1400" dirty="0" smtClean="0"/>
          </a:p>
          <a:p>
            <a:pPr>
              <a:buNone/>
            </a:pPr>
            <a:r>
              <a:rPr lang="kk-KZ" sz="1400" dirty="0" smtClean="0"/>
              <a:t>Кравец Евгений диплом 2степени  қазақ тілінен  «Зият» қашықтық олимпиадасы 2016-2017 оқу жылы</a:t>
            </a:r>
            <a:endParaRPr lang="ru-RU" sz="1400" dirty="0" smtClean="0"/>
          </a:p>
          <a:p>
            <a:pPr>
              <a:buNone/>
            </a:pPr>
            <a:r>
              <a:rPr lang="kk-KZ" sz="1400" dirty="0" smtClean="0"/>
              <a:t>Удот Анастасия  диплом 2степени  қазақ тілінен  «Зият» қашықтық олимпиадасы 2016-2017 оқу жылы</a:t>
            </a:r>
            <a:endParaRPr lang="ru-RU" sz="1400" dirty="0" smtClean="0"/>
          </a:p>
          <a:p>
            <a:pPr>
              <a:buNone/>
            </a:pPr>
            <a:r>
              <a:rPr lang="kk-KZ" sz="1400" dirty="0" smtClean="0"/>
              <a:t>Мирау Александра диплом 2степени  қазақ тілінен  «Зият» қашықтық олимпиадасы 2016-2017 оқу жылы </a:t>
            </a:r>
            <a:endParaRPr lang="ru-RU" sz="1400" dirty="0" smtClean="0"/>
          </a:p>
          <a:p>
            <a:pPr>
              <a:buNone/>
            </a:pPr>
            <a:r>
              <a:rPr lang="kk-KZ" sz="1400" dirty="0" smtClean="0"/>
              <a:t>Мирау Александра Диплом  2 степени Районный конкурс «Әдеби көркем оқу» 2017ж. Державинск қ. </a:t>
            </a:r>
            <a:endParaRPr lang="ru-RU" sz="1400" dirty="0" smtClean="0"/>
          </a:p>
          <a:p>
            <a:pPr>
              <a:buNone/>
            </a:pPr>
            <a:r>
              <a:rPr lang="kk-KZ" sz="1400" dirty="0" smtClean="0"/>
              <a:t>Мирау Александра Сертификат  2017 ж.  Аудандық байқауы «Фариза, Фаризажан, Фаризақыз»</a:t>
            </a:r>
            <a:endParaRPr lang="ru-RU" sz="1400" dirty="0" smtClean="0"/>
          </a:p>
          <a:p>
            <a:pPr>
              <a:buNone/>
            </a:pPr>
            <a:r>
              <a:rPr lang="kk-KZ" sz="1400" dirty="0" smtClean="0"/>
              <a:t>Полищук Алина Диплом  3 степени Районный конкурс «Әдеби көркем оқу» 2017ж  Державинск қ.</a:t>
            </a:r>
            <a:endParaRPr lang="ru-RU" sz="1400" dirty="0" smtClean="0"/>
          </a:p>
          <a:p>
            <a:pPr>
              <a:buNone/>
            </a:pPr>
            <a:r>
              <a:rPr lang="kk-KZ" sz="1400" dirty="0" smtClean="0"/>
              <a:t>Удот Анастасия   Грамота Районный научный проект 2место  2017 г. Қазақстанның тарихи ескерткіштері және перспективалық туристік сапар желілері» Державинск қ.</a:t>
            </a:r>
            <a:endParaRPr lang="ru-RU" sz="1400" dirty="0" smtClean="0"/>
          </a:p>
          <a:p>
            <a:pPr>
              <a:buNone/>
            </a:pPr>
            <a:r>
              <a:rPr lang="kk-KZ" sz="1400" dirty="0" smtClean="0"/>
              <a:t>Удот Анастасия    Сертификат Областное управление Акмолинской области за активное участие в научном проекте 2017г.  г. Көкшетау</a:t>
            </a:r>
            <a:endParaRPr lang="ru-RU" sz="1400" dirty="0" smtClean="0"/>
          </a:p>
          <a:p>
            <a:pPr>
              <a:buNone/>
            </a:pPr>
            <a:r>
              <a:rPr lang="kk-KZ" sz="1400" dirty="0" smtClean="0"/>
              <a:t>Махамбет оқулары:  1)Мирау А   2016 -3 место;  2017-3 место; 2018 -3 место</a:t>
            </a:r>
            <a:endParaRPr lang="ru-RU" sz="1400" dirty="0" smtClean="0"/>
          </a:p>
          <a:p>
            <a:pPr>
              <a:buNone/>
            </a:pPr>
            <a:r>
              <a:rPr lang="kk-KZ" sz="1400" dirty="0" smtClean="0"/>
              <a:t>2) Смелик Александр 2-место</a:t>
            </a:r>
            <a:endParaRPr lang="ru-RU" sz="1400" dirty="0" smtClean="0"/>
          </a:p>
          <a:p>
            <a:pPr>
              <a:buNone/>
            </a:pPr>
            <a:r>
              <a:rPr lang="kk-KZ" sz="1400" dirty="0" smtClean="0"/>
              <a:t>3) Абай оқулары:  Сенин Никита  2018ж. -3 место;  2019ж. -3 место;</a:t>
            </a:r>
            <a:endParaRPr lang="ru-RU" sz="1400" dirty="0" smtClean="0"/>
          </a:p>
          <a:p>
            <a:pPr>
              <a:buNone/>
            </a:pPr>
            <a:r>
              <a:rPr lang="kk-KZ" sz="1400" dirty="0" smtClean="0"/>
              <a:t>Умрыхин Виктор диплом 3 степени  қазақ тілінен  «Зият» қашықтық олимпиадасы 2017-20178 оқу жылы </a:t>
            </a:r>
            <a:endParaRPr lang="ru-RU" sz="1400" dirty="0" smtClean="0"/>
          </a:p>
          <a:p>
            <a:pPr>
              <a:buNone/>
            </a:pPr>
            <a:r>
              <a:rPr lang="kk-KZ" sz="1400" dirty="0" smtClean="0"/>
              <a:t>Сенин Никита диплом 3 степени  қазақ тілінен  «Зият» қашықтық олимпиадасы 2017-2018 оқу жылы</a:t>
            </a:r>
            <a:endParaRPr lang="ru-RU" sz="1400" dirty="0" smtClean="0"/>
          </a:p>
          <a:p>
            <a:pPr>
              <a:buNone/>
            </a:pPr>
            <a:r>
              <a:rPr lang="kk-KZ" sz="1400" dirty="0" smtClean="0"/>
              <a:t>Сенин Никита диплом 2 степени  қазақ тілінен  «Зият» қашықтық олимпиадасы 2018-2019 оқу жылы</a:t>
            </a:r>
            <a:endParaRPr lang="ru-RU" sz="1400" dirty="0" smtClean="0"/>
          </a:p>
          <a:p>
            <a:pPr>
              <a:buNone/>
            </a:pPr>
            <a:r>
              <a:rPr lang="kk-KZ" sz="1400" dirty="0" smtClean="0"/>
              <a:t>Смелик Александр диплом 1 степени  қазақ тілінен  «Зият» қашықтық олимпиадасы 2018-2019 оқу жылы</a:t>
            </a:r>
            <a:endParaRPr lang="ru-RU" sz="1400" dirty="0" smtClean="0"/>
          </a:p>
          <a:p>
            <a:pPr>
              <a:buNone/>
            </a:pPr>
            <a:r>
              <a:rPr lang="kk-KZ" sz="1400" dirty="0" smtClean="0"/>
              <a:t>Умрыхин Виктор диплом 2 степени  қазақ тілінен  «Зият» қашықтық олимпиадасы 2018-2019 оқу жылы</a:t>
            </a:r>
            <a:endParaRPr lang="ru-RU" sz="1400" dirty="0" smtClean="0"/>
          </a:p>
          <a:p>
            <a:pPr>
              <a:buNone/>
            </a:pPr>
            <a:r>
              <a:rPr lang="kk-KZ" sz="1400" dirty="0" smtClean="0"/>
              <a:t>Мецлер Виталийи диплом 2 степени  қазақ тілінен  «Зият» қашықтық олимпиадасы 2018-2019 оқу жылы</a:t>
            </a:r>
            <a:endParaRPr lang="ru-RU" sz="1400" dirty="0" smtClean="0"/>
          </a:p>
          <a:p>
            <a:pPr>
              <a:buNone/>
            </a:pPr>
            <a:r>
              <a:rPr lang="kk-KZ" sz="1400" dirty="0" smtClean="0"/>
              <a:t>Умрыхин  Виктор: районная олимпиада  3-место 2017 ;    1- место 2018г.</a:t>
            </a:r>
            <a:endParaRPr lang="ru-RU" sz="1400" dirty="0" smtClean="0"/>
          </a:p>
          <a:p>
            <a:pPr>
              <a:buNone/>
            </a:pPr>
            <a:r>
              <a:rPr lang="kk-KZ" sz="1400" dirty="0" smtClean="0"/>
              <a:t>Умрыхин  Виктор «Жарқын болашақ» в номинации «Жазушылар» 2-место 2019 г.</a:t>
            </a:r>
            <a:endParaRPr lang="ru-RU" sz="1400" dirty="0" smtClean="0"/>
          </a:p>
          <a:p>
            <a:pPr>
              <a:buNone/>
            </a:pPr>
            <a:r>
              <a:rPr lang="kk-KZ" sz="1400" dirty="0" smtClean="0"/>
              <a:t>Олимпиада по основам  наук в начальных классах 2016г. : Сенин Никита 2-место; Исахов Маратхан 1-место;  Мецлер Виталий 1-место</a:t>
            </a:r>
            <a:endParaRPr lang="ru-RU" sz="1400" dirty="0" smtClean="0"/>
          </a:p>
          <a:p>
            <a:pPr>
              <a:buNone/>
            </a:pPr>
            <a:r>
              <a:rPr lang="kk-KZ" sz="1400" dirty="0" smtClean="0"/>
              <a:t>Сенин Никита 2019ж </a:t>
            </a:r>
            <a:r>
              <a:rPr lang="en-US" sz="1400" dirty="0" smtClean="0"/>
              <a:t>I </a:t>
            </a:r>
            <a:r>
              <a:rPr lang="kk-KZ" sz="1400" dirty="0" smtClean="0"/>
              <a:t>орын «Фариза,Фаризақыз,Фаризажан»</a:t>
            </a:r>
            <a:endParaRPr lang="ru-RU" sz="1400" dirty="0" smtClean="0"/>
          </a:p>
          <a:p>
            <a:pPr>
              <a:buNone/>
            </a:pPr>
            <a:r>
              <a:rPr lang="kk-KZ" sz="1400" dirty="0" smtClean="0"/>
              <a:t>Саргаев Виктор 2019ж </a:t>
            </a:r>
            <a:r>
              <a:rPr lang="en-US" sz="1400" dirty="0" smtClean="0"/>
              <a:t>I </a:t>
            </a:r>
            <a:r>
              <a:rPr lang="kk-KZ" sz="1400" dirty="0" smtClean="0"/>
              <a:t>орын  аудандық олимпиада</a:t>
            </a:r>
            <a:endParaRPr lang="ru-RU" sz="1400" dirty="0" smtClean="0"/>
          </a:p>
          <a:p>
            <a:pPr>
              <a:buNone/>
            </a:pPr>
            <a:r>
              <a:rPr lang="kk-KZ" sz="1400" dirty="0" smtClean="0"/>
              <a:t> 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kk-KZ" altLang="ru-RU" sz="36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Оқушылардың  жетістіктері (2017-2019 жылдар аралығында)</a:t>
            </a:r>
            <a:endParaRPr lang="ru-RU" altLang="ru-RU" sz="3600" dirty="0" smtClean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" name="Рисунок 9" descr="20170503_125446.jpg"/>
          <p:cNvPicPr>
            <a:picLocks noChangeAspect="1"/>
          </p:cNvPicPr>
          <p:nvPr/>
        </p:nvPicPr>
        <p:blipFill>
          <a:blip r:embed="rId3" cstate="print"/>
          <a:srcRect r="6667" b="14074"/>
          <a:stretch>
            <a:fillRect/>
          </a:stretch>
        </p:blipFill>
        <p:spPr>
          <a:xfrm>
            <a:off x="683568" y="1124743"/>
            <a:ext cx="4032448" cy="27843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419872" y="3951054"/>
            <a:ext cx="5328592" cy="286232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kk-KZ" dirty="0" smtClean="0"/>
              <a:t>Александра Мирау</a:t>
            </a:r>
          </a:p>
          <a:p>
            <a:r>
              <a:rPr lang="kk-KZ" dirty="0" smtClean="0"/>
              <a:t>Махамбет окулары</a:t>
            </a:r>
          </a:p>
          <a:p>
            <a:r>
              <a:rPr lang="kk-KZ" dirty="0" smtClean="0"/>
              <a:t>2016-2017-2018 оку жылдары</a:t>
            </a:r>
          </a:p>
          <a:p>
            <a:r>
              <a:rPr lang="en-US" b="1" dirty="0" smtClean="0"/>
              <a:t>II</a:t>
            </a:r>
            <a:r>
              <a:rPr lang="kk-KZ" b="1" dirty="0" smtClean="0"/>
              <a:t>-</a:t>
            </a:r>
            <a:r>
              <a:rPr lang="en-US" b="1" dirty="0" smtClean="0"/>
              <a:t>III</a:t>
            </a:r>
            <a:r>
              <a:rPr lang="kk-KZ" dirty="0" smtClean="0"/>
              <a:t>-орындар. ”Әдеби оку”аудандық </a:t>
            </a:r>
          </a:p>
          <a:p>
            <a:r>
              <a:rPr lang="kk-KZ" dirty="0" smtClean="0"/>
              <a:t> конкурсы </a:t>
            </a:r>
            <a:r>
              <a:rPr lang="en-US" b="1" dirty="0" smtClean="0"/>
              <a:t>II</a:t>
            </a:r>
            <a:r>
              <a:rPr lang="kk-KZ" b="1" dirty="0" smtClean="0"/>
              <a:t>-орын 2017 ж.</a:t>
            </a:r>
          </a:p>
          <a:p>
            <a:r>
              <a:rPr lang="kk-KZ" b="1" dirty="0" smtClean="0"/>
              <a:t>“Зият. </a:t>
            </a:r>
            <a:r>
              <a:rPr lang="kk-KZ" dirty="0" smtClean="0"/>
              <a:t>”</a:t>
            </a:r>
            <a:r>
              <a:rPr lang="en-US" dirty="0" smtClean="0"/>
              <a:t>III</a:t>
            </a:r>
            <a:r>
              <a:rPr lang="kk-KZ" dirty="0" smtClean="0"/>
              <a:t> жалпықазақстандық </a:t>
            </a:r>
          </a:p>
          <a:p>
            <a:r>
              <a:rPr lang="kk-KZ" dirty="0" smtClean="0"/>
              <a:t>қашықтық олимпиадасы</a:t>
            </a:r>
          </a:p>
          <a:p>
            <a:r>
              <a:rPr lang="kk-KZ" b="1" dirty="0" smtClean="0"/>
              <a:t> </a:t>
            </a:r>
            <a:r>
              <a:rPr lang="en-US" b="1" dirty="0" smtClean="0"/>
              <a:t>II</a:t>
            </a:r>
            <a:r>
              <a:rPr lang="kk-KZ" b="1" dirty="0" smtClean="0"/>
              <a:t> орын.2017ж. </a:t>
            </a:r>
          </a:p>
          <a:p>
            <a:r>
              <a:rPr lang="kk-KZ" b="1" dirty="0" smtClean="0"/>
              <a:t> </a:t>
            </a:r>
            <a:r>
              <a:rPr lang="kk-KZ" dirty="0" smtClean="0"/>
              <a:t>2018ж “Фариза”, Фаризажан</a:t>
            </a:r>
          </a:p>
          <a:p>
            <a:r>
              <a:rPr lang="kk-KZ" dirty="0" smtClean="0"/>
              <a:t>Фаризақыз” байқауы. Алғыс хат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347864" y="3717032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MG-20191207-WA0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5055267" cy="44371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83768" y="4581128"/>
            <a:ext cx="4320480" cy="20313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dirty="0" smtClean="0"/>
              <a:t>Смелик Александр Махамбет окуы</a:t>
            </a:r>
          </a:p>
          <a:p>
            <a:r>
              <a:rPr lang="kk-KZ" dirty="0" smtClean="0"/>
              <a:t>2019 жыл </a:t>
            </a:r>
            <a:r>
              <a:rPr lang="en-US" dirty="0" smtClean="0"/>
              <a:t>II</a:t>
            </a:r>
            <a:r>
              <a:rPr lang="kk-KZ" dirty="0" smtClean="0"/>
              <a:t> орын. </a:t>
            </a:r>
          </a:p>
          <a:p>
            <a:r>
              <a:rPr lang="kk-KZ" dirty="0" smtClean="0"/>
              <a:t>“Зият”</a:t>
            </a:r>
            <a:r>
              <a:rPr lang="en-US" dirty="0" smtClean="0"/>
              <a:t>IV</a:t>
            </a:r>
            <a:r>
              <a:rPr lang="kk-KZ" dirty="0" smtClean="0"/>
              <a:t> жалпықазақстандық қашықтық олимпиадасы </a:t>
            </a:r>
            <a:r>
              <a:rPr lang="en-US" b="1" dirty="0" smtClean="0"/>
              <a:t>III</a:t>
            </a:r>
            <a:r>
              <a:rPr lang="kk-KZ" b="1" dirty="0" smtClean="0"/>
              <a:t> орын 2017-2018 </a:t>
            </a:r>
            <a:r>
              <a:rPr lang="kk-KZ" dirty="0" smtClean="0"/>
              <a:t>оқу жылы. “Зият ”</a:t>
            </a:r>
            <a:r>
              <a:rPr lang="en-US" dirty="0" smtClean="0"/>
              <a:t>V</a:t>
            </a:r>
            <a:r>
              <a:rPr lang="kk-KZ" dirty="0" smtClean="0"/>
              <a:t> жалпықазақстандық </a:t>
            </a:r>
          </a:p>
          <a:p>
            <a:r>
              <a:rPr lang="kk-KZ" dirty="0" smtClean="0"/>
              <a:t>қашықтық олимпиадасы</a:t>
            </a:r>
          </a:p>
          <a:p>
            <a:r>
              <a:rPr lang="kk-KZ" b="1" dirty="0" smtClean="0"/>
              <a:t> </a:t>
            </a:r>
            <a:r>
              <a:rPr lang="en-US" b="1" dirty="0" smtClean="0"/>
              <a:t>II</a:t>
            </a:r>
            <a:r>
              <a:rPr lang="kk-KZ" b="1" dirty="0" smtClean="0"/>
              <a:t>орын 2018-2019 оқу жылы</a:t>
            </a:r>
            <a:endParaRPr lang="ru-RU" dirty="0"/>
          </a:p>
        </p:txBody>
      </p:sp>
      <p:pic>
        <p:nvPicPr>
          <p:cNvPr id="4" name="Рисунок 3" descr="IMG-20191207-WA0011.jpg"/>
          <p:cNvPicPr>
            <a:picLocks noChangeAspect="1"/>
          </p:cNvPicPr>
          <p:nvPr/>
        </p:nvPicPr>
        <p:blipFill>
          <a:blip r:embed="rId5" cstate="print"/>
          <a:srcRect l="18511" t="19786" r="7445"/>
          <a:stretch>
            <a:fillRect/>
          </a:stretch>
        </p:blipFill>
        <p:spPr>
          <a:xfrm>
            <a:off x="5770783" y="-1"/>
            <a:ext cx="3121697" cy="45091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627784" y="4941168"/>
            <a:ext cx="4572000" cy="92333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kk-KZ" dirty="0" smtClean="0"/>
              <a:t>Полищук Алина .</a:t>
            </a:r>
          </a:p>
          <a:p>
            <a:r>
              <a:rPr lang="kk-KZ" dirty="0" smtClean="0"/>
              <a:t>”Әдеби оку” аудандық конкурсы </a:t>
            </a:r>
            <a:r>
              <a:rPr lang="en-US" b="1" dirty="0" smtClean="0"/>
              <a:t>II</a:t>
            </a:r>
            <a:r>
              <a:rPr lang="kk-KZ" b="1" dirty="0" smtClean="0"/>
              <a:t>-орын</a:t>
            </a:r>
          </a:p>
          <a:p>
            <a:r>
              <a:rPr lang="kk-KZ" b="1" dirty="0" smtClean="0"/>
              <a:t>2017 ж.</a:t>
            </a:r>
            <a:endParaRPr lang="ru-RU" dirty="0"/>
          </a:p>
        </p:txBody>
      </p:sp>
      <p:pic>
        <p:nvPicPr>
          <p:cNvPr id="4" name="Рисунок 3" descr="Алин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548680"/>
            <a:ext cx="5820139" cy="4365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-20191207-WA0006.jpg"/>
          <p:cNvPicPr>
            <a:picLocks noChangeAspect="1"/>
          </p:cNvPicPr>
          <p:nvPr/>
        </p:nvPicPr>
        <p:blipFill>
          <a:blip r:embed="rId2" cstate="print"/>
          <a:srcRect l="4468" t="11321" r="3949" b="3774"/>
          <a:stretch>
            <a:fillRect/>
          </a:stretch>
        </p:blipFill>
        <p:spPr>
          <a:xfrm>
            <a:off x="198714" y="476672"/>
            <a:ext cx="3542794" cy="388843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51920" y="2852936"/>
            <a:ext cx="4572000" cy="369331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kk-KZ" dirty="0" smtClean="0"/>
              <a:t>Сенин Никита: Абай окуы”</a:t>
            </a:r>
          </a:p>
          <a:p>
            <a:r>
              <a:rPr lang="kk-KZ" dirty="0" smtClean="0"/>
              <a:t>Жүйріктен жүйрік жарысқанда</a:t>
            </a:r>
          </a:p>
          <a:p>
            <a:r>
              <a:rPr lang="kk-KZ" dirty="0" smtClean="0"/>
              <a:t>2018ж.</a:t>
            </a:r>
            <a:r>
              <a:rPr lang="en-US" dirty="0" smtClean="0"/>
              <a:t> </a:t>
            </a:r>
            <a:r>
              <a:rPr lang="en-US" b="1" dirty="0" smtClean="0"/>
              <a:t>III</a:t>
            </a:r>
            <a:r>
              <a:rPr lang="kk-KZ" b="1" dirty="0" smtClean="0"/>
              <a:t>-орын</a:t>
            </a:r>
            <a:r>
              <a:rPr lang="kk-KZ" dirty="0" smtClean="0"/>
              <a:t>; 2019ж. </a:t>
            </a:r>
            <a:r>
              <a:rPr lang="en-US" b="1" dirty="0" smtClean="0"/>
              <a:t>III</a:t>
            </a:r>
            <a:r>
              <a:rPr lang="kk-KZ" b="1" dirty="0" smtClean="0"/>
              <a:t>-орын</a:t>
            </a:r>
          </a:p>
          <a:p>
            <a:r>
              <a:rPr lang="kk-KZ" dirty="0" smtClean="0"/>
              <a:t>2019ж “Фариза”, Фаризажан</a:t>
            </a:r>
          </a:p>
          <a:p>
            <a:r>
              <a:rPr lang="kk-KZ" dirty="0" smtClean="0"/>
              <a:t>Фаризақыз” байқауы </a:t>
            </a:r>
            <a:r>
              <a:rPr lang="en-US" b="1" dirty="0" smtClean="0"/>
              <a:t>I</a:t>
            </a:r>
            <a:r>
              <a:rPr lang="kk-KZ" b="1" dirty="0" smtClean="0"/>
              <a:t>-орын.</a:t>
            </a:r>
          </a:p>
          <a:p>
            <a:r>
              <a:rPr lang="kk-KZ" dirty="0" smtClean="0"/>
              <a:t>“Зият ”</a:t>
            </a:r>
            <a:r>
              <a:rPr lang="en-US" dirty="0" smtClean="0"/>
              <a:t>IV</a:t>
            </a:r>
            <a:r>
              <a:rPr lang="kk-KZ" dirty="0" smtClean="0"/>
              <a:t> жалпықазақстандық </a:t>
            </a:r>
          </a:p>
          <a:p>
            <a:r>
              <a:rPr lang="kk-KZ" dirty="0" smtClean="0"/>
              <a:t>қашықтық олимпиадасы</a:t>
            </a:r>
          </a:p>
          <a:p>
            <a:r>
              <a:rPr lang="kk-KZ" b="1" dirty="0" smtClean="0"/>
              <a:t> </a:t>
            </a:r>
            <a:r>
              <a:rPr lang="en-US" b="1" dirty="0" smtClean="0"/>
              <a:t>III</a:t>
            </a:r>
            <a:r>
              <a:rPr lang="kk-KZ" b="1" dirty="0" smtClean="0"/>
              <a:t> орын.2017-2018ж. </a:t>
            </a:r>
            <a:r>
              <a:rPr lang="kk-KZ" dirty="0" smtClean="0"/>
              <a:t>“Зият ”</a:t>
            </a:r>
          </a:p>
          <a:p>
            <a:r>
              <a:rPr lang="en-US" dirty="0" smtClean="0"/>
              <a:t>V</a:t>
            </a:r>
            <a:r>
              <a:rPr lang="kk-KZ" dirty="0" smtClean="0"/>
              <a:t> жалпықазақстандық </a:t>
            </a:r>
          </a:p>
          <a:p>
            <a:r>
              <a:rPr lang="kk-KZ" dirty="0" smtClean="0"/>
              <a:t>қашықтық олимпиадасы</a:t>
            </a:r>
          </a:p>
          <a:p>
            <a:r>
              <a:rPr lang="kk-KZ" b="1" dirty="0" smtClean="0"/>
              <a:t> </a:t>
            </a:r>
            <a:r>
              <a:rPr lang="en-US" b="1" dirty="0" smtClean="0"/>
              <a:t>II</a:t>
            </a:r>
            <a:r>
              <a:rPr lang="kk-KZ" b="1" dirty="0" smtClean="0"/>
              <a:t> орын.2018-2019ж.</a:t>
            </a:r>
          </a:p>
          <a:p>
            <a:endParaRPr lang="kk-KZ" b="1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191207-WA0003.jpg"/>
          <p:cNvPicPr>
            <a:picLocks noChangeAspect="1"/>
          </p:cNvPicPr>
          <p:nvPr/>
        </p:nvPicPr>
        <p:blipFill>
          <a:blip r:embed="rId2" cstate="print"/>
          <a:srcRect t="18388" r="23810" b="8058"/>
          <a:stretch>
            <a:fillRect/>
          </a:stretch>
        </p:blipFill>
        <p:spPr>
          <a:xfrm>
            <a:off x="523890" y="44624"/>
            <a:ext cx="3336032" cy="375303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88024" y="836712"/>
            <a:ext cx="3995936" cy="507831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kk-KZ" dirty="0" smtClean="0"/>
              <a:t>Саргаев Виктор аудандық олимпиада</a:t>
            </a:r>
          </a:p>
          <a:p>
            <a:r>
              <a:rPr lang="kk-KZ" dirty="0" smtClean="0"/>
              <a:t> қазақ тілінен </a:t>
            </a:r>
            <a:r>
              <a:rPr lang="en-US" dirty="0" smtClean="0"/>
              <a:t> </a:t>
            </a:r>
            <a:r>
              <a:rPr lang="kk-KZ" dirty="0" smtClean="0"/>
              <a:t>2017ж</a:t>
            </a:r>
            <a:r>
              <a:rPr lang="en-US" dirty="0" smtClean="0"/>
              <a:t>-</a:t>
            </a:r>
            <a:r>
              <a:rPr lang="kk-KZ" dirty="0" smtClean="0"/>
              <a:t> </a:t>
            </a:r>
            <a:r>
              <a:rPr lang="en-US" dirty="0" smtClean="0"/>
              <a:t>III</a:t>
            </a:r>
            <a:r>
              <a:rPr lang="kk-KZ" dirty="0" smtClean="0"/>
              <a:t> орын;</a:t>
            </a:r>
          </a:p>
          <a:p>
            <a:r>
              <a:rPr lang="kk-KZ" dirty="0" smtClean="0"/>
              <a:t>2018ж</a:t>
            </a:r>
            <a:r>
              <a:rPr lang="en-US" dirty="0" smtClean="0"/>
              <a:t>-</a:t>
            </a:r>
            <a:r>
              <a:rPr lang="kk-KZ" dirty="0" smtClean="0"/>
              <a:t> </a:t>
            </a:r>
            <a:r>
              <a:rPr lang="en-US" b="1" dirty="0" smtClean="0"/>
              <a:t>I</a:t>
            </a:r>
            <a:r>
              <a:rPr lang="kk-KZ" b="1" dirty="0" smtClean="0"/>
              <a:t> орын;</a:t>
            </a:r>
          </a:p>
          <a:p>
            <a:r>
              <a:rPr lang="kk-KZ" dirty="0" smtClean="0"/>
              <a:t>2019ж</a:t>
            </a:r>
            <a:r>
              <a:rPr lang="en-US" dirty="0" smtClean="0"/>
              <a:t>-</a:t>
            </a:r>
            <a:r>
              <a:rPr lang="kk-KZ" dirty="0" smtClean="0"/>
              <a:t> </a:t>
            </a:r>
            <a:r>
              <a:rPr lang="en-US" b="1" dirty="0" smtClean="0"/>
              <a:t>I</a:t>
            </a:r>
            <a:r>
              <a:rPr lang="kk-KZ" b="1" dirty="0" smtClean="0"/>
              <a:t> орын. </a:t>
            </a:r>
          </a:p>
          <a:p>
            <a:r>
              <a:rPr lang="kk-KZ" dirty="0" smtClean="0"/>
              <a:t>Жарқын болашақ-2019ж.</a:t>
            </a:r>
          </a:p>
          <a:p>
            <a:r>
              <a:rPr lang="kk-KZ" dirty="0" smtClean="0"/>
              <a:t>”Жазушылар”бағыты бойынша </a:t>
            </a:r>
            <a:r>
              <a:rPr lang="en-US" b="1" dirty="0" smtClean="0"/>
              <a:t>II</a:t>
            </a:r>
            <a:r>
              <a:rPr lang="kk-KZ" b="1" dirty="0" smtClean="0"/>
              <a:t>орын.</a:t>
            </a:r>
          </a:p>
          <a:p>
            <a:r>
              <a:rPr lang="kk-KZ" dirty="0" smtClean="0"/>
              <a:t>“Зият” </a:t>
            </a:r>
            <a:r>
              <a:rPr lang="en-US" dirty="0" smtClean="0"/>
              <a:t>IV</a:t>
            </a:r>
            <a:r>
              <a:rPr lang="kk-KZ" dirty="0" smtClean="0"/>
              <a:t>жалпықазақстандық </a:t>
            </a:r>
          </a:p>
          <a:p>
            <a:r>
              <a:rPr lang="kk-KZ" dirty="0" smtClean="0"/>
              <a:t>қашықтық олимпиадасы</a:t>
            </a:r>
          </a:p>
          <a:p>
            <a:r>
              <a:rPr lang="kk-KZ" b="1" dirty="0" smtClean="0"/>
              <a:t> </a:t>
            </a:r>
            <a:r>
              <a:rPr lang="en-US" b="1" dirty="0" smtClean="0"/>
              <a:t>III</a:t>
            </a:r>
            <a:r>
              <a:rPr lang="kk-KZ" b="1" dirty="0" smtClean="0"/>
              <a:t>орын 2017-2018 оқу жылы</a:t>
            </a:r>
            <a:r>
              <a:rPr lang="en-US" b="1" dirty="0" smtClean="0"/>
              <a:t> </a:t>
            </a:r>
          </a:p>
          <a:p>
            <a:r>
              <a:rPr lang="kk-KZ" dirty="0" smtClean="0"/>
              <a:t>“Зият”</a:t>
            </a:r>
            <a:r>
              <a:rPr lang="en-US" dirty="0" smtClean="0"/>
              <a:t>V</a:t>
            </a:r>
            <a:r>
              <a:rPr lang="kk-KZ" dirty="0" smtClean="0"/>
              <a:t> жалпықазақстандық </a:t>
            </a:r>
          </a:p>
          <a:p>
            <a:r>
              <a:rPr lang="kk-KZ" dirty="0" smtClean="0"/>
              <a:t>қашықтық олимпиадасы</a:t>
            </a:r>
          </a:p>
          <a:p>
            <a:r>
              <a:rPr lang="kk-KZ" b="1" dirty="0" smtClean="0"/>
              <a:t> </a:t>
            </a:r>
            <a:r>
              <a:rPr lang="en-US" b="1" dirty="0" smtClean="0"/>
              <a:t>II</a:t>
            </a:r>
            <a:r>
              <a:rPr lang="kk-KZ" b="1" dirty="0" smtClean="0"/>
              <a:t>орын 201</a:t>
            </a:r>
            <a:r>
              <a:rPr lang="en-US" b="1" dirty="0" smtClean="0"/>
              <a:t>8</a:t>
            </a:r>
            <a:r>
              <a:rPr lang="kk-KZ" b="1" dirty="0" smtClean="0"/>
              <a:t>-201</a:t>
            </a:r>
            <a:r>
              <a:rPr lang="en-US" b="1" dirty="0" smtClean="0"/>
              <a:t>9</a:t>
            </a:r>
            <a:r>
              <a:rPr lang="kk-KZ" b="1" dirty="0" smtClean="0"/>
              <a:t> оқу жылы</a:t>
            </a:r>
            <a:endParaRPr lang="en-US" dirty="0" smtClean="0"/>
          </a:p>
          <a:p>
            <a:endParaRPr lang="en-US" b="1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kk-KZ" dirty="0" smtClean="0"/>
          </a:p>
          <a:p>
            <a:endParaRPr lang="kk-KZ" dirty="0" smtClean="0"/>
          </a:p>
          <a:p>
            <a:endParaRPr lang="kk-KZ" dirty="0" smtClean="0"/>
          </a:p>
        </p:txBody>
      </p:sp>
      <p:pic>
        <p:nvPicPr>
          <p:cNvPr id="4" name="Рисунок 3" descr="IMG_20191209_172850.jpg"/>
          <p:cNvPicPr>
            <a:picLocks noChangeAspect="1"/>
          </p:cNvPicPr>
          <p:nvPr/>
        </p:nvPicPr>
        <p:blipFill>
          <a:blip r:embed="rId3" cstate="print"/>
          <a:srcRect t="20600" b="26900"/>
          <a:stretch>
            <a:fillRect/>
          </a:stretch>
        </p:blipFill>
        <p:spPr>
          <a:xfrm>
            <a:off x="146565" y="3861048"/>
            <a:ext cx="4281419" cy="2996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813"/>
            <a:ext cx="8229600" cy="5721350"/>
          </a:xfrm>
        </p:spPr>
        <p:txBody>
          <a:bodyPr/>
          <a:lstStyle/>
          <a:p>
            <a:pPr>
              <a:buNone/>
              <a:defRPr/>
            </a:pP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Әдістемелік </a:t>
            </a:r>
            <a:r>
              <a:rPr lang="ru-RU" sz="1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тақырыбым: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FontTx/>
              <a:buNone/>
              <a:defRPr/>
            </a:pP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«Жаңа оқыту технологияларының маңызы 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мағлұматтарын қарастырып үйрену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 тілі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әдебиеті сабақтарында жаңа педагогикалық технологияларының элементтерін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пайдалануы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  <a:defRPr/>
            </a:pP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Мақсатым:</a:t>
            </a:r>
            <a:endParaRPr lang="ru-RU" sz="1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  <a:defRPr/>
            </a:pP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сапасын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арттыруда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оқытудың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инновациялық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технологиясын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жетілдіру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әндер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беру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бағдарламасын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жаңарту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критериалды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бағалау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жүйесін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енгізу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тұрғысынан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</a:t>
            </a:r>
            <a:r>
              <a:rPr lang="kk-KZ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қушының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шеберлігін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жетілдіру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FontTx/>
              <a:buNone/>
              <a:defRPr/>
            </a:pP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Міндеттерім</a:t>
            </a: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defRPr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аңартылған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беру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бағдарламасына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сәйкес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келетін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педагогикалық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тәсілдерді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түсіну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сабақта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қолдана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білу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defRPr/>
            </a:pPr>
            <a:r>
              <a:rPr lang="ru-RU" sz="1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ән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жаңартылған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беру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бағдарламасын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іске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асыру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қажетті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дағдыларды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қалыптастыру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оқушының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білімін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көтеруге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ықпал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ету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Оқушыға шамасына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лайықты тапсырмалар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беру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пәнге қызығушылық   арттыру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Оқушыларды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шығармашылыққа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баулу.</a:t>
            </a:r>
          </a:p>
          <a:p>
            <a:pPr>
              <a:defRPr/>
            </a:pP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Қабілеті төмен оқушылармен жұмыс түрлерін жетілдіру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Оқытушылардың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инновациялық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технология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түрлерін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тиімді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пайдалана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білуін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жетілдіру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defRPr/>
            </a:pPr>
            <a:endParaRPr lang="ru-RU" sz="1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1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260648"/>
            <a:ext cx="2759493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IMG_20191208_124538.jpg"/>
          <p:cNvPicPr>
            <a:picLocks noChangeAspect="1"/>
          </p:cNvPicPr>
          <p:nvPr/>
        </p:nvPicPr>
        <p:blipFill>
          <a:blip r:embed="rId3" cstate="print"/>
          <a:srcRect l="6123" t="10204" r="12245" b="5442"/>
          <a:stretch>
            <a:fillRect/>
          </a:stretch>
        </p:blipFill>
        <p:spPr>
          <a:xfrm rot="5400000">
            <a:off x="6023861" y="608986"/>
            <a:ext cx="3096344" cy="2399668"/>
          </a:xfrm>
          <a:prstGeom prst="rect">
            <a:avLst/>
          </a:prstGeom>
        </p:spPr>
      </p:pic>
      <p:pic>
        <p:nvPicPr>
          <p:cNvPr id="7" name="Рисунок 6" descr="IMG_20191208_124550.jpg"/>
          <p:cNvPicPr>
            <a:picLocks noChangeAspect="1"/>
          </p:cNvPicPr>
          <p:nvPr/>
        </p:nvPicPr>
        <p:blipFill>
          <a:blip r:embed="rId4" cstate="print"/>
          <a:srcRect l="22291" r="26120"/>
          <a:stretch>
            <a:fillRect/>
          </a:stretch>
        </p:blipFill>
        <p:spPr>
          <a:xfrm rot="5400000">
            <a:off x="4644008" y="3356992"/>
            <a:ext cx="2304256" cy="3888432"/>
          </a:xfrm>
          <a:prstGeom prst="rect">
            <a:avLst/>
          </a:prstGeom>
        </p:spPr>
      </p:pic>
      <p:pic>
        <p:nvPicPr>
          <p:cNvPr id="8" name="Рисунок 7" descr="IMG_20191208_124558.jpg"/>
          <p:cNvPicPr>
            <a:picLocks noChangeAspect="1"/>
          </p:cNvPicPr>
          <p:nvPr/>
        </p:nvPicPr>
        <p:blipFill>
          <a:blip r:embed="rId5" cstate="print"/>
          <a:srcRect r="4167" b="5556"/>
          <a:stretch>
            <a:fillRect/>
          </a:stretch>
        </p:blipFill>
        <p:spPr>
          <a:xfrm rot="5400000">
            <a:off x="3059831" y="620689"/>
            <a:ext cx="3312368" cy="24482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4077072"/>
            <a:ext cx="316112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3600" dirty="0" err="1" smtClean="0"/>
              <a:t>Удот</a:t>
            </a:r>
            <a:r>
              <a:rPr lang="ru-RU" sz="3600" dirty="0" smtClean="0"/>
              <a:t> Анастасия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1196752"/>
            <a:ext cx="6372200" cy="507831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C00000"/>
                </a:solidFill>
              </a:rPr>
              <a:t>Менің педагогикалық </a:t>
            </a:r>
            <a:r>
              <a:rPr lang="ru-RU" sz="3600" b="1" smtClean="0">
                <a:solidFill>
                  <a:srgbClr val="C00000"/>
                </a:solidFill>
              </a:rPr>
              <a:t>ұстанымым</a:t>
            </a:r>
            <a:r>
              <a:rPr lang="ru-RU" sz="3600" b="1" dirty="0" err="1" smtClean="0">
                <a:solidFill>
                  <a:srgbClr val="C00000"/>
                </a:solidFill>
              </a:rPr>
              <a:t>:</a:t>
            </a:r>
            <a:endParaRPr lang="ru-RU" sz="36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600" b="1" dirty="0" err="1" smtClean="0"/>
              <a:t>Ақырын жүріп,анық </a:t>
            </a:r>
            <a:r>
              <a:rPr lang="ru-RU" sz="3600" b="1" dirty="0" smtClean="0"/>
              <a:t>бас,</a:t>
            </a:r>
            <a:br>
              <a:rPr lang="ru-RU" sz="3600" b="1" dirty="0" smtClean="0"/>
            </a:br>
            <a:r>
              <a:rPr lang="ru-RU" sz="3600" b="1" dirty="0" err="1" smtClean="0"/>
              <a:t>Еңбегің кетпес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далаға.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err="1" smtClean="0"/>
              <a:t>Ұстаздық қылған жалықпас </a:t>
            </a:r>
            <a:r>
              <a:rPr lang="ru-RU" sz="3600" b="1" dirty="0" smtClean="0"/>
              <a:t>,</a:t>
            </a:r>
            <a:br>
              <a:rPr lang="ru-RU" sz="3600" b="1" dirty="0" smtClean="0"/>
            </a:br>
            <a:r>
              <a:rPr lang="ru-RU" sz="3600" b="1" dirty="0" err="1" smtClean="0"/>
              <a:t>Үйретуден балаға.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                   </a:t>
            </a:r>
            <a:r>
              <a:rPr lang="ru-RU" sz="3600" b="1" dirty="0" smtClean="0"/>
              <a:t>Абай </a:t>
            </a:r>
            <a:r>
              <a:rPr lang="ru-RU" sz="3600" b="1" dirty="0" err="1" smtClean="0"/>
              <a:t>Құнанбайұлы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000002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699792" cy="35997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488" y="2714620"/>
            <a:ext cx="3578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Мұғалімнің қызметі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20" y="785794"/>
            <a:ext cx="3071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Жеке оқушыға немесе топқа көмек 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43635" y="857232"/>
            <a:ext cx="2349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Жұмыс ретін бақылау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82" y="5072074"/>
            <a:ext cx="2689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Сұраққа жауап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28926" y="5072074"/>
            <a:ext cx="30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Тартысты реттеу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43636" y="4857760"/>
            <a:ext cx="2714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Топтың жұмыс</a:t>
            </a:r>
          </a:p>
          <a:p>
            <a:pPr algn="ctr"/>
            <a:r>
              <a:rPr lang="kk-KZ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барысын бақылау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5000628" y="1643050"/>
            <a:ext cx="1643074" cy="100013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10800000">
            <a:off x="2214546" y="1643050"/>
            <a:ext cx="1357322" cy="100013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10800000" flipV="1">
            <a:off x="1714480" y="3286124"/>
            <a:ext cx="1857388" cy="171451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5400000">
            <a:off x="3428992" y="4143380"/>
            <a:ext cx="1714512" cy="158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000628" y="3286124"/>
            <a:ext cx="1928826" cy="150019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1670" y="285728"/>
            <a:ext cx="48624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“Оқытудағы әріптестік”</a:t>
            </a:r>
          </a:p>
          <a:p>
            <a:pPr algn="ctr"/>
            <a:r>
              <a:rPr lang="kk-KZ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технологияның ерекшеліктері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Выноска со стрелкой вниз 2"/>
          <p:cNvSpPr/>
          <p:nvPr/>
        </p:nvSpPr>
        <p:spPr>
          <a:xfrm>
            <a:off x="714348" y="1714488"/>
            <a:ext cx="7643866" cy="1071570"/>
          </a:xfrm>
          <a:prstGeom prst="down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Топ оқушыларының бір-біріне тәуелділігі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714348" y="2786058"/>
            <a:ext cx="7643866" cy="1071570"/>
          </a:xfrm>
          <a:prstGeom prst="down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Әр топ мүшесінің жеке табысымен, топ табысына жауапкершілікпен қарау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785786" y="3857628"/>
            <a:ext cx="7643866" cy="1071570"/>
          </a:xfrm>
          <a:prstGeom prst="down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Топ оқушыларының оқу-танымдық, шығармашылық қызметтерінің ұжымдық жұмысы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785786" y="4857760"/>
            <a:ext cx="7643866" cy="1071570"/>
          </a:xfrm>
          <a:prstGeom prst="down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Топтағы оқушылардың қызметін әлеуметтендіру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85786" y="5929330"/>
            <a:ext cx="7643866" cy="71438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Топ жұмысына жалпы баға беру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5852" y="357166"/>
            <a:ext cx="6826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“Жауапкершілікті өзімізге аламыз”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00100" y="1285860"/>
            <a:ext cx="7000924" cy="1285884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Оқу процесін ұйымдастыру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42910" y="3429000"/>
            <a:ext cx="2357454" cy="2571768"/>
          </a:xfrm>
          <a:prstGeom prst="roundRect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Топтық тапсырманы орындауға дайындық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428992" y="3500438"/>
            <a:ext cx="2357454" cy="2571768"/>
          </a:xfrm>
          <a:prstGeom prst="roundRect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Топтық жұмыс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072198" y="3500438"/>
            <a:ext cx="2357454" cy="2571768"/>
          </a:xfrm>
          <a:prstGeom prst="roundRect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Қорытынды бөлім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Прямая соединительная линия 9"/>
          <p:cNvCxnSpPr>
            <a:stCxn id="3" idx="2"/>
          </p:cNvCxnSpPr>
          <p:nvPr/>
        </p:nvCxnSpPr>
        <p:spPr>
          <a:xfrm rot="5400000">
            <a:off x="4071934" y="3000372"/>
            <a:ext cx="857256" cy="158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rot="10800000">
            <a:off x="1785918" y="2928934"/>
            <a:ext cx="2714644" cy="158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4500562" y="2928934"/>
            <a:ext cx="2571768" cy="158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rot="5400000">
            <a:off x="6822297" y="3178967"/>
            <a:ext cx="500066" cy="158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rot="5400000">
            <a:off x="1571604" y="3143248"/>
            <a:ext cx="428628" cy="158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5918" y="500042"/>
            <a:ext cx="6045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Жұмысты бағалау критериі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14282" y="2000240"/>
            <a:ext cx="2500330" cy="15716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Топқа бір баға қойылады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86116" y="2000240"/>
            <a:ext cx="2500330" cy="15716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Білімді бағалау мына ережелмен орындалады: “әр кім өзі үшін” бірақ нәтижесі топқа ортақ балмен есептелінеді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286512" y="2000240"/>
            <a:ext cx="2500330" cy="15716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Топ оқушыларының оқу-танымдық шығармашылық қызметтерінің ұжымдық жұмысы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214942" y="4500570"/>
            <a:ext cx="2500330" cy="15716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Топтағы оқушылардың қызметін әлеуметтендіру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2" y="4500570"/>
            <a:ext cx="2500330" cy="15716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Топ жұмысына жалпы баға беру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 стрелкой 8"/>
          <p:cNvCxnSpPr>
            <a:stCxn id="3" idx="3"/>
            <a:endCxn id="4" idx="1"/>
          </p:cNvCxnSpPr>
          <p:nvPr/>
        </p:nvCxnSpPr>
        <p:spPr>
          <a:xfrm>
            <a:off x="2714612" y="2786058"/>
            <a:ext cx="571504" cy="15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4" idx="3"/>
            <a:endCxn id="5" idx="1"/>
          </p:cNvCxnSpPr>
          <p:nvPr/>
        </p:nvCxnSpPr>
        <p:spPr>
          <a:xfrm>
            <a:off x="5786446" y="2786058"/>
            <a:ext cx="500066" cy="15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5" idx="2"/>
          </p:cNvCxnSpPr>
          <p:nvPr/>
        </p:nvCxnSpPr>
        <p:spPr>
          <a:xfrm rot="5400000">
            <a:off x="6625843" y="3518298"/>
            <a:ext cx="857256" cy="964413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6" idx="1"/>
            <a:endCxn id="7" idx="3"/>
          </p:cNvCxnSpPr>
          <p:nvPr/>
        </p:nvCxnSpPr>
        <p:spPr>
          <a:xfrm rot="10800000">
            <a:off x="4143372" y="5286388"/>
            <a:ext cx="1071570" cy="15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714356"/>
            <a:ext cx="41823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Маңызды тек қана оқу емес,</a:t>
            </a:r>
          </a:p>
          <a:p>
            <a:pPr algn="ctr"/>
            <a:r>
              <a:rPr lang="kk-KZ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мәселе қалай оқуда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00562" y="642918"/>
            <a:ext cx="424783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“Баланы оқытудағы мақсат, </a:t>
            </a:r>
          </a:p>
          <a:p>
            <a:r>
              <a:rPr lang="kk-KZ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оның мұғалімнің көмегінсіз </a:t>
            </a:r>
          </a:p>
          <a:p>
            <a:r>
              <a:rPr lang="kk-KZ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әрі қарай өз-бетімен </a:t>
            </a:r>
          </a:p>
          <a:p>
            <a:r>
              <a:rPr lang="kk-KZ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дамуын қалыптастыру”</a:t>
            </a:r>
          </a:p>
          <a:p>
            <a:pPr algn="r"/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Э.Хаббарт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720" y="3000372"/>
            <a:ext cx="8572560" cy="3357586"/>
          </a:xfrm>
          <a:prstGeom prst="roundRect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ü"/>
            </a:pPr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Оқытудың топтық формасын қолдану</a:t>
            </a:r>
          </a:p>
          <a:p>
            <a:pPr algn="ctr">
              <a:buFont typeface="Wingdings" pitchFamily="2" charset="2"/>
              <a:buChar char="ü"/>
            </a:pPr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Оқу барысында дидактикалық материалдарды қолдану</a:t>
            </a:r>
          </a:p>
          <a:p>
            <a:pPr algn="ctr">
              <a:buFont typeface="Wingdings" pitchFamily="2" charset="2"/>
              <a:buChar char="ü"/>
            </a:pPr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Техникалық құралдарды қолдану</a:t>
            </a:r>
          </a:p>
          <a:p>
            <a:pPr algn="ctr">
              <a:buFont typeface="Wingdings" pitchFamily="2" charset="2"/>
              <a:buChar char="ü"/>
            </a:pPr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Топ мүшелерінің бір-біріне қарым-қатынасын жақсы жақтармен қалыптастыру</a:t>
            </a:r>
          </a:p>
          <a:p>
            <a:pPr algn="ctr">
              <a:buFont typeface="Wingdings" pitchFamily="2" charset="2"/>
              <a:buChar char="ü"/>
            </a:pPr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Топ мүшелерінің бір-біріне көмегін ұйымдастыру</a:t>
            </a:r>
          </a:p>
          <a:p>
            <a:pPr algn="ctr">
              <a:buFont typeface="Wingdings" pitchFamily="2" charset="2"/>
              <a:buChar char="ü"/>
            </a:pPr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Топ мүшелерінің топ мүддесін үшін күресін қалыптастыру</a:t>
            </a:r>
          </a:p>
          <a:p>
            <a:pPr algn="ctr">
              <a:buFont typeface="Wingdings" pitchFamily="2" charset="2"/>
              <a:buChar char="ü"/>
            </a:pPr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Жеке және ұжымдық байланысты жүзеге асыру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681</Words>
  <Application>Microsoft Office PowerPoint</Application>
  <PresentationFormat>Экран (4:3)</PresentationFormat>
  <Paragraphs>167</Paragraphs>
  <Slides>30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Ашық  сабақтардың  көрінісі</vt:lpstr>
      <vt:lpstr>Біліктілік арттыру курсы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Менің жетістіктерім 2017-2019  оқу жылдары (мои достижения ) Алғыс хат  Жарқайың  ауданының әкімі А.Үйсімбаев 2016 жыл    Алғыс хат  Пятигорский ауылының әкімі  Шәкірова Г. 2017 жыл Алғыс Хат  Пятигорский орта мектебінің директоры  2016-2017 жылы Грамота «Отдел образования Жаркаинского района » за лучший доклад Август 2017 год Алғыс Хат за участие детей на III общеказахстанской дистанционной олимпиаде ЗИЯТ. 2016-2017уч.год ;  2017-2018  уч. год ;2018-2019 уч.год Алғыс Хат за участие детей на IV общеказахстанской дистанционной олимпиаде ЗИЯТ. 2017-2018 уч.год Благодарственное письмо Аким Жаркаинского района М.Балпан.2018 год. Грамота Администрация и профсоюзный комитет ГУ «Пятигорская СШ» 2017-2018уч.год Алғыс Хат Администрация и профсоюзный комитет ГУ «Пятигорская СШ» 2018 год за подготовку победителя районной олимпиады по казахскому языку  Сертификат за  XII международную олимпиаду в начальных классах  по казахскому языку за высокий результат 2017 г.  Алғыс Хат Жарқайың ауданының әкімі М.Балпан 2019 жыл </vt:lpstr>
      <vt:lpstr>Слайд 24</vt:lpstr>
      <vt:lpstr>Оқушылардың  жетістіктері (2017-2019 жылдар аралығында)</vt:lpstr>
      <vt:lpstr>Слайд 26</vt:lpstr>
      <vt:lpstr>Слайд 27</vt:lpstr>
      <vt:lpstr>Слайд 28</vt:lpstr>
      <vt:lpstr>Слайд 29</vt:lpstr>
      <vt:lpstr>Слайд 30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Cири</cp:lastModifiedBy>
  <cp:revision>66</cp:revision>
  <dcterms:created xsi:type="dcterms:W3CDTF">2018-03-28T03:51:23Z</dcterms:created>
  <dcterms:modified xsi:type="dcterms:W3CDTF">2020-01-08T09:15:01Z</dcterms:modified>
</cp:coreProperties>
</file>