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70" r:id="rId2"/>
    <p:sldId id="322" r:id="rId3"/>
    <p:sldId id="321" r:id="rId4"/>
    <p:sldId id="277" r:id="rId5"/>
    <p:sldId id="278" r:id="rId6"/>
    <p:sldId id="294" r:id="rId7"/>
    <p:sldId id="291" r:id="rId8"/>
    <p:sldId id="259" r:id="rId9"/>
    <p:sldId id="311" r:id="rId10"/>
    <p:sldId id="312" r:id="rId11"/>
    <p:sldId id="300" r:id="rId12"/>
    <p:sldId id="304" r:id="rId13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71" autoAdjust="0"/>
  </p:normalViewPr>
  <p:slideViewPr>
    <p:cSldViewPr>
      <p:cViewPr>
        <p:scale>
          <a:sx n="96" d="100"/>
          <a:sy n="96" d="100"/>
        </p:scale>
        <p:origin x="-414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5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1920" y="-84"/>
      </p:cViewPr>
      <p:guideLst>
        <p:guide orient="horz" pos="3108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508C4-72D1-40D0-A521-50CCC54FEA33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44DE5-D6EB-4F01-87A5-825BB86B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774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3B027-6005-4342-B776-1CF73C1F81BA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E0886-3DBD-4699-8600-E84F1EA0A5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83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AA7BD38-E366-4D99-ABD7-C3AEB7602877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81B72DD-B856-4BFA-BE04-45A90F5108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Пою, моя Республика!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7" name="Picture 5" descr="1"/>
          <p:cNvPicPr>
            <a:picLocks noChangeAspect="1" noChangeArrowheads="1"/>
          </p:cNvPicPr>
          <p:nvPr/>
        </p:nvPicPr>
        <p:blipFill>
          <a:blip r:embed="rId2">
            <a:lum bright="36000" contrast="42000"/>
          </a:blip>
          <a:srcRect l="1884" t="2406" r="1367" b="15608"/>
          <a:stretch>
            <a:fillRect/>
          </a:stretch>
        </p:blipFill>
        <p:spPr bwMode="auto">
          <a:xfrm>
            <a:off x="-142908" y="0"/>
            <a:ext cx="9286908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3" name="WordArt 11"/>
          <p:cNvSpPr>
            <a:spLocks noChangeArrowheads="1" noChangeShapeType="1" noTextEdit="1"/>
          </p:cNvSpPr>
          <p:nvPr/>
        </p:nvSpPr>
        <p:spPr bwMode="auto">
          <a:xfrm>
            <a:off x="864121" y="806154"/>
            <a:ext cx="4675193" cy="790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6931" y="1201441"/>
            <a:ext cx="643156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6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</a:t>
            </a:r>
          </a:p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патриотического сознания</a:t>
            </a:r>
          </a:p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учащихся начальной школы.</a:t>
            </a:r>
            <a:endParaRPr lang="ru-RU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3625" y="804842"/>
            <a:ext cx="7029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Коммунальное государственное учреждение «Средняя школа №2»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056" y="5085183"/>
            <a:ext cx="3421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Учитель начальных классов:</a:t>
            </a:r>
          </a:p>
          <a:p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Заводина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Светлана Николаевна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02715" y="6453336"/>
            <a:ext cx="2157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Город </a:t>
            </a:r>
            <a:r>
              <a:rPr lang="ru-RU" dirty="0" err="1" smtClean="0"/>
              <a:t>Риддер</a:t>
            </a:r>
            <a:r>
              <a:rPr lang="ru-RU" dirty="0" smtClean="0"/>
              <a:t>, ВКО</a:t>
            </a:r>
            <a:endParaRPr lang="ru-RU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42546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мероприятия по разъяснению и пропаганде государственных символов Республики Казахстан: классные  часы, 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беседы,призентации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 рамках республиканской акции «Я - патриот» ,«Наш Флаг!»,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«Наш гимн!», «Наш - Герб!»;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игра - путешествие «Символы Отечества»;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конкурс сочинений «Процветай, мой Казахстан!»;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конкурс рисунков и плакатов «Мир глазами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детей»;Моя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Родина –Казахстан»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викторина  «Знаешь ли ты гос. символы?»;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тематическая выставка  «Флаг, Герб и Гимн - символы Независимого Казахстана»;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фестиваль</a:t>
            </a:r>
            <a:r>
              <a:rPr lang="kk-KZ" sz="2900" dirty="0" smtClean="0">
                <a:latin typeface="Times New Roman" pitchFamily="18" charset="0"/>
                <a:cs typeface="Times New Roman" pitchFamily="18" charset="0"/>
              </a:rPr>
              <a:t> посвященный  Дню языков народов  Казахстана: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«Язык - душа народа»</a:t>
            </a:r>
          </a:p>
          <a:p>
            <a:pPr marL="109728" lvl="0" indent="0"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конкурс  чтецов «Живи и процветай  мой  Казахстан!»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конкурс  сочинений  на тему «Наша столица»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экскурси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lvl="0" indent="0"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родительские собрания  по во­просам патриотического воспитания, беседы, часы  памяти,  уроки  мужества.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14300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</a:rPr>
              <a:t>          Формы работы :</a:t>
            </a:r>
            <a:br>
              <a:rPr lang="ru-RU" sz="48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4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42918"/>
            <a:ext cx="8382000" cy="121444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направление: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«Становление личности»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916832"/>
            <a:ext cx="4392488" cy="1776198"/>
          </a:xfrm>
        </p:spPr>
        <p:txBody>
          <a:bodyPr>
            <a:normAutofit fontScale="85000" lnSpcReduction="20000"/>
          </a:bodyPr>
          <a:lstStyle/>
          <a:p>
            <a:r>
              <a:rPr lang="ru-RU" sz="4800" dirty="0" smtClean="0"/>
              <a:t>детская организация </a:t>
            </a:r>
          </a:p>
          <a:p>
            <a:r>
              <a:rPr lang="ru-RU" sz="4800" dirty="0" smtClean="0"/>
              <a:t>       «Жас </a:t>
            </a:r>
            <a:r>
              <a:rPr lang="kk-KZ" sz="4800" dirty="0" smtClean="0"/>
              <a:t>Ұлан</a:t>
            </a:r>
            <a:r>
              <a:rPr lang="ru-RU" sz="4800" dirty="0" smtClean="0"/>
              <a:t>» </a:t>
            </a:r>
          </a:p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20888"/>
            <a:ext cx="2790310" cy="372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49544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эту задачу предстоит выполнить нам,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чтобы воспитать наших учащихся достойными гражданами своей страны.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User\Desktop\воспитание патриотизма\20171215_1122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04864"/>
            <a:ext cx="6165976" cy="369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6120680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 начальной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школе закладывается начало понимания высоких патриотических чувств. Патриотизм – синтез духовно-нравственных, гражданских и мировоззренческих качеств личности, которые проявляются в любви к Родине, своему дому, в стремлении и умении беречь и приумножать лучшие традиции, ценности своего народа, своей национальной культуры.  </a:t>
            </a:r>
            <a:endParaRPr lang="ru-RU" sz="4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09728" indent="0">
              <a:buNone/>
            </a:pP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Ещё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Н.А.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Назарбаев писал:</a:t>
            </a:r>
            <a:endParaRPr lang="ru-RU" sz="4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09728" indent="0">
              <a:buNone/>
            </a:pPr>
            <a:endParaRPr lang="ru-RU" sz="4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09728" indent="0">
              <a:buNone/>
            </a:pP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 «В этом мире у нас есть только одна Отчизна , это – независимый Казахстан».</a:t>
            </a:r>
          </a:p>
          <a:p>
            <a:pPr marL="109728" indent="0">
              <a:buNone/>
            </a:pPr>
            <a:endParaRPr lang="ru-RU" sz="4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09728" indent="0">
              <a:buNone/>
            </a:pP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« Мы – </a:t>
            </a:r>
            <a:r>
              <a:rPr lang="ru-RU" sz="40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казахстанцы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 и говорим об этом с гордостью».</a:t>
            </a:r>
          </a:p>
          <a:p>
            <a:pPr marL="109728" indent="0">
              <a:buNone/>
            </a:pPr>
            <a:endParaRPr lang="ru-RU" sz="4000" dirty="0">
              <a:solidFill>
                <a:srgbClr val="7030A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                     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094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9144000" cy="6870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239655" y="620689"/>
            <a:ext cx="4652825" cy="5903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indent="342900" algn="just">
              <a:spcBef>
                <a:spcPct val="20000"/>
              </a:spcBef>
            </a:pPr>
            <a:r>
              <a:rPr kumimoji="0" lang="ru-RU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“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Патриот</a:t>
            </a:r>
            <a:r>
              <a:rPr kumimoji="0" lang="ru-RU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cs typeface="Times New Roman" pitchFamily="18" charset="0"/>
              </a:rPr>
              <a:t>–</a:t>
            </a:r>
            <a:r>
              <a:rPr kumimoji="0" lang="ru-RU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тот, кто любит свое отечество, предан своему народу, готов на жертвы и подвиги во имя интересов своей Родины”.  </a:t>
            </a:r>
          </a:p>
          <a:p>
            <a:pPr marL="0" marR="0" lvl="0" indent="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kumimoji="0" lang="ru-RU" b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(Словарь В. И.Даля)</a:t>
            </a:r>
          </a:p>
          <a:p>
            <a:pPr marL="0" marR="0" lvl="0" indent="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solidFill>
                <a:srgbClr val="0070C0"/>
              </a:solidFill>
              <a:cs typeface="Times New Roman" pitchFamily="18" charset="0"/>
            </a:endParaRPr>
          </a:p>
          <a:p>
            <a:pPr marL="0" marR="0" lvl="0" indent="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  <a:p>
            <a:pPr marL="0" marR="0" lvl="0" indent="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  <a:p>
            <a:pPr marL="0" marR="0" lvl="0" indent="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</p:txBody>
      </p:sp>
      <p:pic>
        <p:nvPicPr>
          <p:cNvPr id="1027" name="Picture 3" descr="C:\Users\Альбина\Documents\ВСЕ КАРТИНКИ\ШКОЛА\Ученики\1358623994_img22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36712"/>
            <a:ext cx="4835769" cy="52387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39655" y="3356993"/>
            <a:ext cx="4572000" cy="27515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342900" algn="just">
              <a:spcBef>
                <a:spcPct val="20000"/>
              </a:spcBef>
              <a:defRPr/>
            </a:pPr>
            <a:r>
              <a:rPr lang="ru-RU" sz="2400" dirty="0" smtClean="0">
                <a:solidFill>
                  <a:srgbClr val="0070C0"/>
                </a:solidFill>
                <a:cs typeface="Times New Roman" pitchFamily="18" charset="0"/>
              </a:rPr>
              <a:t>“</a:t>
            </a:r>
            <a:r>
              <a:rPr lang="ru-RU" sz="2400" b="1" dirty="0" smtClean="0">
                <a:solidFill>
                  <a:srgbClr val="0070C0"/>
                </a:solidFill>
                <a:cs typeface="Times New Roman" pitchFamily="18" charset="0"/>
              </a:rPr>
              <a:t>Патриот</a:t>
            </a:r>
            <a:r>
              <a:rPr lang="ru-RU" sz="2400" dirty="0" smtClean="0">
                <a:solidFill>
                  <a:srgbClr val="0070C0"/>
                </a:solidFill>
                <a:cs typeface="Times New Roman" pitchFamily="18" charset="0"/>
              </a:rPr>
              <a:t> – человек, одушевлённый патриотизмом, или человек, преданный интересам какого-нибудь дела, горячо любящий что-нибудь”.       </a:t>
            </a:r>
          </a:p>
          <a:p>
            <a:pPr lvl="0" indent="342900" algn="r">
              <a:spcBef>
                <a:spcPct val="20000"/>
              </a:spcBef>
              <a:defRPr/>
            </a:pPr>
            <a:r>
              <a:rPr lang="ru-RU" sz="24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cs typeface="Times New Roman" pitchFamily="18" charset="0"/>
              </a:rPr>
              <a:t>(Словарь С.И.Ожегова)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29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1143000"/>
            <a:ext cx="7658100" cy="264318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+mn-lt"/>
              </a:rPr>
              <a:t>Жить достойно, пользуясь заслуженным уважением окружающих, хочет каждый человек. Это возможно только тогда, когда сам уважаешь себя и своих соседей, знаешь свою культуру, прошлое своей Родины, историю края в котором вырос, понимаешь свое место в мире природы и в мире людей. </a:t>
            </a:r>
            <a:r>
              <a:rPr lang="ru-RU" sz="24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</a:rPr>
            </a:b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 descr="D:\User\Desktop\воспитание патриотизма\20190430_0810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2624" y="4205968"/>
            <a:ext cx="2759356" cy="206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User\Desktop\воспитание патриотизма\IMG-20190421-WA00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33056"/>
            <a:ext cx="2016224" cy="275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User\Desktop\воспитание патриотизма\20190430_1515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43880" y="4217360"/>
            <a:ext cx="2722274" cy="215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97099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Цели и задачи: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Сформировать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нравственные и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социо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-культурные представления о Родине и патриотизме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Задачи: 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Сформировать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нравственные и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социо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-культурные представления о Родине и патриотизме.</a:t>
            </a:r>
            <a:b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3654152"/>
          </a:xfrm>
        </p:spPr>
        <p:txBody>
          <a:bodyPr>
            <a:no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направление: </a:t>
            </a:r>
            <a:b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«Я и моя семья»</a:t>
            </a:r>
            <a:br>
              <a:rPr lang="ru-RU" sz="6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solidFill>
                  <a:schemeClr val="tx2">
                    <a:lumMod val="50000"/>
                  </a:schemeClr>
                </a:solidFill>
              </a:rPr>
              <a:t>Формы работы</a:t>
            </a: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b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Викторина «Путешествие в прошлое»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 Беседа «Моя родословная»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 Создание семейного альбома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Рисунки на тему «Моя семья»   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2000" b="1" i="1" dirty="0" smtClean="0">
                <a:solidFill>
                  <a:schemeClr val="tx1"/>
                </a:solidFill>
              </a:rPr>
              <a:t> </a:t>
            </a:r>
            <a:endParaRPr lang="ru-RU" sz="20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429825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направление: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«Я –ученик своей школы»</a:t>
            </a:r>
            <a:r>
              <a:rPr lang="ru-RU" i="1" dirty="0" smtClean="0">
                <a:solidFill>
                  <a:srgbClr val="0070C0"/>
                </a:solidFill>
                <a:latin typeface="Arial Narrow" pitchFamily="34" charset="0"/>
              </a:rPr>
              <a:t> </a:t>
            </a:r>
            <a:br>
              <a:rPr lang="ru-RU" i="1" dirty="0" smtClean="0">
                <a:solidFill>
                  <a:srgbClr val="0070C0"/>
                </a:solidFill>
                <a:latin typeface="Arial Narrow" pitchFamily="34" charset="0"/>
              </a:rPr>
            </a:br>
            <a:r>
              <a:rPr lang="ru-RU" sz="2700" b="1" dirty="0" smtClean="0">
                <a:solidFill>
                  <a:srgbClr val="00B050"/>
                </a:solidFill>
                <a:latin typeface="Arial Narrow" pitchFamily="34" charset="0"/>
              </a:rPr>
              <a:t>Наряду с ростом музыкальных и артистических способностей необходимо развивать нравственные чувства ,воспитывать в маленьком человеке  гражданина и патриота.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21088"/>
            <a:ext cx="3121025" cy="23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75" y="4521144"/>
            <a:ext cx="2700337" cy="202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Конкурсы рисунков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4" name="Picture 2" descr="D:\фото\Новая папка\2010-04-18 Дашенька\Дашенька 00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00174"/>
            <a:ext cx="3429024" cy="2214578"/>
          </a:xfr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098" y="1412776"/>
            <a:ext cx="3822700" cy="286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4343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054" y="4005064"/>
            <a:ext cx="3695945" cy="268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79512" y="1556792"/>
            <a:ext cx="4618856" cy="413939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направления: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воспитание чувства гордости за нашу страну, уважительного отношения к ее символике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-формирование чувства долга перед Родиной;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-развитие потребности к изучению истории своей Родины, своего народа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-изучение и развитие национальных традиций народов Казахстана;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-воспитание гражданской ответственности и чувства патриотизма , уважения к защитникам Родины</a:t>
            </a:r>
          </a:p>
          <a:p>
            <a:endParaRPr lang="ru-RU" sz="2000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35255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III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направление: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«Я –гражданин своей Родины»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1556792"/>
            <a:ext cx="2911425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3935214" cy="2625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559</TotalTime>
  <Words>415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Пою, моя Республика!</vt:lpstr>
      <vt:lpstr>Презентация PowerPoint</vt:lpstr>
      <vt:lpstr>Презентация PowerPoint</vt:lpstr>
      <vt:lpstr>Жить достойно, пользуясь заслуженным уважением окружающих, хочет каждый человек. Это возможно только тогда, когда сам уважаешь себя и своих соседей, знаешь свою культуру, прошлое своей Родины, историю края в котором вырос, понимаешь свое место в мире природы и в мире людей.  </vt:lpstr>
      <vt:lpstr>       Цели и задачи: Цель: Сформировать нравственные и социо-культурные представления о Родине и патриотизме.    Задачи:  Сформировать нравственные и социо-культурные представления о Родине и патриотизме.       </vt:lpstr>
      <vt:lpstr>I направление:  «Я и моя семья» Формы работы: Викторина «Путешествие в прошлое»  Беседа «Моя родословная»  Создание семейного альбома Рисунки на тему «Моя семья»     </vt:lpstr>
      <vt:lpstr>II направление:            «Я –ученик своей школы»  Наряду с ростом музыкальных и артистических способностей необходимо развивать нравственные чувства ,воспитывать в маленьком человеке  гражданина и патриота.  </vt:lpstr>
      <vt:lpstr>Конкурсы рисунков</vt:lpstr>
      <vt:lpstr>III направление:  «Я –гражданин своей Родины» </vt:lpstr>
      <vt:lpstr>          Формы работы : </vt:lpstr>
      <vt:lpstr>IV направление:    «Становление личности» </vt:lpstr>
      <vt:lpstr>И эту задачу предстоит выполнить нам,  чтобы воспитать наших учащихся достойными гражданами своей страны.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Admin</dc:creator>
  <cp:lastModifiedBy>User</cp:lastModifiedBy>
  <cp:revision>83</cp:revision>
  <dcterms:created xsi:type="dcterms:W3CDTF">2011-01-02T04:53:20Z</dcterms:created>
  <dcterms:modified xsi:type="dcterms:W3CDTF">2019-10-26T13:31:20Z</dcterms:modified>
</cp:coreProperties>
</file>