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86" y="48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81263"/>
            <a:ext cx="7766936" cy="3569573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Презентация по биологии </a:t>
            </a:r>
            <a:b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«Типы изменчивости» </a:t>
            </a:r>
            <a:b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9 класс </a:t>
            </a:r>
            <a:endParaRPr lang="ru-RU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Учитель биологии и </a:t>
            </a:r>
            <a:r>
              <a:rPr lang="ru-RU" sz="2800" b="1" dirty="0" smtClean="0">
                <a:solidFill>
                  <a:srgbClr val="FF0000"/>
                </a:solidFill>
              </a:rPr>
              <a:t>г</a:t>
            </a:r>
            <a:r>
              <a:rPr lang="ru-RU" sz="2800" b="1" dirty="0" smtClean="0">
                <a:solidFill>
                  <a:srgbClr val="FF0000"/>
                </a:solidFill>
              </a:rPr>
              <a:t>еографии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КГУ «</a:t>
            </a:r>
            <a:r>
              <a:rPr lang="en-US" sz="2800" b="1" dirty="0" smtClean="0">
                <a:solidFill>
                  <a:srgbClr val="FF0000"/>
                </a:solidFill>
              </a:rPr>
              <a:t>IT </a:t>
            </a:r>
            <a:r>
              <a:rPr lang="ru-RU" sz="2800" b="1" dirty="0" smtClean="0">
                <a:solidFill>
                  <a:srgbClr val="FF0000"/>
                </a:solidFill>
              </a:rPr>
              <a:t>лицей» г. Актау </a:t>
            </a:r>
            <a:r>
              <a:rPr lang="ru-RU" sz="2800" b="1" dirty="0" err="1" smtClean="0">
                <a:solidFill>
                  <a:srgbClr val="FF0000"/>
                </a:solidFill>
              </a:rPr>
              <a:t>Акчурина</a:t>
            </a:r>
            <a:r>
              <a:rPr lang="ru-RU" sz="2800" b="1" dirty="0" smtClean="0">
                <a:solidFill>
                  <a:srgbClr val="FF0000"/>
                </a:solidFill>
              </a:rPr>
              <a:t> Г.А.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47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9148"/>
            <a:ext cx="8596668" cy="179125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Изменчивость – общее свойство живых организмов отличаться от своих родителей.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08313"/>
            <a:ext cx="8596668" cy="4611757"/>
          </a:xfrm>
        </p:spPr>
        <p:txBody>
          <a:bodyPr>
            <a:noAutofit/>
          </a:bodyPr>
          <a:lstStyle/>
          <a:p>
            <a:pPr algn="ctr"/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</a:rPr>
              <a:t>Графические способы обозначения изменчивости</a:t>
            </a:r>
          </a:p>
          <a:p>
            <a:pPr algn="ctr"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</a:rPr>
              <a:t>Вариационный ряд </a:t>
            </a:r>
            <a:r>
              <a:rPr lang="ru-RU" sz="2800" b="1" dirty="0" smtClean="0"/>
              <a:t>– расположение особей в порядке увеличения или уменьшения какого-либо количественного признака</a:t>
            </a:r>
          </a:p>
          <a:p>
            <a:pPr algn="ctr">
              <a:buFont typeface="+mj-lt"/>
              <a:buAutoNum type="arabicPeriod"/>
            </a:pPr>
            <a:endParaRPr lang="ru-RU" sz="2800" b="1" dirty="0" smtClean="0"/>
          </a:p>
          <a:p>
            <a:pPr algn="ctr">
              <a:buFont typeface="+mj-lt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</a:rPr>
              <a:t>Вариационная кривая </a:t>
            </a:r>
            <a:r>
              <a:rPr lang="ru-RU" sz="2800" b="1" dirty="0" smtClean="0"/>
              <a:t>– способ учитывать количество особей с тем или иным количественным показателем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349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Типы изменчивости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98174" y="2160589"/>
            <a:ext cx="4770783" cy="388077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Модификационная</a:t>
            </a:r>
            <a:r>
              <a:rPr lang="ru-RU" sz="3600" b="1" dirty="0" smtClean="0">
                <a:solidFill>
                  <a:srgbClr val="FF0000"/>
                </a:solidFill>
              </a:rPr>
              <a:t> 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Ненаследственная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Фенотипическая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06278" y="2160589"/>
            <a:ext cx="4432852" cy="388077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Мутационная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Наследственная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Генотипическая</a:t>
            </a:r>
          </a:p>
          <a:p>
            <a:pPr marL="0" indent="0">
              <a:buNone/>
            </a:pPr>
            <a:r>
              <a:rPr lang="ru-RU" sz="3600" b="1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b="1" smtClean="0">
                <a:solidFill>
                  <a:schemeClr val="accent2">
                    <a:lumMod val="50000"/>
                  </a:schemeClr>
                </a:solidFill>
              </a:rPr>
              <a:t>  Комбинативная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07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9025"/>
            <a:ext cx="8596668" cy="1133061"/>
          </a:xfrm>
        </p:spPr>
        <p:txBody>
          <a:bodyPr>
            <a:noAutofit/>
          </a:bodyPr>
          <a:lstStyle/>
          <a:p>
            <a:pPr algn="ctr"/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</a:rPr>
              <a:t>Мутация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</a:rPr>
              <a:t> – внезапное скачкообразное  изменение генетического материала особи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1689652"/>
            <a:ext cx="8596668" cy="4989443"/>
          </a:xfrm>
        </p:spPr>
        <p:txBody>
          <a:bodyPr>
            <a:normAutofit lnSpcReduction="10000"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</a:rPr>
              <a:t>Мутон</a:t>
            </a:r>
            <a:r>
              <a:rPr lang="ru-RU" sz="3200" b="1" dirty="0" smtClean="0"/>
              <a:t> –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самая мелкая мутационная единица</a:t>
            </a:r>
          </a:p>
          <a:p>
            <a:r>
              <a:rPr lang="ru-RU" sz="3200" b="1" u="sng" dirty="0" smtClean="0">
                <a:solidFill>
                  <a:srgbClr val="FF0000"/>
                </a:solidFill>
              </a:rPr>
              <a:t>Причины мутаций </a:t>
            </a:r>
            <a:r>
              <a:rPr lang="ru-RU" sz="3200" b="1" dirty="0" smtClean="0"/>
              <a:t>: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внешние и внутренние</a:t>
            </a:r>
          </a:p>
          <a:p>
            <a:r>
              <a:rPr lang="ru-RU" sz="3200" b="1" u="sng" dirty="0" smtClean="0">
                <a:solidFill>
                  <a:srgbClr val="FF0000"/>
                </a:solidFill>
              </a:rPr>
              <a:t>Мутагенные факторы (мутагены)</a:t>
            </a:r>
            <a:r>
              <a:rPr lang="ru-RU" sz="3200" b="1" dirty="0" smtClean="0"/>
              <a:t>: 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физические, химические, биологические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Роль мутаций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– единственный источник появления новых качеств и свойств  у живых организмов</a:t>
            </a:r>
          </a:p>
          <a:p>
            <a:pPr>
              <a:buFont typeface="+mj-lt"/>
              <a:buAutoNum type="arabicPeriod"/>
            </a:pP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9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9470"/>
            <a:ext cx="8596668" cy="972065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92D050"/>
                </a:solidFill>
              </a:rPr>
              <a:t>Виды мутаций </a:t>
            </a:r>
            <a:endParaRPr lang="ru-RU" b="1" u="sng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0389"/>
            <a:ext cx="8596668" cy="478097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Генные (</a:t>
            </a:r>
            <a:r>
              <a:rPr lang="ru-RU" sz="4000" b="1" dirty="0" err="1" smtClean="0">
                <a:solidFill>
                  <a:srgbClr val="FF0000"/>
                </a:solidFill>
              </a:rPr>
              <a:t>точковые</a:t>
            </a:r>
            <a:r>
              <a:rPr lang="ru-RU" sz="4000" b="1" dirty="0" smtClean="0">
                <a:solidFill>
                  <a:srgbClr val="FF0000"/>
                </a:solidFill>
              </a:rPr>
              <a:t>) </a:t>
            </a:r>
            <a:r>
              <a:rPr lang="ru-RU" sz="4000" b="1" dirty="0" smtClean="0"/>
              <a:t>–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в пределах структуры гена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Хромосомные мутации (аберрации)–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в структуре хромосом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Геномные мутации </a:t>
            </a:r>
            <a:r>
              <a:rPr lang="ru-RU" sz="4000" b="1" dirty="0" smtClean="0"/>
              <a:t>–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изменение числа хромосом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4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8539"/>
            <a:ext cx="8596668" cy="854765"/>
          </a:xfrm>
        </p:spPr>
        <p:txBody>
          <a:bodyPr>
            <a:normAutofit/>
          </a:bodyPr>
          <a:lstStyle/>
          <a:p>
            <a:pPr algn="ctr"/>
            <a:r>
              <a:rPr lang="ru-RU" sz="4400" b="1" u="sng" dirty="0" smtClean="0">
                <a:solidFill>
                  <a:srgbClr val="FF0000"/>
                </a:solidFill>
              </a:rPr>
              <a:t>Типы генных мутаций </a:t>
            </a:r>
            <a:endParaRPr lang="ru-RU" sz="4400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72817"/>
            <a:ext cx="8596668" cy="486854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Выпадение нуклеотида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Удвоение  нуклеотида (дупликация)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Вставка нуклеотида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Замена нуклеотида</a:t>
            </a:r>
          </a:p>
          <a:p>
            <a:pPr marL="0" indent="0" algn="ctr">
              <a:buNone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6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152400"/>
            <a:ext cx="8596668" cy="779929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Хромосомные мутации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77334" y="1299882"/>
            <a:ext cx="4184035" cy="4741479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Внутрихромосомные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Дефишенция</a:t>
            </a:r>
            <a:r>
              <a:rPr lang="ru-RU" sz="2400" b="1" dirty="0" smtClean="0">
                <a:solidFill>
                  <a:srgbClr val="FF0000"/>
                </a:solidFill>
              </a:rPr>
              <a:t> –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/>
              <a:t>недостаточность кончиков хромосомы</a:t>
            </a:r>
          </a:p>
          <a:p>
            <a:pPr>
              <a:buFont typeface="+mj-lt"/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Делеция</a:t>
            </a:r>
            <a:r>
              <a:rPr lang="ru-RU" sz="2400" b="1" dirty="0" smtClean="0"/>
              <a:t> –</a:t>
            </a:r>
            <a:r>
              <a:rPr lang="ru-RU" sz="2000" b="1" dirty="0" smtClean="0"/>
              <a:t> отрыв участка хромосом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Инверсия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/>
              <a:t>– изменение порядка расположения генов в связи с поворотом на 180 градусов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Дупликация</a:t>
            </a:r>
            <a:r>
              <a:rPr lang="ru-RU" sz="2000" b="1" dirty="0" smtClean="0"/>
              <a:t> – удвоение участка хромосом</a:t>
            </a:r>
            <a:endParaRPr lang="ru-RU" sz="20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89970" y="1299883"/>
            <a:ext cx="4184034" cy="474148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Межхромосомные</a:t>
            </a:r>
            <a:endParaRPr lang="ru-RU" sz="2800" b="1" dirty="0">
              <a:solidFill>
                <a:srgbClr val="C00000"/>
              </a:solidFill>
            </a:endParaRPr>
          </a:p>
          <a:p>
            <a:pPr>
              <a:buFont typeface="+mj-lt"/>
              <a:buAutoNum type="arabicPeriod"/>
            </a:pPr>
            <a:r>
              <a:rPr lang="ru-RU" sz="2000" b="1" dirty="0" err="1" smtClean="0">
                <a:solidFill>
                  <a:srgbClr val="FF0000"/>
                </a:solidFill>
              </a:rPr>
              <a:t>Транслокация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/>
              <a:t>– замена одного участка  хромосомы другой хромосомой, </a:t>
            </a:r>
            <a:r>
              <a:rPr lang="ru-RU" sz="2000" b="1" dirty="0"/>
              <a:t>н</a:t>
            </a:r>
            <a:r>
              <a:rPr lang="ru-RU" sz="2000" b="1" dirty="0" smtClean="0"/>
              <a:t>е сходной с ней.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39080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9148"/>
            <a:ext cx="8596668" cy="1232452"/>
          </a:xfrm>
        </p:spPr>
        <p:txBody>
          <a:bodyPr>
            <a:normAutofit/>
          </a:bodyPr>
          <a:lstStyle/>
          <a:p>
            <a:pPr algn="ctr"/>
            <a:r>
              <a:rPr lang="ru-RU" sz="4800" b="1" u="sng" dirty="0" smtClean="0">
                <a:solidFill>
                  <a:srgbClr val="FF0000"/>
                </a:solidFill>
              </a:rPr>
              <a:t>Типы геномных мутаций</a:t>
            </a:r>
            <a:endParaRPr lang="ru-RU" sz="4800" b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13183"/>
            <a:ext cx="8596668" cy="542676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Анеуплоидия </a:t>
            </a:r>
            <a:r>
              <a:rPr lang="ru-RU" sz="3600" b="1" dirty="0" smtClean="0"/>
              <a:t>– потеря или добавление количества хромосом (некратное увеличение)</a:t>
            </a:r>
          </a:p>
          <a:p>
            <a:r>
              <a:rPr lang="ru-RU" sz="3600" b="1" dirty="0" err="1" smtClean="0">
                <a:solidFill>
                  <a:srgbClr val="FF0000"/>
                </a:solidFill>
              </a:rPr>
              <a:t>Гаплоидия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/>
              <a:t>– уменьшение нормального набора хромосом в 2 раза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Полиплоидия</a:t>
            </a:r>
            <a:r>
              <a:rPr lang="ru-RU" sz="3600" b="1" dirty="0" smtClean="0"/>
              <a:t> – кратное увеличение набора хромосом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8731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232</Words>
  <Application>Microsoft Office PowerPoint</Application>
  <PresentationFormat>Широкоэкранный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Презентация по биологии  «Типы изменчивости»  9 класс </vt:lpstr>
      <vt:lpstr>Изменчивость – общее свойство живых организмов отличаться от своих родителей.</vt:lpstr>
      <vt:lpstr>Типы изменчивости</vt:lpstr>
      <vt:lpstr>Мутация – внезапное скачкообразное  изменение генетического материала особи</vt:lpstr>
      <vt:lpstr>Виды мутаций </vt:lpstr>
      <vt:lpstr>Типы генных мутаций </vt:lpstr>
      <vt:lpstr>Хромосомные мутации</vt:lpstr>
      <vt:lpstr>Типы геномных мутаций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Типы изменчивости</dc:title>
  <dc:creator>1</dc:creator>
  <cp:lastModifiedBy>Сш14-05</cp:lastModifiedBy>
  <cp:revision>13</cp:revision>
  <dcterms:created xsi:type="dcterms:W3CDTF">2015-01-25T15:11:16Z</dcterms:created>
  <dcterms:modified xsi:type="dcterms:W3CDTF">2019-06-10T10:06:06Z</dcterms:modified>
</cp:coreProperties>
</file>