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4" d="100"/>
          <a:sy n="64" d="100"/>
        </p:scale>
        <p:origin x="86" y="48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6/10/2019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481263"/>
            <a:ext cx="7766936" cy="3569573"/>
          </a:xfrm>
        </p:spPr>
        <p:txBody>
          <a:bodyPr/>
          <a:lstStyle/>
          <a:p>
            <a:pPr algn="ctr"/>
            <a:r>
              <a:rPr lang="ru-RU" b="1" u="sng" dirty="0" smtClean="0">
                <a:solidFill>
                  <a:schemeClr val="accent2">
                    <a:lumMod val="50000"/>
                  </a:schemeClr>
                </a:solidFill>
              </a:rPr>
              <a:t>Презентация по биологии </a:t>
            </a:r>
            <a:br>
              <a:rPr lang="ru-RU" b="1" u="sng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b="1" u="sng" dirty="0" smtClean="0">
                <a:solidFill>
                  <a:schemeClr val="accent2">
                    <a:lumMod val="50000"/>
                  </a:schemeClr>
                </a:solidFill>
              </a:rPr>
              <a:t>«Типы изменчивости» </a:t>
            </a:r>
            <a:br>
              <a:rPr lang="ru-RU" b="1" u="sng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b="1" u="sng" dirty="0" smtClean="0">
                <a:solidFill>
                  <a:schemeClr val="accent2">
                    <a:lumMod val="50000"/>
                  </a:schemeClr>
                </a:solidFill>
              </a:rPr>
              <a:t>9 класс </a:t>
            </a:r>
            <a:endParaRPr lang="ru-RU" b="1" u="sng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Учитель биологии и </a:t>
            </a:r>
            <a:r>
              <a:rPr lang="ru-RU" sz="2800" b="1" dirty="0" smtClean="0">
                <a:solidFill>
                  <a:srgbClr val="FF0000"/>
                </a:solidFill>
              </a:rPr>
              <a:t>г</a:t>
            </a:r>
            <a:r>
              <a:rPr lang="ru-RU" sz="2800" b="1" dirty="0" smtClean="0">
                <a:solidFill>
                  <a:srgbClr val="FF0000"/>
                </a:solidFill>
              </a:rPr>
              <a:t>еографии </a:t>
            </a:r>
          </a:p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КГУ «</a:t>
            </a:r>
            <a:r>
              <a:rPr lang="en-US" sz="2800" b="1" dirty="0" smtClean="0">
                <a:solidFill>
                  <a:srgbClr val="FF0000"/>
                </a:solidFill>
              </a:rPr>
              <a:t>IT </a:t>
            </a:r>
            <a:r>
              <a:rPr lang="ru-RU" sz="2800" b="1" dirty="0" smtClean="0">
                <a:solidFill>
                  <a:srgbClr val="FF0000"/>
                </a:solidFill>
              </a:rPr>
              <a:t>лицей» г. Актау </a:t>
            </a:r>
            <a:r>
              <a:rPr lang="ru-RU" sz="2800" b="1" dirty="0" err="1" smtClean="0">
                <a:solidFill>
                  <a:srgbClr val="FF0000"/>
                </a:solidFill>
              </a:rPr>
              <a:t>Акчурина</a:t>
            </a:r>
            <a:r>
              <a:rPr lang="ru-RU" sz="2800" b="1" dirty="0" smtClean="0">
                <a:solidFill>
                  <a:srgbClr val="FF0000"/>
                </a:solidFill>
              </a:rPr>
              <a:t> Г.А. </a:t>
            </a:r>
            <a:endParaRPr lang="ru-RU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7472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39148"/>
            <a:ext cx="8596668" cy="1791252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Изменчивость – общее свойство живых организмов отличаться от своих родителей.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908313"/>
            <a:ext cx="8596668" cy="4611757"/>
          </a:xfrm>
        </p:spPr>
        <p:txBody>
          <a:bodyPr>
            <a:noAutofit/>
          </a:bodyPr>
          <a:lstStyle/>
          <a:p>
            <a:pPr algn="ctr"/>
            <a:r>
              <a:rPr lang="ru-RU" sz="3200" b="1" i="1" u="sng" dirty="0" smtClean="0">
                <a:solidFill>
                  <a:schemeClr val="accent2">
                    <a:lumMod val="50000"/>
                  </a:schemeClr>
                </a:solidFill>
              </a:rPr>
              <a:t>Графические способы обозначения изменчивости</a:t>
            </a:r>
          </a:p>
          <a:p>
            <a:pPr algn="ctr">
              <a:buFont typeface="+mj-lt"/>
              <a:buAutoNum type="arabicPeriod"/>
            </a:pPr>
            <a:r>
              <a:rPr lang="ru-RU" sz="2800" b="1" dirty="0" smtClean="0">
                <a:solidFill>
                  <a:srgbClr val="FF0000"/>
                </a:solidFill>
              </a:rPr>
              <a:t>Вариационный ряд </a:t>
            </a:r>
            <a:r>
              <a:rPr lang="ru-RU" sz="2800" b="1" dirty="0" smtClean="0"/>
              <a:t>– расположение особей в порядке увеличения или уменьшения какого-либо количественного признака</a:t>
            </a:r>
          </a:p>
          <a:p>
            <a:pPr algn="ctr">
              <a:buFont typeface="+mj-lt"/>
              <a:buAutoNum type="arabicPeriod"/>
            </a:pPr>
            <a:endParaRPr lang="ru-RU" sz="2800" b="1" dirty="0" smtClean="0"/>
          </a:p>
          <a:p>
            <a:pPr algn="ctr">
              <a:buFont typeface="+mj-lt"/>
              <a:buAutoNum type="arabicPeriod"/>
            </a:pPr>
            <a:r>
              <a:rPr lang="ru-RU" sz="2800" b="1" dirty="0" smtClean="0">
                <a:solidFill>
                  <a:srgbClr val="FF0000"/>
                </a:solidFill>
              </a:rPr>
              <a:t>Вариационная кривая </a:t>
            </a:r>
            <a:r>
              <a:rPr lang="ru-RU" sz="2800" b="1" dirty="0" smtClean="0"/>
              <a:t>– способ учитывать количество особей с тем или иным количественным показателем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2034940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b="1" dirty="0" smtClean="0">
                <a:solidFill>
                  <a:schemeClr val="accent2">
                    <a:lumMod val="50000"/>
                  </a:schemeClr>
                </a:solidFill>
              </a:rPr>
              <a:t>Типы изменчивости</a:t>
            </a:r>
            <a:endParaRPr lang="ru-RU" sz="5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298174" y="2160589"/>
            <a:ext cx="4770783" cy="3880772"/>
          </a:xfrm>
        </p:spPr>
        <p:txBody>
          <a:bodyPr>
            <a:noAutofit/>
          </a:bodyPr>
          <a:lstStyle/>
          <a:p>
            <a:r>
              <a:rPr lang="ru-RU" sz="3600" b="1" dirty="0" err="1" smtClean="0">
                <a:solidFill>
                  <a:srgbClr val="FF0000"/>
                </a:solidFill>
              </a:rPr>
              <a:t>Модификационная</a:t>
            </a:r>
            <a:r>
              <a:rPr lang="ru-RU" sz="3600" b="1" dirty="0" smtClean="0">
                <a:solidFill>
                  <a:srgbClr val="FF0000"/>
                </a:solidFill>
              </a:rPr>
              <a:t>  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</a:rPr>
              <a:t>   Ненаследственная 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</a:rPr>
              <a:t>   Фенотипическая </a:t>
            </a:r>
            <a:endParaRPr lang="ru-RU" sz="3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5506278" y="2160589"/>
            <a:ext cx="4432852" cy="3880773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Мутационная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</a:rPr>
              <a:t>   Наследственная</a:t>
            </a:r>
          </a:p>
          <a:p>
            <a:pPr marL="0" indent="0">
              <a:buNone/>
            </a:pPr>
            <a:r>
              <a:rPr lang="ru-RU" sz="36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</a:rPr>
              <a:t>  Генотипическая</a:t>
            </a:r>
          </a:p>
          <a:p>
            <a:pPr marL="0" indent="0">
              <a:buNone/>
            </a:pPr>
            <a:r>
              <a:rPr lang="ru-RU" sz="3600" b="1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3600" b="1" smtClean="0">
                <a:solidFill>
                  <a:schemeClr val="accent2">
                    <a:lumMod val="50000"/>
                  </a:schemeClr>
                </a:solidFill>
              </a:rPr>
              <a:t>  Комбинативная </a:t>
            </a:r>
            <a:endParaRPr lang="ru-RU" sz="36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5077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59025"/>
            <a:ext cx="8596668" cy="1133061"/>
          </a:xfrm>
        </p:spPr>
        <p:txBody>
          <a:bodyPr>
            <a:noAutofit/>
          </a:bodyPr>
          <a:lstStyle/>
          <a:p>
            <a:pPr algn="ctr"/>
            <a:r>
              <a:rPr lang="ru-RU" sz="3200" b="1" i="1" u="sng" dirty="0" smtClean="0">
                <a:solidFill>
                  <a:schemeClr val="accent2">
                    <a:lumMod val="50000"/>
                  </a:schemeClr>
                </a:solidFill>
              </a:rPr>
              <a:t>Мутация</a:t>
            </a:r>
            <a:r>
              <a:rPr lang="ru-RU" sz="3200" b="1" i="1" dirty="0" smtClean="0">
                <a:solidFill>
                  <a:schemeClr val="accent2">
                    <a:lumMod val="50000"/>
                  </a:schemeClr>
                </a:solidFill>
              </a:rPr>
              <a:t> – внезапное скачкообразное  изменение генетического материала особи</a:t>
            </a:r>
            <a:endParaRPr lang="ru-RU" sz="32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677334" y="1689652"/>
            <a:ext cx="8596668" cy="4989443"/>
          </a:xfrm>
        </p:spPr>
        <p:txBody>
          <a:bodyPr>
            <a:normAutofit lnSpcReduction="10000"/>
          </a:bodyPr>
          <a:lstStyle/>
          <a:p>
            <a:r>
              <a:rPr lang="ru-RU" sz="3200" b="1" u="sng" dirty="0" smtClean="0">
                <a:solidFill>
                  <a:srgbClr val="FF0000"/>
                </a:solidFill>
              </a:rPr>
              <a:t>Мутон</a:t>
            </a:r>
            <a:r>
              <a:rPr lang="ru-RU" sz="3200" b="1" dirty="0" smtClean="0"/>
              <a:t> – </a:t>
            </a: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самая мелкая мутационная единица</a:t>
            </a:r>
          </a:p>
          <a:p>
            <a:r>
              <a:rPr lang="ru-RU" sz="3200" b="1" u="sng" dirty="0" smtClean="0">
                <a:solidFill>
                  <a:srgbClr val="FF0000"/>
                </a:solidFill>
              </a:rPr>
              <a:t>Причины мутаций </a:t>
            </a:r>
            <a:r>
              <a:rPr lang="ru-RU" sz="3200" b="1" dirty="0" smtClean="0"/>
              <a:t>: </a:t>
            </a: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внешние и внутренние</a:t>
            </a:r>
          </a:p>
          <a:p>
            <a:r>
              <a:rPr lang="ru-RU" sz="3200" b="1" u="sng" dirty="0" smtClean="0">
                <a:solidFill>
                  <a:srgbClr val="FF0000"/>
                </a:solidFill>
              </a:rPr>
              <a:t>Мутагенные факторы (мутагены)</a:t>
            </a:r>
            <a:r>
              <a:rPr lang="ru-RU" sz="3200" b="1" dirty="0" smtClean="0"/>
              <a:t>: </a:t>
            </a:r>
          </a:p>
          <a:p>
            <a:pPr marL="0" indent="0">
              <a:buNone/>
            </a:pPr>
            <a:r>
              <a:rPr lang="ru-RU" sz="3200" b="1" dirty="0"/>
              <a:t> </a:t>
            </a:r>
            <a:r>
              <a:rPr lang="ru-RU" sz="3200" b="1" dirty="0" smtClean="0"/>
              <a:t>  </a:t>
            </a: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физические, химические, биологические</a:t>
            </a:r>
          </a:p>
          <a:p>
            <a:r>
              <a:rPr lang="ru-RU" sz="3200" b="1" dirty="0" smtClean="0">
                <a:solidFill>
                  <a:srgbClr val="FF0000"/>
                </a:solidFill>
              </a:rPr>
              <a:t>Роль мутаций </a:t>
            </a: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– единственный источник появления новых качеств и свойств  у живых организмов</a:t>
            </a:r>
          </a:p>
          <a:p>
            <a:pPr>
              <a:buFont typeface="+mj-lt"/>
              <a:buAutoNum type="arabicPeriod"/>
            </a:pP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909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89470"/>
            <a:ext cx="8596668" cy="972065"/>
          </a:xfrm>
        </p:spPr>
        <p:txBody>
          <a:bodyPr>
            <a:normAutofit/>
          </a:bodyPr>
          <a:lstStyle/>
          <a:p>
            <a:pPr algn="ctr"/>
            <a:r>
              <a:rPr lang="ru-RU" b="1" u="sng" dirty="0" smtClean="0">
                <a:solidFill>
                  <a:srgbClr val="92D050"/>
                </a:solidFill>
              </a:rPr>
              <a:t>Виды мутаций </a:t>
            </a:r>
            <a:endParaRPr lang="ru-RU" b="1" u="sng" dirty="0">
              <a:solidFill>
                <a:srgbClr val="92D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260389"/>
            <a:ext cx="8596668" cy="4780973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Генные (</a:t>
            </a:r>
            <a:r>
              <a:rPr lang="ru-RU" sz="4000" b="1" dirty="0" err="1" smtClean="0">
                <a:solidFill>
                  <a:srgbClr val="FF0000"/>
                </a:solidFill>
              </a:rPr>
              <a:t>точковые</a:t>
            </a:r>
            <a:r>
              <a:rPr lang="ru-RU" sz="4000" b="1" dirty="0" smtClean="0">
                <a:solidFill>
                  <a:srgbClr val="FF0000"/>
                </a:solidFill>
              </a:rPr>
              <a:t>) </a:t>
            </a:r>
            <a:r>
              <a:rPr lang="ru-RU" sz="4000" b="1" dirty="0" smtClean="0"/>
              <a:t>– </a:t>
            </a: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</a:rPr>
              <a:t>в пределах структуры гена</a:t>
            </a:r>
          </a:p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Хромосомные мутации (аберрации)– </a:t>
            </a: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</a:rPr>
              <a:t>в структуре хромосом </a:t>
            </a:r>
          </a:p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Геномные мутации </a:t>
            </a:r>
            <a:r>
              <a:rPr lang="ru-RU" sz="4000" b="1" dirty="0" smtClean="0"/>
              <a:t>– </a:t>
            </a: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</a:rPr>
              <a:t>изменение числа хромосом</a:t>
            </a:r>
            <a:endParaRPr lang="ru-RU" sz="40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1402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38539"/>
            <a:ext cx="8596668" cy="854765"/>
          </a:xfrm>
        </p:spPr>
        <p:txBody>
          <a:bodyPr>
            <a:normAutofit/>
          </a:bodyPr>
          <a:lstStyle/>
          <a:p>
            <a:pPr algn="ctr"/>
            <a:r>
              <a:rPr lang="ru-RU" sz="4400" b="1" u="sng" dirty="0" smtClean="0">
                <a:solidFill>
                  <a:srgbClr val="FF0000"/>
                </a:solidFill>
              </a:rPr>
              <a:t>Типы генных мутаций </a:t>
            </a:r>
            <a:endParaRPr lang="ru-RU" sz="4400" b="1" u="sng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172817"/>
            <a:ext cx="8596668" cy="4868545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Выпадение нуклеотида</a:t>
            </a:r>
          </a:p>
          <a:p>
            <a:pPr algn="ctr"/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Удвоение  нуклеотида (дупликация)</a:t>
            </a:r>
          </a:p>
          <a:p>
            <a:pPr algn="ctr"/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Вставка нуклеотида</a:t>
            </a:r>
          </a:p>
          <a:p>
            <a:pPr algn="ctr"/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Замена нуклеотида</a:t>
            </a:r>
          </a:p>
          <a:p>
            <a:pPr marL="0" indent="0" algn="ctr">
              <a:buNone/>
            </a:pPr>
            <a:r>
              <a:rPr lang="ru-RU" sz="44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     </a:t>
            </a:r>
            <a:endParaRPr lang="ru-RU" sz="44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2068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77334" y="152400"/>
            <a:ext cx="8596668" cy="779929"/>
          </a:xfrm>
        </p:spPr>
        <p:txBody>
          <a:bodyPr/>
          <a:lstStyle/>
          <a:p>
            <a:pPr algn="ctr"/>
            <a:r>
              <a:rPr lang="ru-RU" b="1" u="sng" dirty="0" smtClean="0">
                <a:solidFill>
                  <a:srgbClr val="FF0000"/>
                </a:solidFill>
              </a:rPr>
              <a:t>Хромосомные мутации</a:t>
            </a:r>
            <a:endParaRPr lang="ru-RU" b="1" u="sng" dirty="0">
              <a:solidFill>
                <a:srgbClr val="FF00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677334" y="1299882"/>
            <a:ext cx="4184035" cy="4741479"/>
          </a:xfrm>
        </p:spPr>
        <p:txBody>
          <a:bodyPr>
            <a:normAutofit/>
          </a:bodyPr>
          <a:lstStyle/>
          <a:p>
            <a:r>
              <a:rPr lang="ru-RU" sz="2800" b="1" dirty="0" err="1" smtClean="0">
                <a:solidFill>
                  <a:srgbClr val="C00000"/>
                </a:solidFill>
              </a:rPr>
              <a:t>Внутрихромосомные</a:t>
            </a:r>
            <a:r>
              <a:rPr lang="ru-RU" sz="2800" b="1" dirty="0" smtClean="0">
                <a:solidFill>
                  <a:srgbClr val="C00000"/>
                </a:solidFill>
              </a:rPr>
              <a:t> </a:t>
            </a:r>
          </a:p>
          <a:p>
            <a:pPr>
              <a:buFont typeface="+mj-lt"/>
              <a:buAutoNum type="arabicPeriod"/>
            </a:pPr>
            <a:r>
              <a:rPr lang="ru-RU" sz="2400" b="1" dirty="0" err="1" smtClean="0">
                <a:solidFill>
                  <a:srgbClr val="FF0000"/>
                </a:solidFill>
              </a:rPr>
              <a:t>Дефишенция</a:t>
            </a:r>
            <a:r>
              <a:rPr lang="ru-RU" sz="2400" b="1" dirty="0" smtClean="0">
                <a:solidFill>
                  <a:srgbClr val="FF0000"/>
                </a:solidFill>
              </a:rPr>
              <a:t> –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000" b="1" dirty="0" smtClean="0"/>
              <a:t>недостаточность кончиков хромосомы</a:t>
            </a:r>
          </a:p>
          <a:p>
            <a:pPr>
              <a:buFont typeface="+mj-lt"/>
              <a:buAutoNum type="arabicPeriod"/>
            </a:pPr>
            <a:r>
              <a:rPr lang="ru-RU" sz="2400" b="1" dirty="0" err="1" smtClean="0">
                <a:solidFill>
                  <a:srgbClr val="FF0000"/>
                </a:solidFill>
              </a:rPr>
              <a:t>Делеция</a:t>
            </a:r>
            <a:r>
              <a:rPr lang="ru-RU" sz="2400" b="1" dirty="0" smtClean="0"/>
              <a:t> –</a:t>
            </a:r>
            <a:r>
              <a:rPr lang="ru-RU" sz="2000" b="1" dirty="0" smtClean="0"/>
              <a:t> отрыв участка хромосом</a:t>
            </a:r>
          </a:p>
          <a:p>
            <a:pPr>
              <a:buFont typeface="+mj-lt"/>
              <a:buAutoNum type="arabicPeriod"/>
            </a:pPr>
            <a:r>
              <a:rPr lang="ru-RU" sz="2400" b="1" dirty="0" smtClean="0">
                <a:solidFill>
                  <a:srgbClr val="FF0000"/>
                </a:solidFill>
              </a:rPr>
              <a:t>Инверсия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000" b="1" dirty="0" smtClean="0"/>
              <a:t>– изменение порядка расположения генов в связи с поворотом на 180 градусов</a:t>
            </a:r>
          </a:p>
          <a:p>
            <a:pPr>
              <a:buFont typeface="+mj-lt"/>
              <a:buAutoNum type="arabicPeriod"/>
            </a:pPr>
            <a:r>
              <a:rPr lang="ru-RU" sz="2400" b="1" dirty="0" smtClean="0">
                <a:solidFill>
                  <a:srgbClr val="FF0000"/>
                </a:solidFill>
              </a:rPr>
              <a:t>Дупликация</a:t>
            </a:r>
            <a:r>
              <a:rPr lang="ru-RU" sz="2000" b="1" dirty="0" smtClean="0"/>
              <a:t> – удвоение участка хромосом</a:t>
            </a:r>
            <a:endParaRPr lang="ru-RU" sz="2000" b="1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5089970" y="1299883"/>
            <a:ext cx="4184034" cy="4741480"/>
          </a:xfrm>
        </p:spPr>
        <p:txBody>
          <a:bodyPr>
            <a:normAutofit/>
          </a:bodyPr>
          <a:lstStyle/>
          <a:p>
            <a:r>
              <a:rPr lang="ru-RU" sz="2800" b="1" dirty="0" err="1" smtClean="0">
                <a:solidFill>
                  <a:srgbClr val="C00000"/>
                </a:solidFill>
              </a:rPr>
              <a:t>Межхромосомные</a:t>
            </a:r>
            <a:endParaRPr lang="ru-RU" sz="2800" b="1" dirty="0">
              <a:solidFill>
                <a:srgbClr val="C00000"/>
              </a:solidFill>
            </a:endParaRPr>
          </a:p>
          <a:p>
            <a:pPr>
              <a:buFont typeface="+mj-lt"/>
              <a:buAutoNum type="arabicPeriod"/>
            </a:pPr>
            <a:r>
              <a:rPr lang="ru-RU" sz="2000" b="1" dirty="0" err="1" smtClean="0">
                <a:solidFill>
                  <a:srgbClr val="FF0000"/>
                </a:solidFill>
              </a:rPr>
              <a:t>Транслокация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000" b="1" dirty="0" smtClean="0"/>
              <a:t>– замена одного участка  хромосомы другой хромосомой, </a:t>
            </a:r>
            <a:r>
              <a:rPr lang="ru-RU" sz="2000" b="1" dirty="0"/>
              <a:t>н</a:t>
            </a:r>
            <a:r>
              <a:rPr lang="ru-RU" sz="2000" b="1" dirty="0" smtClean="0"/>
              <a:t>е сходной с ней.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42390809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39148"/>
            <a:ext cx="8596668" cy="1232452"/>
          </a:xfrm>
        </p:spPr>
        <p:txBody>
          <a:bodyPr>
            <a:normAutofit/>
          </a:bodyPr>
          <a:lstStyle/>
          <a:p>
            <a:pPr algn="ctr"/>
            <a:r>
              <a:rPr lang="ru-RU" sz="4800" b="1" u="sng" dirty="0" smtClean="0">
                <a:solidFill>
                  <a:srgbClr val="FF0000"/>
                </a:solidFill>
              </a:rPr>
              <a:t>Типы геномных мутаций</a:t>
            </a:r>
            <a:endParaRPr lang="ru-RU" sz="4800" b="1" u="sng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113183"/>
            <a:ext cx="8596668" cy="5426765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Анеуплоидия </a:t>
            </a:r>
            <a:r>
              <a:rPr lang="ru-RU" sz="3600" b="1" dirty="0" smtClean="0"/>
              <a:t>– потеря или добавление количества хромосом (некратное увеличение)</a:t>
            </a:r>
          </a:p>
          <a:p>
            <a:r>
              <a:rPr lang="ru-RU" sz="3600" b="1" dirty="0" err="1" smtClean="0">
                <a:solidFill>
                  <a:srgbClr val="FF0000"/>
                </a:solidFill>
              </a:rPr>
              <a:t>Гаплоидия</a:t>
            </a:r>
            <a:r>
              <a:rPr lang="ru-RU" sz="3600" b="1" dirty="0" smtClean="0">
                <a:solidFill>
                  <a:srgbClr val="FF0000"/>
                </a:solidFill>
              </a:rPr>
              <a:t> </a:t>
            </a:r>
            <a:r>
              <a:rPr lang="ru-RU" sz="3600" b="1" dirty="0" smtClean="0"/>
              <a:t>– уменьшение нормального набора хромосом в 2 раза</a:t>
            </a:r>
          </a:p>
          <a:p>
            <a:r>
              <a:rPr lang="ru-RU" sz="3600" b="1" dirty="0" smtClean="0">
                <a:solidFill>
                  <a:srgbClr val="FF0000"/>
                </a:solidFill>
              </a:rPr>
              <a:t>Полиплоидия</a:t>
            </a:r>
            <a:r>
              <a:rPr lang="ru-RU" sz="3600" b="1" dirty="0" smtClean="0"/>
              <a:t> – кратное увеличение набора хромосом 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2873123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117</TotalTime>
  <Words>232</Words>
  <Application>Microsoft Office PowerPoint</Application>
  <PresentationFormat>Широкоэкранный</PresentationFormat>
  <Paragraphs>44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Грань</vt:lpstr>
      <vt:lpstr>Презентация по биологии  «Типы изменчивости»  9 класс </vt:lpstr>
      <vt:lpstr>Изменчивость – общее свойство живых организмов отличаться от своих родителей.</vt:lpstr>
      <vt:lpstr>Типы изменчивости</vt:lpstr>
      <vt:lpstr>Мутация – внезапное скачкообразное  изменение генетического материала особи</vt:lpstr>
      <vt:lpstr>Виды мутаций </vt:lpstr>
      <vt:lpstr>Типы генных мутаций </vt:lpstr>
      <vt:lpstr>Хромосомные мутации</vt:lpstr>
      <vt:lpstr>Типы геномных мутаций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Типы изменчивости</dc:title>
  <dc:creator>1</dc:creator>
  <cp:lastModifiedBy>Сш14-05</cp:lastModifiedBy>
  <cp:revision>13</cp:revision>
  <dcterms:created xsi:type="dcterms:W3CDTF">2015-01-25T15:11:16Z</dcterms:created>
  <dcterms:modified xsi:type="dcterms:W3CDTF">2019-06-10T10:06:06Z</dcterms:modified>
</cp:coreProperties>
</file>