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2" r:id="rId4"/>
    <p:sldId id="259" r:id="rId5"/>
    <p:sldId id="258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64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10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9696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864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926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659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041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77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9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85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62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65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70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13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29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17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C074-23F6-4599-BCFF-2269D5943788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76AF48-BA78-4E96-B578-2BAF0F180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83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0"/>
            <a:ext cx="6033693" cy="5589240"/>
          </a:xfrm>
          <a:solidFill>
            <a:srgbClr val="002060"/>
          </a:solidFill>
        </p:spPr>
        <p:txBody>
          <a:bodyPr/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Учитель географии и биологии КГУ «</a:t>
            </a:r>
            <a:r>
              <a:rPr lang="en-US" sz="2800" b="1" dirty="0" smtClean="0">
                <a:solidFill>
                  <a:srgbClr val="FFFF00"/>
                </a:solidFill>
              </a:rPr>
              <a:t>IT </a:t>
            </a:r>
            <a:r>
              <a:rPr lang="ru-RU" sz="2800" b="1" dirty="0" smtClean="0">
                <a:solidFill>
                  <a:srgbClr val="FFFF00"/>
                </a:solidFill>
              </a:rPr>
              <a:t>лицей»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</a:rPr>
              <a:t>Акчурина</a:t>
            </a:r>
            <a:r>
              <a:rPr lang="ru-RU" sz="2800" b="1" dirty="0" smtClean="0">
                <a:solidFill>
                  <a:srgbClr val="FFFF00"/>
                </a:solidFill>
              </a:rPr>
              <a:t> Г.А</a:t>
            </a:r>
            <a:r>
              <a:rPr lang="ru-RU" sz="3600" dirty="0" smtClean="0">
                <a:solidFill>
                  <a:srgbClr val="FFFF00"/>
                </a:solidFill>
              </a:rPr>
              <a:t>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5" y="476673"/>
            <a:ext cx="5826719" cy="34563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FF00"/>
                </a:solidFill>
              </a:rPr>
              <a:t>Презентация к уроку </a:t>
            </a:r>
            <a:r>
              <a:rPr lang="ru-RU" sz="3600" b="1" dirty="0" smtClean="0">
                <a:solidFill>
                  <a:srgbClr val="FFFF00"/>
                </a:solidFill>
              </a:rPr>
              <a:t>биологии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«Деление клетки»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10 класс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u="sng" dirty="0" smtClean="0">
                <a:solidFill>
                  <a:srgbClr val="FF0000"/>
                </a:solidFill>
              </a:rPr>
              <a:t>Способы деления клетки</a:t>
            </a:r>
            <a:endParaRPr lang="ru-RU" sz="4800" b="1" i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Митоз</a:t>
            </a:r>
            <a:r>
              <a:rPr lang="ru-RU" sz="3600" b="1" dirty="0" smtClean="0"/>
              <a:t> – </a:t>
            </a:r>
            <a:r>
              <a:rPr lang="ru-RU" sz="3600" b="1" dirty="0" smtClean="0">
                <a:solidFill>
                  <a:srgbClr val="002060"/>
                </a:solidFill>
              </a:rPr>
              <a:t>сложное деление соматических клеток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Амитоз</a:t>
            </a:r>
            <a:r>
              <a:rPr lang="ru-RU" sz="3600" b="1" dirty="0" smtClean="0"/>
              <a:t> – </a:t>
            </a:r>
            <a:r>
              <a:rPr lang="ru-RU" sz="3600" b="1" dirty="0" smtClean="0">
                <a:solidFill>
                  <a:srgbClr val="002060"/>
                </a:solidFill>
              </a:rPr>
              <a:t>прямое деление клетки у простейших организмов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Мейоз </a:t>
            </a:r>
            <a:r>
              <a:rPr lang="ru-RU" sz="3600" b="1" dirty="0" smtClean="0"/>
              <a:t>– </a:t>
            </a:r>
            <a:r>
              <a:rPr lang="ru-RU" sz="3600" b="1" dirty="0" smtClean="0">
                <a:solidFill>
                  <a:srgbClr val="002060"/>
                </a:solidFill>
              </a:rPr>
              <a:t>сложное деление половых клеток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0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rgbClr val="FF0000"/>
                </a:solidFill>
              </a:rPr>
              <a:t>Жизненный цикл клетки – </a:t>
            </a:r>
            <a:r>
              <a:rPr lang="ru-RU" b="1" dirty="0" smtClean="0">
                <a:solidFill>
                  <a:srgbClr val="002060"/>
                </a:solidFill>
              </a:rPr>
              <a:t>промежуток времени между делениями клеток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400" i="1" u="sng" dirty="0">
                <a:solidFill>
                  <a:srgbClr val="FF0000"/>
                </a:solidFill>
              </a:rPr>
              <a:t> </a:t>
            </a:r>
            <a:r>
              <a:rPr lang="ru-RU" sz="4400" i="1" u="sng" dirty="0" smtClean="0">
                <a:solidFill>
                  <a:srgbClr val="FF0000"/>
                </a:solidFill>
              </a:rPr>
              <a:t>               </a:t>
            </a:r>
            <a:r>
              <a:rPr lang="ru-RU" sz="4400" b="1" i="1" u="sng" dirty="0" smtClean="0">
                <a:solidFill>
                  <a:srgbClr val="FF0000"/>
                </a:solidFill>
              </a:rPr>
              <a:t>Этапы деления клеток</a:t>
            </a:r>
            <a:endParaRPr lang="ru-RU" sz="4400" b="1" i="1" u="sng" dirty="0">
              <a:solidFill>
                <a:srgbClr val="FF0000"/>
              </a:solidFill>
            </a:endParaRPr>
          </a:p>
          <a:p>
            <a:r>
              <a:rPr lang="ru-RU" sz="4000" b="1" dirty="0" smtClean="0">
                <a:solidFill>
                  <a:srgbClr val="FF0000"/>
                </a:solidFill>
              </a:rPr>
              <a:t>Интерфаза</a:t>
            </a:r>
            <a:r>
              <a:rPr lang="ru-RU" sz="4000" b="1" dirty="0" smtClean="0"/>
              <a:t> – подготовка клетки к делению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Кариокинез</a:t>
            </a:r>
            <a:r>
              <a:rPr lang="ru-RU" sz="4000" b="1" dirty="0" smtClean="0"/>
              <a:t> – деление ядра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Цитокинез</a:t>
            </a:r>
            <a:r>
              <a:rPr lang="ru-RU" sz="4000" b="1" dirty="0" smtClean="0"/>
              <a:t> – деление цитоплазмы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1083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1008112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Периоды интерфазы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700808"/>
            <a:ext cx="7200799" cy="4340555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rgbClr val="FFFF00"/>
                </a:solidFill>
              </a:rPr>
              <a:t>Период перед синтезом </a:t>
            </a:r>
            <a:r>
              <a:rPr lang="en-US" sz="3200" b="1" dirty="0" smtClean="0">
                <a:solidFill>
                  <a:srgbClr val="FFFF00"/>
                </a:solidFill>
              </a:rPr>
              <a:t>G1 – </a:t>
            </a:r>
            <a:r>
              <a:rPr lang="ru-RU" sz="3200" b="1" dirty="0" smtClean="0">
                <a:solidFill>
                  <a:schemeClr val="bg1"/>
                </a:solidFill>
              </a:rPr>
              <a:t>накопление веществ, необходимых для деления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rgbClr val="FFFF00"/>
                </a:solidFill>
              </a:rPr>
              <a:t>Период синтеза</a:t>
            </a:r>
            <a:r>
              <a:rPr lang="en-US" sz="3200" b="1" dirty="0" smtClean="0">
                <a:solidFill>
                  <a:srgbClr val="FFFF00"/>
                </a:solidFill>
              </a:rPr>
              <a:t> S</a:t>
            </a:r>
            <a:r>
              <a:rPr lang="ru-RU" sz="3200" b="1" dirty="0" smtClean="0">
                <a:solidFill>
                  <a:srgbClr val="FFFF00"/>
                </a:solidFill>
              </a:rPr>
              <a:t> – </a:t>
            </a:r>
            <a:r>
              <a:rPr lang="ru-RU" sz="3200" b="1" dirty="0" smtClean="0">
                <a:solidFill>
                  <a:schemeClr val="bg1"/>
                </a:solidFill>
              </a:rPr>
              <a:t>удвоение  молекул ДНК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rgbClr val="FFFF00"/>
                </a:solidFill>
              </a:rPr>
              <a:t>Период после синтеза</a:t>
            </a:r>
            <a:r>
              <a:rPr lang="en-US" sz="3200" b="1" dirty="0" smtClean="0">
                <a:solidFill>
                  <a:srgbClr val="FFFF00"/>
                </a:solidFill>
              </a:rPr>
              <a:t> G2</a:t>
            </a:r>
            <a:r>
              <a:rPr lang="ru-RU" sz="3200" b="1" dirty="0" smtClean="0">
                <a:solidFill>
                  <a:srgbClr val="FFFF00"/>
                </a:solidFill>
              </a:rPr>
              <a:t> – </a:t>
            </a:r>
            <a:r>
              <a:rPr lang="ru-RU" sz="3200" b="1" dirty="0" smtClean="0">
                <a:solidFill>
                  <a:schemeClr val="bg1"/>
                </a:solidFill>
              </a:rPr>
              <a:t>накопление энергии, синтез РНК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Фазы митоза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2160590"/>
            <a:ext cx="7272807" cy="3880773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Профаза</a:t>
            </a:r>
          </a:p>
          <a:p>
            <a:pPr algn="ctr"/>
            <a:r>
              <a:rPr lang="ru-RU" sz="4400" b="1" dirty="0" err="1" smtClean="0">
                <a:solidFill>
                  <a:srgbClr val="FFFF00"/>
                </a:solidFill>
              </a:rPr>
              <a:t>Прометафаза</a:t>
            </a:r>
            <a:r>
              <a:rPr lang="ru-RU" sz="4400" b="1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Метафаза</a:t>
            </a:r>
          </a:p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Анафаза</a:t>
            </a:r>
          </a:p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Телофаза 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4.infourok.ru/uploads/ex/1336/000297bd-2a1d473b/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33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548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0"/>
            <a:ext cx="6347713" cy="11247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smtClean="0">
                <a:solidFill>
                  <a:srgbClr val="FF0000"/>
                </a:solidFill>
              </a:rPr>
              <a:t>Значение митоза в наследственности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7200799" cy="561662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Митотическое деление – этап </a:t>
            </a:r>
            <a:r>
              <a:rPr lang="ru-RU" sz="2800" b="1" dirty="0" smtClean="0">
                <a:solidFill>
                  <a:srgbClr val="FF0000"/>
                </a:solidFill>
              </a:rPr>
              <a:t>роста организма</a:t>
            </a:r>
          </a:p>
          <a:p>
            <a:r>
              <a:rPr lang="ru-RU" sz="2800" b="1" dirty="0" smtClean="0"/>
              <a:t>Генетический материал материнской клетки распределяется </a:t>
            </a:r>
            <a:r>
              <a:rPr lang="ru-RU" sz="2800" b="1" dirty="0" smtClean="0">
                <a:solidFill>
                  <a:srgbClr val="FF0000"/>
                </a:solidFill>
              </a:rPr>
              <a:t>поровну</a:t>
            </a:r>
            <a:r>
              <a:rPr lang="ru-RU" sz="2800" b="1" dirty="0" smtClean="0"/>
              <a:t> межу дочерними клетками</a:t>
            </a:r>
          </a:p>
          <a:p>
            <a:r>
              <a:rPr lang="ru-RU" sz="2800" b="1" dirty="0" smtClean="0"/>
              <a:t>Количество хромосом дочерних клеток </a:t>
            </a:r>
            <a:r>
              <a:rPr lang="ru-RU" sz="2800" b="1" dirty="0" smtClean="0">
                <a:solidFill>
                  <a:srgbClr val="FF0000"/>
                </a:solidFill>
              </a:rPr>
              <a:t>соответствует</a:t>
            </a:r>
            <a:r>
              <a:rPr lang="ru-RU" sz="2800" b="1" dirty="0" smtClean="0"/>
              <a:t> числу хромосом материнских клеток</a:t>
            </a:r>
          </a:p>
          <a:p>
            <a:r>
              <a:rPr lang="ru-RU" sz="2800" b="1" dirty="0" smtClean="0"/>
              <a:t>При повреждении процесса митоза наблюдаются </a:t>
            </a:r>
            <a:r>
              <a:rPr lang="ru-RU" sz="2800" b="1" dirty="0" smtClean="0">
                <a:solidFill>
                  <a:srgbClr val="FF0000"/>
                </a:solidFill>
              </a:rPr>
              <a:t>колебания</a:t>
            </a:r>
            <a:r>
              <a:rPr lang="ru-RU" sz="2800" b="1" dirty="0" smtClean="0"/>
              <a:t> численности хромосом (количество уменьшается или увеличивается)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512246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16632"/>
            <a:ext cx="6347713" cy="792088"/>
          </a:xfrm>
        </p:spPr>
        <p:txBody>
          <a:bodyPr/>
          <a:lstStyle/>
          <a:p>
            <a:pPr algn="ctr"/>
            <a:r>
              <a:rPr lang="ru-RU" b="1" i="1" u="sng" dirty="0" smtClean="0">
                <a:solidFill>
                  <a:srgbClr val="FF0000"/>
                </a:solidFill>
              </a:rPr>
              <a:t>Количество хромосом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908720"/>
            <a:ext cx="6914729" cy="513264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Полный</a:t>
            </a:r>
            <a:r>
              <a:rPr lang="ru-RU" sz="3200" b="1" dirty="0" smtClean="0">
                <a:solidFill>
                  <a:srgbClr val="002060"/>
                </a:solidFill>
              </a:rPr>
              <a:t> набор хромосом – </a:t>
            </a:r>
            <a:r>
              <a:rPr lang="ru-RU" sz="3200" b="1" dirty="0" smtClean="0">
                <a:solidFill>
                  <a:srgbClr val="FF0000"/>
                </a:solidFill>
              </a:rPr>
              <a:t>диплоидный</a:t>
            </a:r>
            <a:r>
              <a:rPr lang="ru-RU" sz="3200" b="1" dirty="0" smtClean="0">
                <a:solidFill>
                  <a:srgbClr val="002060"/>
                </a:solidFill>
              </a:rPr>
              <a:t> (у человека 46)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Половина</a:t>
            </a:r>
            <a:r>
              <a:rPr lang="ru-RU" sz="3200" b="1" dirty="0" smtClean="0">
                <a:solidFill>
                  <a:srgbClr val="002060"/>
                </a:solidFill>
              </a:rPr>
              <a:t> набора хромосом – </a:t>
            </a:r>
            <a:r>
              <a:rPr lang="ru-RU" sz="3200" b="1" dirty="0" smtClean="0">
                <a:solidFill>
                  <a:srgbClr val="FF0000"/>
                </a:solidFill>
              </a:rPr>
              <a:t>гаплоидный</a:t>
            </a:r>
            <a:r>
              <a:rPr lang="ru-RU" sz="3200" b="1" dirty="0" smtClean="0">
                <a:solidFill>
                  <a:srgbClr val="002060"/>
                </a:solidFill>
              </a:rPr>
              <a:t> (у человека 23)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Хромосомы – </a:t>
            </a:r>
            <a:r>
              <a:rPr lang="ru-RU" sz="3200" b="1" dirty="0" smtClean="0">
                <a:solidFill>
                  <a:srgbClr val="FF0000"/>
                </a:solidFill>
              </a:rPr>
              <a:t>аутосомные и половые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У человека </a:t>
            </a:r>
            <a:r>
              <a:rPr lang="ru-RU" sz="3200" b="1" dirty="0" smtClean="0">
                <a:solidFill>
                  <a:srgbClr val="FF0000"/>
                </a:solidFill>
              </a:rPr>
              <a:t>23 пары хромосом </a:t>
            </a:r>
            <a:r>
              <a:rPr lang="ru-RU" sz="3200" b="1" dirty="0" smtClean="0">
                <a:solidFill>
                  <a:srgbClr val="002060"/>
                </a:solidFill>
              </a:rPr>
              <a:t>– 22 пары </a:t>
            </a:r>
            <a:r>
              <a:rPr lang="ru-RU" sz="3200" b="1" dirty="0" err="1" smtClean="0">
                <a:solidFill>
                  <a:srgbClr val="FF0000"/>
                </a:solidFill>
              </a:rPr>
              <a:t>аутосомы</a:t>
            </a:r>
            <a:r>
              <a:rPr lang="ru-RU" sz="3200" b="1" dirty="0" smtClean="0">
                <a:solidFill>
                  <a:srgbClr val="FF0000"/>
                </a:solidFill>
              </a:rPr>
              <a:t>,</a:t>
            </a:r>
            <a:r>
              <a:rPr lang="ru-RU" sz="3200" b="1" dirty="0" smtClean="0">
                <a:solidFill>
                  <a:srgbClr val="002060"/>
                </a:solidFill>
              </a:rPr>
              <a:t> 1 пара </a:t>
            </a:r>
            <a:r>
              <a:rPr lang="ru-RU" sz="3200" b="1" dirty="0" smtClean="0">
                <a:solidFill>
                  <a:srgbClr val="FF0000"/>
                </a:solidFill>
              </a:rPr>
              <a:t>половые</a:t>
            </a:r>
            <a:r>
              <a:rPr lang="ru-RU" sz="3200" b="1" dirty="0" smtClean="0">
                <a:solidFill>
                  <a:srgbClr val="002060"/>
                </a:solidFill>
              </a:rPr>
              <a:t> хромосомы</a:t>
            </a:r>
          </a:p>
          <a:p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9282239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128</TotalTime>
  <Words>192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Учитель географии и биологии КГУ «IT лицей» Акчурина Г.А.</vt:lpstr>
      <vt:lpstr>Способы деления клетки</vt:lpstr>
      <vt:lpstr>Жизненный цикл клетки – промежуток времени между делениями клеток</vt:lpstr>
      <vt:lpstr>Периоды интерфазы</vt:lpstr>
      <vt:lpstr>Фазы митоза</vt:lpstr>
      <vt:lpstr>Презентация PowerPoint</vt:lpstr>
      <vt:lpstr>Значение митоза в наследственности</vt:lpstr>
      <vt:lpstr>Количество хромосом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клетки</dc:title>
  <dc:creator>Admin</dc:creator>
  <cp:lastModifiedBy>Сш14-05</cp:lastModifiedBy>
  <cp:revision>18</cp:revision>
  <dcterms:created xsi:type="dcterms:W3CDTF">2012-10-16T16:38:53Z</dcterms:created>
  <dcterms:modified xsi:type="dcterms:W3CDTF">2019-06-10T09:47:13Z</dcterms:modified>
</cp:coreProperties>
</file>