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5" r:id="rId2"/>
    <p:sldId id="257" r:id="rId3"/>
    <p:sldId id="260" r:id="rId4"/>
    <p:sldId id="267" r:id="rId5"/>
    <p:sldId id="268" r:id="rId6"/>
    <p:sldId id="266" r:id="rId7"/>
    <p:sldId id="269" r:id="rId8"/>
    <p:sldId id="286" r:id="rId9"/>
    <p:sldId id="287" r:id="rId10"/>
    <p:sldId id="294" r:id="rId11"/>
    <p:sldId id="288" r:id="rId12"/>
    <p:sldId id="291" r:id="rId13"/>
    <p:sldId id="292" r:id="rId14"/>
    <p:sldId id="293" r:id="rId15"/>
    <p:sldId id="276" r:id="rId16"/>
    <p:sldId id="280" r:id="rId17"/>
    <p:sldId id="281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4EB7D-28CD-4A76-9FC5-B2DC671E1BEE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55DF5-01E2-47B5-ABAB-91267AD364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1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54FB-9BED-4A4A-AD87-7576F169BC7D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AC37-2F95-4E99-A9CF-EC7E13DFEA72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9E01-467B-4BA6-962B-354C5CDEC454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2A61D-8350-4240-911E-D14FC5749EA4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326F-E4F4-4C78-91E8-11363569427B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6E53-16A6-4794-8F75-D3F9B579E022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1809-1818-46A2-835E-3FCA066C8924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6AB9-AA78-4D7D-AD77-6DAD06DC16E1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EF6F-2F63-4A7C-8EBB-1066075B2357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4A0D-A483-41FB-8308-F4E597291F11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D429-8A17-490E-9A24-C22EF1C5EEBF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6F468-AA44-44C9-A831-F20A39422EE9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772400" cy="1470025"/>
          </a:xfrm>
        </p:spPr>
        <p:txBody>
          <a:bodyPr/>
          <a:lstStyle/>
          <a:p>
            <a:r>
              <a:rPr lang="ru-RU" dirty="0" smtClean="0"/>
              <a:t>Этот ресурс можно использовать на всех уроках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данной презентации представлены примеры рефлексии урока (ученик –учитель, ученик-ученик 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91015" y="718960"/>
            <a:ext cx="4928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  «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Ромашка </a:t>
            </a:r>
            <a:r>
              <a:rPr lang="ru-RU" sz="36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endParaRPr lang="ru-RU" sz="36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.Филиал «АО НЦПК «</a:t>
            </a:r>
            <a:r>
              <a:rPr lang="kk-KZ" dirty="0" smtClean="0"/>
              <a:t>Өрлеу</a:t>
            </a:r>
            <a:r>
              <a:rPr lang="ru-RU" dirty="0" smtClean="0"/>
              <a:t>»  группа </a:t>
            </a:r>
            <a:r>
              <a:rPr lang="ru-RU" dirty="0"/>
              <a:t>№</a:t>
            </a:r>
            <a:r>
              <a:rPr lang="ru-RU" dirty="0" smtClean="0"/>
              <a:t>8 Клименко Л.В </a:t>
            </a:r>
          </a:p>
          <a:p>
            <a:r>
              <a:rPr lang="ru-RU" dirty="0" smtClean="0"/>
              <a:t>тренер Нурпеисова А.Т.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знаю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«+» - новое для меня;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думал иначе;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не понял, есть вопросы.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39455" y="3244334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знаю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1311866"/>
            <a:ext cx="8224880" cy="5139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вопрос:</a:t>
            </a:r>
            <a: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означает рефлексия?»</a:t>
            </a:r>
            <a:endParaRPr lang="ru-RU" alt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Уточняющий вопрос:</a:t>
            </a:r>
            <a: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«Верно ли утверждение, что это – </a:t>
            </a:r>
          </a:p>
          <a:p>
            <a:pPr marL="514350" lvl="0" indent="-51435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связь?»</a:t>
            </a:r>
            <a:endParaRPr lang="ru-RU" alt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Интерпретационный (объясняющий) вопрос:</a:t>
            </a:r>
            <a: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</a:t>
            </a:r>
          </a:p>
          <a:p>
            <a:pPr marL="514350" lvl="0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2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етапознание</a:t>
            </a:r>
            <a:r>
              <a:rPr lang="ru-RU" alt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играет важную роль в рефлексии?»</a:t>
            </a:r>
            <a:endParaRPr lang="ru-RU" alt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вопрос:</a:t>
            </a:r>
            <a: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«Как вы думаете, возможно ли </a:t>
            </a:r>
            <a:r>
              <a:rPr lang="ru-RU" alt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</a:p>
          <a:p>
            <a:pPr marL="514350" lvl="0" indent="-51435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осознания собственного процесса обучения?»</a:t>
            </a:r>
            <a:endParaRPr lang="ru-RU" alt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Оценочный вопрос:</a:t>
            </a:r>
            <a: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«Почему нужно </a:t>
            </a:r>
            <a:r>
              <a:rPr lang="ru-RU" alt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когнитивные </a:t>
            </a:r>
          </a:p>
          <a:p>
            <a:pPr marL="514350" lvl="0" indent="-51435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процессы?»</a:t>
            </a:r>
            <a:endParaRPr lang="ru-RU" alt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вопрос:</a:t>
            </a:r>
            <a: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«Встречались ли вы с </a:t>
            </a:r>
            <a:r>
              <a:rPr lang="ru-RU" alt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затруднениями </a:t>
            </a:r>
          </a:p>
          <a:p>
            <a:pPr marL="514350" lvl="0" indent="-51435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рефлексии?»</a:t>
            </a:r>
            <a:endParaRPr lang="ru-RU" alt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 descr="http://festival.1september.ru/articles/625679/img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550" y="70914"/>
            <a:ext cx="1795780" cy="1779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36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18466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91015" y="718960"/>
            <a:ext cx="5506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  «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Письмо с дырками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endParaRPr lang="ru-RU" sz="36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.Филиал «АО НЦПК «</a:t>
            </a:r>
            <a:r>
              <a:rPr lang="kk-KZ" dirty="0" smtClean="0"/>
              <a:t>Өрлеу</a:t>
            </a:r>
            <a:r>
              <a:rPr lang="ru-RU" dirty="0" smtClean="0"/>
              <a:t>»  группа </a:t>
            </a:r>
            <a:r>
              <a:rPr lang="ru-RU" dirty="0"/>
              <a:t>№</a:t>
            </a:r>
            <a:r>
              <a:rPr lang="ru-RU" dirty="0" smtClean="0"/>
              <a:t>8 Клименко Л.В </a:t>
            </a:r>
          </a:p>
          <a:p>
            <a:r>
              <a:rPr lang="ru-RU" dirty="0" smtClean="0"/>
              <a:t>тренер Нурпеисова А.Т.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знаю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«+» - новое для меня;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думал иначе;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не понял, есть вопросы.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39455" y="3244334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знаю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1311866"/>
            <a:ext cx="18473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1141008"/>
            <a:ext cx="7620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200" b="1" u="sng" dirty="0">
                <a:solidFill>
                  <a:prstClr val="black"/>
                </a:solidFill>
                <a:latin typeface="Academy Italic" pitchFamily="2" charset="0"/>
              </a:rPr>
              <a:t>Восстановите текст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осознанное 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проведенным 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. 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большинстве 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нескольких 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связанных между собой … и посвящённых одной … .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признаки </a:t>
            </a:r>
            <a:r>
              <a:rPr lang="ru-RU" altLang="ru-RU" sz="2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рефлексии:</a:t>
            </a:r>
            <a:endParaRPr lang="ru-RU" altLang="ru-RU" sz="2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alt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altLang="ru-RU" sz="2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активити</a:t>
            </a:r>
            <a:r>
              <a:rPr lang="ru-RU" alt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Наличие … </a:t>
            </a:r>
            <a:r>
              <a:rPr lang="ru-RU" alt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анализа.</a:t>
            </a:r>
            <a:endParaRPr lang="ru-RU" altLang="ru-RU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Относительное </a:t>
            </a:r>
            <a:r>
              <a:rPr lang="ru-RU" alt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alt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осмысление деятельности.</a:t>
            </a:r>
            <a:endParaRPr lang="ru-RU" altLang="ru-RU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Определённый </a:t>
            </a:r>
            <a:r>
              <a:rPr lang="ru-RU" alt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alt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мыслей.</a:t>
            </a:r>
            <a:endParaRPr lang="ru-RU" altLang="ru-RU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… связь предложений в </a:t>
            </a:r>
            <a:r>
              <a:rPr lang="ru-RU" alt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анализе.</a:t>
            </a:r>
            <a:endParaRPr lang="ru-RU" altLang="ru-RU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86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76755" y="781226"/>
            <a:ext cx="3756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  «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Да-</a:t>
            </a:r>
            <a:r>
              <a:rPr lang="ru-RU" sz="36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Нетка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endParaRPr lang="ru-RU" sz="36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.Филиал «АО НЦПК «</a:t>
            </a:r>
            <a:r>
              <a:rPr lang="kk-KZ" dirty="0" smtClean="0"/>
              <a:t>Өрлеу</a:t>
            </a:r>
            <a:r>
              <a:rPr lang="ru-RU" dirty="0" smtClean="0"/>
              <a:t>»  группа </a:t>
            </a:r>
            <a:r>
              <a:rPr lang="ru-RU" dirty="0"/>
              <a:t>№</a:t>
            </a:r>
            <a:r>
              <a:rPr lang="ru-RU" dirty="0" smtClean="0"/>
              <a:t>8 Клименко Л.В </a:t>
            </a:r>
          </a:p>
          <a:p>
            <a:r>
              <a:rPr lang="ru-RU" dirty="0" smtClean="0"/>
              <a:t>тренер Нурпеисова А.Т.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66800" y="3124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знаю»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новое для меня;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думал иначе;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не понял, есть вопросы.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39455" y="3244334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знаю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1311866"/>
            <a:ext cx="18473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6691" y="1413063"/>
            <a:ext cx="781626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rgbClr val="C00000"/>
                </a:solidFill>
              </a:rPr>
              <a:t>Рефлексивный отчет / </a:t>
            </a:r>
            <a:r>
              <a:rPr lang="ru-RU" altLang="ru-RU" sz="2000" b="1" dirty="0" err="1">
                <a:solidFill>
                  <a:srgbClr val="C00000"/>
                </a:solidFill>
              </a:rPr>
              <a:t>Рефлексивтік</a:t>
            </a:r>
            <a:r>
              <a:rPr lang="ru-RU" altLang="ru-RU" sz="2000" b="1" dirty="0">
                <a:solidFill>
                  <a:srgbClr val="C00000"/>
                </a:solidFill>
              </a:rPr>
              <a:t> </a:t>
            </a:r>
            <a:r>
              <a:rPr lang="ru-RU" altLang="ru-RU" sz="2000" b="1" dirty="0" err="1">
                <a:solidFill>
                  <a:srgbClr val="C00000"/>
                </a:solidFill>
              </a:rPr>
              <a:t>есеп</a:t>
            </a:r>
            <a:r>
              <a:rPr lang="ru-RU" altLang="ru-RU" sz="2000" b="1" dirty="0">
                <a:solidFill>
                  <a:srgbClr val="C00000"/>
                </a:solidFill>
              </a:rPr>
              <a:t> / </a:t>
            </a:r>
            <a:r>
              <a:rPr lang="ru-RU" altLang="ru-RU" sz="2000" b="1" dirty="0" err="1">
                <a:solidFill>
                  <a:srgbClr val="C00000"/>
                </a:solidFill>
              </a:rPr>
              <a:t>Reflective</a:t>
            </a:r>
            <a:r>
              <a:rPr lang="ru-RU" altLang="ru-RU" sz="2000" b="1" dirty="0">
                <a:solidFill>
                  <a:srgbClr val="C00000"/>
                </a:solidFill>
              </a:rPr>
              <a:t> </a:t>
            </a:r>
            <a:r>
              <a:rPr lang="ru-RU" altLang="ru-RU" sz="2000" b="1" dirty="0" err="1">
                <a:solidFill>
                  <a:srgbClr val="C00000"/>
                </a:solidFill>
              </a:rPr>
              <a:t>account</a:t>
            </a:r>
            <a:r>
              <a:rPr lang="ru-RU" altLang="ru-RU" sz="2000" b="1" dirty="0">
                <a:solidFill>
                  <a:srgbClr val="C00000"/>
                </a:solidFill>
              </a:rPr>
              <a:t> –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документ, в </a:t>
            </a:r>
            <a:r>
              <a:rPr lang="ru-RU" altLang="ru-RU" sz="2000" b="1" dirty="0">
                <a:solidFill>
                  <a:srgbClr val="C00000"/>
                </a:solidFill>
              </a:rPr>
              <a:t>котором прослеживаются примеры из практической деятельности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учителя, подтвержденные </a:t>
            </a:r>
            <a:r>
              <a:rPr lang="ru-RU" altLang="ru-RU" sz="2000" b="1" dirty="0">
                <a:solidFill>
                  <a:srgbClr val="C00000"/>
                </a:solidFill>
              </a:rPr>
              <a:t>соответствующими знаниями теоретического материала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и сопровождаемые </a:t>
            </a:r>
            <a:r>
              <a:rPr lang="ru-RU" altLang="ru-RU" sz="2000" b="1" dirty="0">
                <a:solidFill>
                  <a:srgbClr val="C00000"/>
                </a:solidFill>
              </a:rPr>
              <a:t>глубоким анализом результатов практической деятельности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altLang="ru-RU" sz="2000" b="1" dirty="0" smtClean="0">
                <a:solidFill>
                  <a:srgbClr val="C00000"/>
                </a:solidFill>
              </a:rPr>
              <a:t>Нужны ли примеры из практической деятельности для рефлективного отчета?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altLang="ru-RU" sz="2000" b="1" dirty="0" smtClean="0">
                <a:solidFill>
                  <a:srgbClr val="C00000"/>
                </a:solidFill>
              </a:rPr>
              <a:t>Играет ли роль знание теоретического материала?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altLang="ru-RU" sz="2000" b="1" dirty="0" smtClean="0">
                <a:solidFill>
                  <a:srgbClr val="C00000"/>
                </a:solidFill>
              </a:rPr>
              <a:t>Есть ли необходимость анализа своей деятельности?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altLang="ru-RU" sz="2000" b="1" dirty="0" smtClean="0">
                <a:solidFill>
                  <a:srgbClr val="C00000"/>
                </a:solidFill>
              </a:rPr>
              <a:t>Состоится ли рефлексия без анализа </a:t>
            </a:r>
            <a:r>
              <a:rPr lang="ru-RU" altLang="ru-RU" sz="2000" b="1" dirty="0" err="1" smtClean="0">
                <a:solidFill>
                  <a:srgbClr val="C00000"/>
                </a:solidFill>
              </a:rPr>
              <a:t>активити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altLang="ru-RU" sz="2000" b="1" dirty="0" smtClean="0">
                <a:solidFill>
                  <a:srgbClr val="C00000"/>
                </a:solidFill>
              </a:rPr>
              <a:t>Возможен ли анализ без знания теории?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endParaRPr lang="ru-RU" altLang="ru-RU" sz="2000" b="1" dirty="0" smtClean="0">
              <a:solidFill>
                <a:srgbClr val="C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endParaRPr lang="ru-RU" altLang="ru-RU" sz="2000" b="1" dirty="0" smtClean="0">
              <a:solidFill>
                <a:srgbClr val="C00000"/>
              </a:solidFill>
            </a:endParaRPr>
          </a:p>
          <a:p>
            <a:pPr algn="just">
              <a:buFont typeface="Arial" panose="020B0604020202020204" pitchFamily="34" charset="0"/>
              <a:buNone/>
            </a:pPr>
            <a:endParaRPr lang="ru-RU" altLang="ru-RU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86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76755" y="781226"/>
            <a:ext cx="4270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  «</a:t>
            </a:r>
            <a:r>
              <a:rPr lang="ru-RU" sz="36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Триз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-загадка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endParaRPr lang="ru-RU" sz="36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.Филиал «АО НЦПК «</a:t>
            </a:r>
            <a:r>
              <a:rPr lang="kk-KZ" dirty="0" smtClean="0"/>
              <a:t>Өрлеу</a:t>
            </a:r>
            <a:r>
              <a:rPr lang="ru-RU" dirty="0" smtClean="0"/>
              <a:t>»  группа </a:t>
            </a:r>
            <a:r>
              <a:rPr lang="ru-RU" dirty="0"/>
              <a:t>№</a:t>
            </a:r>
            <a:r>
              <a:rPr lang="ru-RU" dirty="0" smtClean="0"/>
              <a:t>8 Клименко Л.В </a:t>
            </a:r>
          </a:p>
          <a:p>
            <a:r>
              <a:rPr lang="ru-RU" dirty="0" smtClean="0"/>
              <a:t>тренер Нурпеисова А.Т.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66800" y="3124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знаю»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новое для меня;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думал иначе;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не понял, есть вопросы.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39455" y="3244334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знаю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1311866"/>
            <a:ext cx="18473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1931" y="1472196"/>
            <a:ext cx="78162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C00000"/>
                </a:solidFill>
              </a:rPr>
              <a:t>Алгоритм: 1 – выбери объект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C00000"/>
                </a:solidFill>
              </a:rPr>
              <a:t>2 – заполни таблицу: а) какой объект б) – что (кто) такое же?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C00000"/>
                </a:solidFill>
              </a:rPr>
              <a:t>3 – соедини обе части при помощи «</a:t>
            </a:r>
            <a:r>
              <a:rPr lang="ru-RU" altLang="ru-RU" sz="2000" b="1" i="1" dirty="0" smtClean="0">
                <a:solidFill>
                  <a:schemeClr val="bg2"/>
                </a:solidFill>
              </a:rPr>
              <a:t>но не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»</a:t>
            </a:r>
          </a:p>
          <a:p>
            <a:pPr algn="just">
              <a:buFont typeface="Arial" panose="020B0604020202020204" pitchFamily="34" charset="0"/>
              <a:buNone/>
            </a:pPr>
            <a:endParaRPr lang="ru-RU" altLang="ru-RU" sz="2000" b="1" dirty="0" smtClean="0">
              <a:solidFill>
                <a:srgbClr val="C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endParaRPr lang="ru-RU" altLang="ru-RU" sz="2000" b="1" dirty="0" smtClean="0">
              <a:solidFill>
                <a:srgbClr val="C00000"/>
              </a:solidFill>
            </a:endParaRPr>
          </a:p>
          <a:p>
            <a:pPr algn="just">
              <a:buFont typeface="Arial" panose="020B0604020202020204" pitchFamily="34" charset="0"/>
              <a:buNone/>
            </a:pPr>
            <a:endParaRPr lang="ru-RU" altLang="ru-RU" sz="20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0200" y="2622524"/>
            <a:ext cx="6019800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</a:rPr>
              <a:t>Документ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prstClr val="black"/>
                </a:solidFill>
                <a:latin typeface="Academy Italic" pitchFamily="2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Academy Italic" pitchFamily="2" charset="0"/>
              </a:rPr>
              <a:t>но не </a:t>
            </a:r>
            <a:r>
              <a:rPr lang="ru-RU" sz="3200" dirty="0" smtClean="0">
                <a:solidFill>
                  <a:prstClr val="black"/>
                </a:solidFill>
                <a:latin typeface="Academy Italic" pitchFamily="2" charset="0"/>
              </a:rPr>
              <a:t>паспорт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</a:rPr>
              <a:t>Отчет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>
                <a:solidFill>
                  <a:prstClr val="black"/>
                </a:solidFill>
                <a:latin typeface="Academy Italic" pitchFamily="2" charset="0"/>
              </a:rPr>
              <a:t> но не имеет </a:t>
            </a:r>
            <a:r>
              <a:rPr lang="ru-RU" sz="3200" dirty="0" smtClean="0">
                <a:solidFill>
                  <a:prstClr val="black"/>
                </a:solidFill>
                <a:latin typeface="Academy Italic" pitchFamily="2" charset="0"/>
              </a:rPr>
              <a:t>точных данных</a:t>
            </a:r>
            <a:endParaRPr lang="ru-RU" sz="3200" dirty="0">
              <a:solidFill>
                <a:prstClr val="black"/>
              </a:solidFill>
              <a:latin typeface="Academy Italic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</a:rPr>
              <a:t>Есть примеры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prstClr val="black"/>
                </a:solidFill>
                <a:latin typeface="Academy Italic" pitchFamily="2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Academy Italic" pitchFamily="2" charset="0"/>
              </a:rPr>
              <a:t>но не </a:t>
            </a:r>
            <a:r>
              <a:rPr lang="ru-RU" sz="3200" dirty="0" smtClean="0">
                <a:solidFill>
                  <a:prstClr val="black"/>
                </a:solidFill>
                <a:latin typeface="Academy Italic" pitchFamily="2" charset="0"/>
              </a:rPr>
              <a:t>решаются</a:t>
            </a:r>
            <a:endParaRPr lang="ru-RU" sz="3200" dirty="0">
              <a:solidFill>
                <a:prstClr val="black"/>
              </a:solidFill>
              <a:latin typeface="Academy Italic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</a:rPr>
              <a:t>Глубокий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prstClr val="black"/>
                </a:solidFill>
                <a:latin typeface="Academy Italic" pitchFamily="2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Academy Italic" pitchFamily="2" charset="0"/>
              </a:rPr>
              <a:t>но не </a:t>
            </a:r>
            <a:r>
              <a:rPr lang="ru-RU" sz="3200" dirty="0" smtClean="0">
                <a:solidFill>
                  <a:prstClr val="black"/>
                </a:solidFill>
                <a:latin typeface="Academy Italic" pitchFamily="2" charset="0"/>
              </a:rPr>
              <a:t>вода</a:t>
            </a:r>
            <a:endParaRPr lang="ru-RU" sz="3200" dirty="0">
              <a:solidFill>
                <a:prstClr val="black"/>
              </a:solidFill>
              <a:latin typeface="Academy Italic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dirty="0" smtClean="0">
                <a:solidFill>
                  <a:prstClr val="black"/>
                </a:solidFill>
                <a:latin typeface="Academy Italic" pitchFamily="2" charset="0"/>
              </a:rPr>
              <a:t>Интересный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prstClr val="black"/>
                </a:solidFill>
                <a:latin typeface="Academy Italic" pitchFamily="2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Academy Italic" pitchFamily="2" charset="0"/>
              </a:rPr>
              <a:t>но не </a:t>
            </a:r>
            <a:r>
              <a:rPr lang="ru-RU" sz="3200" dirty="0" smtClean="0">
                <a:solidFill>
                  <a:prstClr val="black"/>
                </a:solidFill>
                <a:latin typeface="Academy Italic" pitchFamily="2" charset="0"/>
              </a:rPr>
              <a:t>детектив</a:t>
            </a:r>
            <a:endParaRPr lang="ru-RU" sz="3200" dirty="0">
              <a:solidFill>
                <a:prstClr val="black"/>
              </a:solidFill>
              <a:latin typeface="Academy Ital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86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76755" y="781226"/>
            <a:ext cx="4270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  «</a:t>
            </a:r>
            <a:r>
              <a:rPr lang="ru-RU" sz="36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Триз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-загадка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endParaRPr lang="ru-RU" sz="36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.Филиал «АО НЦПК «</a:t>
            </a:r>
            <a:r>
              <a:rPr lang="kk-KZ" dirty="0" smtClean="0"/>
              <a:t>Өрлеу</a:t>
            </a:r>
            <a:r>
              <a:rPr lang="ru-RU" dirty="0" smtClean="0"/>
              <a:t>»  группа </a:t>
            </a:r>
            <a:r>
              <a:rPr lang="ru-RU" dirty="0"/>
              <a:t>№</a:t>
            </a:r>
            <a:r>
              <a:rPr lang="ru-RU" dirty="0" smtClean="0"/>
              <a:t>8 Клименко Л.В </a:t>
            </a:r>
          </a:p>
          <a:p>
            <a:r>
              <a:rPr lang="ru-RU" dirty="0" smtClean="0"/>
              <a:t>тренер Нурпеисова А.Т.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66800" y="3124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знаю»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новое для меня;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думал иначе;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не понял, есть вопросы.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39455" y="3244334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знаю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1311866"/>
            <a:ext cx="18473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1931" y="1472196"/>
            <a:ext cx="78162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C00000"/>
                </a:solidFill>
              </a:rPr>
              <a:t>Алгоритм: 1 – выбери объект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C00000"/>
                </a:solidFill>
              </a:rPr>
              <a:t>2 – заполни таблицу: а) какой объект б) – что (кто) такое же?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C00000"/>
                </a:solidFill>
              </a:rPr>
              <a:t>3 – соедини обе части при помощи «</a:t>
            </a:r>
            <a:r>
              <a:rPr lang="ru-RU" altLang="ru-RU" sz="2000" b="1" i="1" dirty="0" smtClean="0">
                <a:solidFill>
                  <a:schemeClr val="bg2"/>
                </a:solidFill>
              </a:rPr>
              <a:t>но не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»</a:t>
            </a:r>
          </a:p>
          <a:p>
            <a:pPr algn="just">
              <a:buFont typeface="Arial" panose="020B0604020202020204" pitchFamily="34" charset="0"/>
              <a:buNone/>
            </a:pPr>
            <a:endParaRPr lang="ru-RU" altLang="ru-RU" sz="2000" b="1" dirty="0" smtClean="0">
              <a:solidFill>
                <a:srgbClr val="C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endParaRPr lang="ru-RU" altLang="ru-RU" sz="2000" b="1" dirty="0" smtClean="0">
              <a:solidFill>
                <a:srgbClr val="C00000"/>
              </a:solidFill>
            </a:endParaRPr>
          </a:p>
          <a:p>
            <a:pPr algn="just">
              <a:buFont typeface="Arial" panose="020B0604020202020204" pitchFamily="34" charset="0"/>
              <a:buNone/>
            </a:pPr>
            <a:endParaRPr lang="ru-RU" altLang="ru-RU" sz="20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0200" y="2622524"/>
            <a:ext cx="6019800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</a:rPr>
              <a:t>Обучающий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prstClr val="black"/>
                </a:solidFill>
                <a:latin typeface="Academy Italic" pitchFamily="2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Academy Italic" pitchFamily="2" charset="0"/>
              </a:rPr>
              <a:t>но не </a:t>
            </a:r>
            <a:r>
              <a:rPr lang="ru-RU" sz="3200" dirty="0" smtClean="0">
                <a:solidFill>
                  <a:prstClr val="black"/>
                </a:solidFill>
                <a:latin typeface="Academy Italic" pitchFamily="2" charset="0"/>
              </a:rPr>
              <a:t>урок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</a:rPr>
              <a:t>Занятие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prstClr val="black"/>
                </a:solidFill>
                <a:latin typeface="Academy Italic" pitchFamily="2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Academy Italic" pitchFamily="2" charset="0"/>
              </a:rPr>
              <a:t>но не </a:t>
            </a:r>
            <a:r>
              <a:rPr lang="ru-RU" sz="3200" dirty="0" smtClean="0">
                <a:solidFill>
                  <a:prstClr val="black"/>
                </a:solidFill>
                <a:latin typeface="Academy Italic" pitchFamily="2" charset="0"/>
              </a:rPr>
              <a:t>имеет отметок</a:t>
            </a:r>
            <a:endParaRPr lang="ru-RU" sz="3200" dirty="0">
              <a:solidFill>
                <a:prstClr val="black"/>
              </a:solidFill>
              <a:latin typeface="Academy Italic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</a:rPr>
              <a:t>Учит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prstClr val="black"/>
                </a:solidFill>
                <a:latin typeface="Academy Italic" pitchFamily="2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Academy Italic" pitchFamily="2" charset="0"/>
              </a:rPr>
              <a:t>но не </a:t>
            </a:r>
            <a:r>
              <a:rPr lang="ru-RU" sz="3200" dirty="0" smtClean="0">
                <a:solidFill>
                  <a:prstClr val="black"/>
                </a:solidFill>
                <a:latin typeface="Academy Italic" pitchFamily="2" charset="0"/>
              </a:rPr>
              <a:t>учитель</a:t>
            </a:r>
            <a:endParaRPr lang="ru-RU" sz="3200" dirty="0">
              <a:solidFill>
                <a:prstClr val="black"/>
              </a:solidFill>
              <a:latin typeface="Academy Italic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</a:rPr>
              <a:t>Познает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prstClr val="black"/>
                </a:solidFill>
                <a:latin typeface="Academy Italic" pitchFamily="2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Academy Italic" pitchFamily="2" charset="0"/>
              </a:rPr>
              <a:t>но не </a:t>
            </a:r>
            <a:r>
              <a:rPr lang="ru-RU" sz="3200" dirty="0" smtClean="0">
                <a:solidFill>
                  <a:prstClr val="black"/>
                </a:solidFill>
                <a:latin typeface="Academy Italic" pitchFamily="2" charset="0"/>
              </a:rPr>
              <a:t>ученик</a:t>
            </a:r>
            <a:endParaRPr lang="ru-RU" sz="3200" dirty="0">
              <a:solidFill>
                <a:prstClr val="black"/>
              </a:solidFill>
              <a:latin typeface="Academy Italic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</a:rPr>
              <a:t>Тайм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prstClr val="black"/>
                </a:solidFill>
                <a:latin typeface="Academy Italic" pitchFamily="2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Academy Italic" pitchFamily="2" charset="0"/>
              </a:rPr>
              <a:t>но не </a:t>
            </a:r>
            <a:r>
              <a:rPr lang="ru-RU" sz="3200" dirty="0" smtClean="0">
                <a:solidFill>
                  <a:prstClr val="black"/>
                </a:solidFill>
                <a:latin typeface="Academy Italic" pitchFamily="2" charset="0"/>
              </a:rPr>
              <a:t>хоккей</a:t>
            </a:r>
            <a:endParaRPr lang="ru-RU" sz="3200" dirty="0">
              <a:solidFill>
                <a:prstClr val="black"/>
              </a:solidFill>
              <a:latin typeface="Academy Ital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3400" y="1066800"/>
            <a:ext cx="81534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17.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Запустите корабль в море Знаний.»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Те ребята, которые считают, что хорошо усвоили тему,      помещают свой кораблик в море, а те, кто не уверен в этом,    остаются в заливе правил.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50473979_korabli_raskraska-8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57284" b="61550"/>
          <a:stretch>
            <a:fillRect/>
          </a:stretch>
        </p:blipFill>
        <p:spPr>
          <a:xfrm>
            <a:off x="3657600" y="3276600"/>
            <a:ext cx="1452906" cy="1512167"/>
          </a:xfrm>
          <a:prstGeom prst="rect">
            <a:avLst/>
          </a:prstGeom>
        </p:spPr>
      </p:pic>
      <p:sp>
        <p:nvSpPr>
          <p:cNvPr id="7" name="Капля 6"/>
          <p:cNvSpPr/>
          <p:nvPr/>
        </p:nvSpPr>
        <p:spPr>
          <a:xfrm>
            <a:off x="1066800" y="3581400"/>
            <a:ext cx="2438400" cy="21336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Капля 7"/>
          <p:cNvSpPr/>
          <p:nvPr/>
        </p:nvSpPr>
        <p:spPr>
          <a:xfrm rot="16350378">
            <a:off x="6208229" y="3307873"/>
            <a:ext cx="1025439" cy="212148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47800" y="4419600"/>
            <a:ext cx="174919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Море знаний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5000" y="4191000"/>
            <a:ext cx="17967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Залив правил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250473979_korabli_raskraska-8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t="64700" r="53642"/>
          <a:stretch>
            <a:fillRect/>
          </a:stretch>
        </p:blipFill>
        <p:spPr>
          <a:xfrm flipH="1">
            <a:off x="6096000" y="3200400"/>
            <a:ext cx="1143000" cy="914400"/>
          </a:xfrm>
          <a:prstGeom prst="rect">
            <a:avLst/>
          </a:prstGeom>
        </p:spPr>
      </p:pic>
      <p:pic>
        <p:nvPicPr>
          <p:cNvPr id="12" name="Рисунок 11" descr="КОРАБЛИКИ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>
          <a:xfrm>
            <a:off x="1371600" y="3276600"/>
            <a:ext cx="1162255" cy="715888"/>
          </a:xfrm>
          <a:prstGeom prst="rect">
            <a:avLst/>
          </a:prstGeom>
        </p:spPr>
      </p:pic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71600" y="1045944"/>
            <a:ext cx="6128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Формативное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оценивание»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pic>
        <p:nvPicPr>
          <p:cNvPr id="7" name="Рисунок 6" descr="http://stranamasterov.ru/img/i2011/12/20/z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372" y="1981200"/>
            <a:ext cx="916028" cy="847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stranamasterov.ru/img/i2011/12/20/z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85" y="3085988"/>
            <a:ext cx="893616" cy="8764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675586" y="4117841"/>
            <a:ext cx="534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rgbClr val="0070C0"/>
                </a:solidFill>
                <a:latin typeface="HGHeiseiKakugothictaiW9" panose="020B0A09000000000000" pitchFamily="49" charset="-128"/>
                <a:ea typeface="HGHeiseiKakugothictaiW9" panose="020B0A09000000000000" pitchFamily="49" charset="-128"/>
                <a:cs typeface="Times New Roman" pitchFamily="18" charset="0"/>
              </a:rPr>
              <a:t>!</a:t>
            </a:r>
            <a:endParaRPr lang="ru-RU" sz="5400" dirty="0">
              <a:latin typeface="HGHeiseiKakugothictaiW9" panose="020B0A09000000000000" pitchFamily="49" charset="-128"/>
              <a:ea typeface="HGHeiseiKakugothictaiW9" panose="020B0A09000000000000" pitchFamily="49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90563" y="3244334"/>
            <a:ext cx="29728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«Две звезды 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одно пожелание»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31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8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71600" y="1045944"/>
            <a:ext cx="6128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Формативное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оценивание»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pic>
        <p:nvPicPr>
          <p:cNvPr id="9" name="Рисунок 8" descr="http://rdst.ucoz.ru/Prover_sebia/svetoforchik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93" y="2057400"/>
            <a:ext cx="22098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352800" y="3393141"/>
            <a:ext cx="479413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Красный – не согласен</a:t>
            </a:r>
          </a:p>
          <a:p>
            <a:pPr marL="342900" indent="-342900">
              <a:buAutoNum type="arabicPeriod"/>
            </a:pP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 Желтый – надо подумать</a:t>
            </a:r>
          </a:p>
          <a:p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 Зеленый – разделяю ваш взгляд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18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8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71600" y="1045944"/>
            <a:ext cx="6128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Формативное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оценивание»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267200" y="2438400"/>
            <a:ext cx="1417889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Сэндвич:</a:t>
            </a:r>
          </a:p>
          <a:p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– </a:t>
            </a:r>
          </a:p>
          <a:p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– </a:t>
            </a:r>
          </a:p>
          <a:p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3 - </a:t>
            </a:r>
            <a:endParaRPr lang="ru-RU" sz="2400" dirty="0"/>
          </a:p>
        </p:txBody>
      </p:sp>
      <p:pic>
        <p:nvPicPr>
          <p:cNvPr id="7" name="Рисунок 6" descr="http://picsdesktop.net/drinks/1024x768/PicsDesktop.net_7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20471"/>
            <a:ext cx="2438400" cy="2636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4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8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71600" y="1045944"/>
            <a:ext cx="6128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Формативное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оценивание»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267200" y="2438400"/>
            <a:ext cx="2751779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Цепочка событий:</a:t>
            </a:r>
          </a:p>
          <a:p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– </a:t>
            </a:r>
          </a:p>
          <a:p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– </a:t>
            </a:r>
          </a:p>
          <a:p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3 - </a:t>
            </a:r>
            <a:endParaRPr lang="ru-RU" sz="2400" dirty="0"/>
          </a:p>
        </p:txBody>
      </p:sp>
      <p:pic>
        <p:nvPicPr>
          <p:cNvPr id="8" name="Рисунок 7" descr="http://fs04.enter.ru/1/1/500/c5/38212.jpg?139202494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88" y="2438400"/>
            <a:ext cx="2384612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7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66800" y="2133600"/>
            <a:ext cx="71808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КОПИЛОЧКА ПРИМЕРОВ</a:t>
            </a:r>
          </a:p>
          <a:p>
            <a:pPr algn="ctr"/>
            <a:r>
              <a:rPr lang="ru-RU" sz="4400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РЕФЛЕКСИИ НА УРОКЕ</a:t>
            </a:r>
            <a:endParaRPr lang="ru-RU" sz="4400" i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Клименко</a:t>
            </a:r>
            <a:r>
              <a:rPr lang="ru-RU" dirty="0" smtClean="0">
                <a:solidFill>
                  <a:schemeClr val="tx1"/>
                </a:solidFill>
              </a:rPr>
              <a:t> Л.В. группа №10 тренер Нурпеисова А.Т.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imgpreview (4).jpg"/>
          <p:cNvPicPr>
            <a:picLocks noChangeAspect="1"/>
          </p:cNvPicPr>
          <p:nvPr/>
        </p:nvPicPr>
        <p:blipFill>
          <a:blip r:embed="rId4" cstate="print"/>
          <a:srcRect l="16000" r="16000" b="8000"/>
          <a:stretch>
            <a:fillRect/>
          </a:stretch>
        </p:blipFill>
        <p:spPr>
          <a:xfrm>
            <a:off x="3886200" y="3886200"/>
            <a:ext cx="12954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47800" y="6096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Формативное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оценивание»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5334000" y="2971800"/>
            <a:ext cx="2434705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йерверк идей:</a:t>
            </a:r>
          </a:p>
          <a:p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– </a:t>
            </a:r>
          </a:p>
          <a:p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– </a:t>
            </a:r>
          </a:p>
          <a:p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3 - </a:t>
            </a:r>
            <a:endParaRPr lang="ru-RU" sz="2400" dirty="0"/>
          </a:p>
        </p:txBody>
      </p:sp>
      <p:pic>
        <p:nvPicPr>
          <p:cNvPr id="7" name="Рисунок 6" descr="http://s39.radikal.ru/i086/0903/fd/ee197042bc5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22860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7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8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71600" y="1045944"/>
            <a:ext cx="6128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Формативное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оценивание»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267200" y="2438400"/>
            <a:ext cx="2745432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Позитивные идеи:</a:t>
            </a:r>
          </a:p>
          <a:p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– </a:t>
            </a:r>
          </a:p>
          <a:p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– </a:t>
            </a:r>
          </a:p>
          <a:p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3 - </a:t>
            </a:r>
            <a:endParaRPr lang="ru-RU" sz="2400" dirty="0"/>
          </a:p>
        </p:txBody>
      </p:sp>
      <p:pic>
        <p:nvPicPr>
          <p:cNvPr id="8" name="Рисунок 7" descr="http://www.3ezhika.ru/papagera/wp-content/uploads/42f016e113a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42" y="2451847"/>
            <a:ext cx="2263458" cy="2196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6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19400" y="990600"/>
            <a:ext cx="3966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Метод «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Анкета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lang="ru-RU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5800" y="1524000"/>
            <a:ext cx="76370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Школьникам предлагается небольшая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анкета,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наполнение которой можно менять, дополнять в зависимости от того, на какие элементы урока обращается особое внимание. Можно попросить обучающихся аргументировать свой ответ.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14400" y="2819400"/>
          <a:ext cx="5943600" cy="291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71800"/>
                <a:gridCol w="29718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На уроке я работал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Своей работой на уроке 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Урок для меня показался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За урок 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Мое настроение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Материал урока мне был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Домашнее задание мне кажется</a:t>
                      </a:r>
                      <a:endParaRPr lang="ru-RU" sz="14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активно / пассивно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доволен / не доволен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коротким / длинным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устал / </a:t>
                      </a:r>
                      <a:r>
                        <a:rPr lang="ru-RU" sz="14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устал</a:t>
                      </a:r>
                      <a:endParaRPr lang="ru-RU" sz="14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стало лучше / стало хуже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понятен / не понятен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полезен / бесполезен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интересен / скучен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легким / трудным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интересным / неинтересным</a:t>
                      </a:r>
                      <a:endParaRPr lang="ru-RU" sz="14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 descr="57072114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3124200"/>
            <a:ext cx="1152128" cy="1044596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62000" y="9144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7. Вопросы, требующие многовариантных ответов: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72816"/>
            <a:ext cx="7254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было трудно? 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открыли, узнали на уроке?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Оправдались ли ваши ожидания от урока?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вы взяли с сегодняшнего урока?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чем заставил задуматься урок?</a:t>
            </a:r>
          </a:p>
        </p:txBody>
      </p:sp>
      <p:pic>
        <p:nvPicPr>
          <p:cNvPr id="5" name="Рисунок 4" descr="23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t="51449" r="43088"/>
          <a:stretch>
            <a:fillRect/>
          </a:stretch>
        </p:blipFill>
        <p:spPr>
          <a:xfrm>
            <a:off x="4191000" y="3962400"/>
            <a:ext cx="2193776" cy="225419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38400" y="762000"/>
            <a:ext cx="4919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Метод «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Благодарю…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1295400"/>
            <a:ext cx="67630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конце урока учитель предлагает каждому ученику выбрать только одного из ребят, кому хочется сказать спасибо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сотрудничество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пояснить, в чем именно это сотрудничество проявилось. Учителя из числа выбираемых следует исключить. Благодарственное слово педагога является завершающим. При этом он выбирает тех, кому досталось наименьшее количество комплиментов, стараясь найти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убеди-тельные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 признательности и этому участнику событий.</a:t>
            </a:r>
          </a:p>
        </p:txBody>
      </p:sp>
      <p:pic>
        <p:nvPicPr>
          <p:cNvPr id="5" name="Рисунок 4" descr="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953000"/>
            <a:ext cx="1295400" cy="1147900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90800" y="914400"/>
            <a:ext cx="4672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  «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Лист самооценки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676400"/>
          <a:ext cx="6077585" cy="247355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077585"/>
              </a:tblGrid>
              <a:tr h="2473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                                                                                     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752600" y="1828800"/>
            <a:ext cx="2016224" cy="601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Получил удовольствие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52600" y="2590800"/>
            <a:ext cx="1981200" cy="6190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Ничего не понял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52600" y="3352800"/>
            <a:ext cx="1944216" cy="601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Удивился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410200" y="1828800"/>
            <a:ext cx="1872208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Узнал что-то новое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410200" y="2590800"/>
            <a:ext cx="1872208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Узнал что-то новое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410200" y="3352800"/>
            <a:ext cx="1819275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Расстроился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solnyshk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09800"/>
            <a:ext cx="1143000" cy="119495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67200" y="2438400"/>
            <a:ext cx="432048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13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4267200"/>
            <a:ext cx="2133600" cy="1648691"/>
          </a:xfrm>
          <a:prstGeom prst="rect">
            <a:avLst/>
          </a:prstGeom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33600" y="990600"/>
            <a:ext cx="6012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  «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Лист самоконтроля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1676400"/>
            <a:ext cx="518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Ведется на протяжении всего урока.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Фамилия, имя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ученика_____________________________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71600" y="3200400"/>
          <a:ext cx="6639193" cy="2109955"/>
        </p:xfrm>
        <a:graphic>
          <a:graphicData uri="http://schemas.openxmlformats.org/drawingml/2006/table">
            <a:tbl>
              <a:tblPr/>
              <a:tblGrid>
                <a:gridCol w="3319250"/>
                <a:gridCol w="3319943"/>
              </a:tblGrid>
              <a:tr h="421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задания</a:t>
                      </a:r>
                      <a:endParaRPr lang="ru-R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Отметка</a:t>
                      </a:r>
                      <a:endParaRPr lang="ru-R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00105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1600200"/>
            <a:ext cx="1368152" cy="1240882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Клименко Л.В. группа №10 тренер Нурпеисова А.Т.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43200" y="762000"/>
            <a:ext cx="3709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  «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ИНСЕРТ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endParaRPr lang="ru-RU" sz="3600" dirty="0"/>
          </a:p>
        </p:txBody>
      </p:sp>
      <p:pic>
        <p:nvPicPr>
          <p:cNvPr id="5" name="Рисунок 4" descr="big_smiles_1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791200" y="3739121"/>
            <a:ext cx="2375279" cy="2074850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.Филиал «АО НЦПК «</a:t>
            </a:r>
            <a:r>
              <a:rPr lang="kk-KZ" dirty="0" smtClean="0"/>
              <a:t>Өрлеу</a:t>
            </a:r>
            <a:r>
              <a:rPr lang="ru-RU" dirty="0" smtClean="0"/>
              <a:t>»  группа </a:t>
            </a:r>
            <a:r>
              <a:rPr lang="ru-RU" dirty="0"/>
              <a:t>№</a:t>
            </a:r>
            <a:r>
              <a:rPr lang="ru-RU" dirty="0" smtClean="0"/>
              <a:t>8 Клименко Л.В </a:t>
            </a:r>
          </a:p>
          <a:p>
            <a:r>
              <a:rPr lang="ru-RU" dirty="0" smtClean="0"/>
              <a:t>тренер Нурпеисова А.Т.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знаю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«+» - новое для меня;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думал иначе;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не понял, есть вопросы.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39455" y="3244334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знаю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88388" y="3377025"/>
            <a:ext cx="18473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739158"/>
              </p:ext>
            </p:extLst>
          </p:nvPr>
        </p:nvGraphicFramePr>
        <p:xfrm>
          <a:off x="635763" y="1738086"/>
          <a:ext cx="7924800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  <a:gridCol w="1981200"/>
                <a:gridCol w="1981200"/>
              </a:tblGrid>
              <a:tr h="279400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en-US" sz="2800" b="1" i="1" dirty="0" smtClean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ru-RU" sz="2800" b="1" i="1" dirty="0" smtClean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en-US" sz="1800" b="1" i="1" dirty="0" smtClean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800" b="1" i="1" dirty="0" smtClean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ЗНАЮ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«+» </a:t>
                      </a:r>
                      <a:r>
                        <a:rPr lang="ru-RU" sz="1800" b="1" i="1" dirty="0" smtClean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НОВОЕ ДЛЯ МЕНЯ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«-»</a:t>
                      </a:r>
                      <a:r>
                        <a:rPr lang="ru-RU" sz="1800" b="1" i="1" dirty="0" smtClean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- ДУМАЛ ИНАЧЕ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 smtClean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«?»</a:t>
                      </a:r>
                      <a:r>
                        <a:rPr lang="ru-RU" sz="1800" b="1" i="1" dirty="0" smtClean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- НЕ ПОНЯЛ, ЕСТЬ ВОПРОСЫ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9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91015" y="718960"/>
            <a:ext cx="4928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  «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Ромашка </a:t>
            </a:r>
            <a:r>
              <a:rPr lang="ru-RU" sz="36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endParaRPr lang="ru-RU" sz="36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.Филиал «АО НЦПК «</a:t>
            </a:r>
            <a:r>
              <a:rPr lang="kk-KZ" dirty="0" smtClean="0"/>
              <a:t>Өрлеу</a:t>
            </a:r>
            <a:r>
              <a:rPr lang="ru-RU" dirty="0" smtClean="0"/>
              <a:t>»  группа </a:t>
            </a:r>
            <a:r>
              <a:rPr lang="ru-RU" dirty="0"/>
              <a:t>№</a:t>
            </a:r>
            <a:r>
              <a:rPr lang="ru-RU" dirty="0" smtClean="0"/>
              <a:t>8 Клименко Л.В </a:t>
            </a:r>
          </a:p>
          <a:p>
            <a:r>
              <a:rPr lang="ru-RU" dirty="0" smtClean="0"/>
              <a:t>тренер Нурпеисова А.Т.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знаю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«+» - новое для меня;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думал иначе;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не понял, есть вопросы.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39455" y="3244334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знаю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1311866"/>
            <a:ext cx="18473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 descr="http://festival.1september.ru/articles/625679/img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79936"/>
            <a:ext cx="5867400" cy="4311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1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8CCE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1223</Words>
  <Application>Microsoft Office PowerPoint</Application>
  <PresentationFormat>Экран (4:3)</PresentationFormat>
  <Paragraphs>214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Этот ресурс можно использовать на всех уроках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47</cp:revision>
  <dcterms:created xsi:type="dcterms:W3CDTF">2013-11-19T03:42:50Z</dcterms:created>
  <dcterms:modified xsi:type="dcterms:W3CDTF">2019-06-06T08:18:34Z</dcterms:modified>
</cp:coreProperties>
</file>