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82" r:id="rId3"/>
    <p:sldId id="283" r:id="rId4"/>
    <p:sldId id="259" r:id="rId5"/>
    <p:sldId id="263" r:id="rId6"/>
    <p:sldId id="265" r:id="rId7"/>
    <p:sldId id="267" r:id="rId8"/>
    <p:sldId id="285" r:id="rId9"/>
    <p:sldId id="289" r:id="rId10"/>
    <p:sldId id="290" r:id="rId11"/>
    <p:sldId id="286" r:id="rId12"/>
    <p:sldId id="287" r:id="rId13"/>
    <p:sldId id="288" r:id="rId14"/>
    <p:sldId id="268" r:id="rId15"/>
    <p:sldId id="269" r:id="rId16"/>
    <p:sldId id="291" r:id="rId17"/>
    <p:sldId id="292" r:id="rId18"/>
    <p:sldId id="280" r:id="rId19"/>
    <p:sldId id="293" r:id="rId20"/>
    <p:sldId id="281" r:id="rId21"/>
    <p:sldId id="294" r:id="rId22"/>
    <p:sldId id="284" r:id="rId23"/>
    <p:sldId id="295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DF898-6C32-456A-BACC-0F629B558340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8F7A8-9366-4205-AB41-426C08482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4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с сайта: </a:t>
            </a:r>
            <a:r>
              <a:rPr lang="en-US" smtClean="0"/>
              <a:t>http://img.cliparto.com/pic/xl/188047/3126981-heart-good-and-evil.jpg</a:t>
            </a: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FA0A4-CA7E-43B4-ADFB-EF13547A6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B3B0-E2A3-4ECA-8348-D15936512654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E9A3-2696-49AB-BE83-9D5FD0FDD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29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3857628"/>
            <a:ext cx="307183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1 класс</a:t>
            </a:r>
          </a:p>
          <a:p>
            <a:pPr algn="ctr"/>
            <a:endParaRPr lang="ru-RU" sz="4400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2"/>
              </a:solidFill>
            </a:endParaRPr>
          </a:p>
          <a:p>
            <a:endParaRPr lang="ru-RU" b="1" dirty="0" smtClean="0">
              <a:ln/>
              <a:solidFill>
                <a:srgbClr val="00B050"/>
              </a:solidFill>
            </a:endParaRPr>
          </a:p>
          <a:p>
            <a:endParaRPr lang="ru-RU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  <a:p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14422"/>
            <a:ext cx="792961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Классный час</a:t>
            </a:r>
            <a:endParaRPr lang="ru-RU" sz="3200" b="1" cap="none" spc="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2"/>
              </a:solidFill>
              <a:effectLst/>
            </a:endParaRPr>
          </a:p>
          <a:p>
            <a:pPr algn="ctr"/>
            <a:r>
              <a:rPr lang="ru-RU" sz="3200" b="1" cap="none" spc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  <a:effectLst/>
              </a:rPr>
              <a:t> по развитию духовно нравственного воспитания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на тему: «Совесть»</a:t>
            </a:r>
            <a:endParaRPr lang="ru-RU" sz="3200" b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643314"/>
            <a:ext cx="280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00B050"/>
                </a:solidFill>
                <a:effectLst/>
              </a:rPr>
              <a:t>.</a:t>
            </a:r>
            <a:endParaRPr lang="ru-RU" sz="28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" y="0"/>
            <a:ext cx="9140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605" y="0"/>
            <a:ext cx="9431605" cy="66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7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29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071546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Стыдливый покраснеет, 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3430" y="1785926"/>
            <a:ext cx="3720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в рукавичках ходит.</a:t>
            </a:r>
            <a:endParaRPr lang="ru-RU" sz="3200" b="1" dirty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214554"/>
            <a:ext cx="2728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 него совесть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3071810"/>
            <a:ext cx="3514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другой не купишь.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364331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Совесть потеряешь,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4572008"/>
            <a:ext cx="445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бесстыжий побледнеет.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8 0.03888 L -0.39618 0.1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7199 L -0.24827 0.17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05 -0.0419 L -0.40313 -0.46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29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9190" y="928670"/>
            <a:ext cx="2802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rgbClr val="006600"/>
                  </a:solidFill>
                </a:ln>
                <a:solidFill>
                  <a:schemeClr val="accent3"/>
                </a:solidFill>
                <a:effectLst/>
              </a:rPr>
              <a:t>гипотеза</a:t>
            </a:r>
            <a:endParaRPr lang="ru-RU" sz="5400" b="1" cap="none" spc="0" dirty="0">
              <a:ln>
                <a:solidFill>
                  <a:srgbClr val="006600"/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571744"/>
            <a:ext cx="7572428" cy="92869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Совесть можно потерять</a:t>
            </a:r>
            <a:endParaRPr lang="ru-RU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5355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9"/>
          <a:stretch/>
        </p:blipFill>
        <p:spPr>
          <a:xfrm>
            <a:off x="2173328" y="0"/>
            <a:ext cx="7010400" cy="4693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91" y="4005064"/>
            <a:ext cx="3657600" cy="27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29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007.JPG"/>
          <p:cNvPicPr>
            <a:picLocks noChangeAspect="1"/>
          </p:cNvPicPr>
          <p:nvPr/>
        </p:nvPicPr>
        <p:blipFill>
          <a:blip r:embed="rId3" cstate="print"/>
          <a:srcRect l="13023" r="4787"/>
          <a:stretch>
            <a:fillRect/>
          </a:stretch>
        </p:blipFill>
        <p:spPr>
          <a:xfrm>
            <a:off x="500034" y="500042"/>
            <a:ext cx="5429288" cy="3712472"/>
          </a:xfrm>
          <a:prstGeom prst="rect">
            <a:avLst/>
          </a:prstGeom>
        </p:spPr>
      </p:pic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4" cstate="print"/>
          <a:srcRect l="6250" r="14062"/>
          <a:stretch>
            <a:fillRect/>
          </a:stretch>
        </p:blipFill>
        <p:spPr>
          <a:xfrm>
            <a:off x="3214678" y="2714620"/>
            <a:ext cx="542928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"/>
            <a:ext cx="91440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3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3"/>
          <p:cNvGrpSpPr>
            <a:grpSpLocks/>
          </p:cNvGrpSpPr>
          <p:nvPr/>
        </p:nvGrpSpPr>
        <p:grpSpPr bwMode="auto">
          <a:xfrm>
            <a:off x="3887788" y="669925"/>
            <a:ext cx="2771775" cy="831850"/>
            <a:chOff x="3887924" y="670424"/>
            <a:chExt cx="2772308" cy="830997"/>
          </a:xfrm>
        </p:grpSpPr>
        <p:sp>
          <p:nvSpPr>
            <p:cNvPr id="2102" name="TextBox 11"/>
            <p:cNvSpPr txBox="1">
              <a:spLocks noChangeArrowheads="1"/>
            </p:cNvSpPr>
            <p:nvPr/>
          </p:nvSpPr>
          <p:spPr bwMode="auto">
            <a:xfrm>
              <a:off x="3887924" y="670424"/>
              <a:ext cx="648072" cy="830997"/>
            </a:xfrm>
            <a:prstGeom prst="rect">
              <a:avLst/>
            </a:prstGeom>
            <a:solidFill>
              <a:srgbClr val="FFF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2103" name="TextBox 12"/>
            <p:cNvSpPr txBox="1">
              <a:spLocks noChangeArrowheads="1"/>
            </p:cNvSpPr>
            <p:nvPr/>
          </p:nvSpPr>
          <p:spPr bwMode="auto">
            <a:xfrm>
              <a:off x="4620005" y="731979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 dirty="0"/>
                <a:t>Т</a:t>
              </a:r>
            </a:p>
          </p:txBody>
        </p:sp>
        <p:sp>
          <p:nvSpPr>
            <p:cNvPr id="2104" name="TextBox 13"/>
            <p:cNvSpPr txBox="1">
              <a:spLocks noChangeArrowheads="1"/>
            </p:cNvSpPr>
            <p:nvPr/>
          </p:nvSpPr>
          <p:spPr bwMode="auto">
            <a:xfrm>
              <a:off x="5316082" y="731979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Ы</a:t>
              </a:r>
            </a:p>
          </p:txBody>
        </p:sp>
        <p:sp>
          <p:nvSpPr>
            <p:cNvPr id="2105" name="TextBox 14"/>
            <p:cNvSpPr txBox="1">
              <a:spLocks noChangeArrowheads="1"/>
            </p:cNvSpPr>
            <p:nvPr/>
          </p:nvSpPr>
          <p:spPr bwMode="auto">
            <a:xfrm>
              <a:off x="6012160" y="731979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Д</a:t>
              </a:r>
            </a:p>
          </p:txBody>
        </p:sp>
      </p:grpSp>
      <p:grpSp>
        <p:nvGrpSpPr>
          <p:cNvPr id="3" name="Группа 55"/>
          <p:cNvGrpSpPr>
            <a:grpSpLocks/>
          </p:cNvGrpSpPr>
          <p:nvPr/>
        </p:nvGrpSpPr>
        <p:grpSpPr bwMode="auto">
          <a:xfrm>
            <a:off x="3132138" y="1425575"/>
            <a:ext cx="4968875" cy="830263"/>
            <a:chOff x="3131840" y="1425028"/>
            <a:chExt cx="4968552" cy="830997"/>
          </a:xfrm>
        </p:grpSpPr>
        <p:sp>
          <p:nvSpPr>
            <p:cNvPr id="2095" name="TextBox 15"/>
            <p:cNvSpPr txBox="1">
              <a:spLocks noChangeArrowheads="1"/>
            </p:cNvSpPr>
            <p:nvPr/>
          </p:nvSpPr>
          <p:spPr bwMode="auto">
            <a:xfrm>
              <a:off x="3131840" y="148658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Б</a:t>
              </a:r>
            </a:p>
          </p:txBody>
        </p:sp>
        <p:sp>
          <p:nvSpPr>
            <p:cNvPr id="2096" name="TextBox 16"/>
            <p:cNvSpPr txBox="1">
              <a:spLocks noChangeArrowheads="1"/>
            </p:cNvSpPr>
            <p:nvPr/>
          </p:nvSpPr>
          <p:spPr bwMode="auto">
            <a:xfrm>
              <a:off x="3887924" y="1425028"/>
              <a:ext cx="648072" cy="830997"/>
            </a:xfrm>
            <a:prstGeom prst="rect">
              <a:avLst/>
            </a:prstGeom>
            <a:solidFill>
              <a:srgbClr val="FFF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>
                  <a:solidFill>
                    <a:srgbClr val="C00000"/>
                  </a:solidFill>
                </a:rPr>
                <a:t>О</a:t>
              </a:r>
            </a:p>
          </p:txBody>
        </p:sp>
        <p:sp>
          <p:nvSpPr>
            <p:cNvPr id="2097" name="TextBox 17"/>
            <p:cNvSpPr txBox="1">
              <a:spLocks noChangeArrowheads="1"/>
            </p:cNvSpPr>
            <p:nvPr/>
          </p:nvSpPr>
          <p:spPr bwMode="auto">
            <a:xfrm>
              <a:off x="4572000" y="148658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Л</a:t>
              </a:r>
            </a:p>
          </p:txBody>
        </p:sp>
        <p:sp>
          <p:nvSpPr>
            <p:cNvPr id="2098" name="TextBox 18"/>
            <p:cNvSpPr txBox="1">
              <a:spLocks noChangeArrowheads="1"/>
            </p:cNvSpPr>
            <p:nvPr/>
          </p:nvSpPr>
          <p:spPr bwMode="auto">
            <a:xfrm>
              <a:off x="5292080" y="148658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Е</a:t>
              </a:r>
            </a:p>
          </p:txBody>
        </p:sp>
        <p:sp>
          <p:nvSpPr>
            <p:cNvPr id="2099" name="TextBox 19"/>
            <p:cNvSpPr txBox="1">
              <a:spLocks noChangeArrowheads="1"/>
            </p:cNvSpPr>
            <p:nvPr/>
          </p:nvSpPr>
          <p:spPr bwMode="auto">
            <a:xfrm>
              <a:off x="6012160" y="148658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З</a:t>
              </a:r>
            </a:p>
          </p:txBody>
        </p:sp>
        <p:sp>
          <p:nvSpPr>
            <p:cNvPr id="2100" name="TextBox 20"/>
            <p:cNvSpPr txBox="1">
              <a:spLocks noChangeArrowheads="1"/>
            </p:cNvSpPr>
            <p:nvPr/>
          </p:nvSpPr>
          <p:spPr bwMode="auto">
            <a:xfrm>
              <a:off x="6732240" y="148658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Н</a:t>
              </a:r>
            </a:p>
          </p:txBody>
        </p:sp>
        <p:sp>
          <p:nvSpPr>
            <p:cNvPr id="2101" name="TextBox 21"/>
            <p:cNvSpPr txBox="1">
              <a:spLocks noChangeArrowheads="1"/>
            </p:cNvSpPr>
            <p:nvPr/>
          </p:nvSpPr>
          <p:spPr bwMode="auto">
            <a:xfrm>
              <a:off x="7452320" y="148658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Ь</a:t>
              </a:r>
            </a:p>
          </p:txBody>
        </p:sp>
      </p:grpSp>
      <p:grpSp>
        <p:nvGrpSpPr>
          <p:cNvPr id="4" name="Группа 57"/>
          <p:cNvGrpSpPr>
            <a:grpSpLocks/>
          </p:cNvGrpSpPr>
          <p:nvPr/>
        </p:nvGrpSpPr>
        <p:grpSpPr bwMode="auto">
          <a:xfrm>
            <a:off x="1763713" y="2243138"/>
            <a:ext cx="4200525" cy="831850"/>
            <a:chOff x="1763688" y="2243772"/>
            <a:chExt cx="4200466" cy="830997"/>
          </a:xfrm>
        </p:grpSpPr>
        <p:sp>
          <p:nvSpPr>
            <p:cNvPr id="2089" name="TextBox 22"/>
            <p:cNvSpPr txBox="1">
              <a:spLocks noChangeArrowheads="1"/>
            </p:cNvSpPr>
            <p:nvPr/>
          </p:nvSpPr>
          <p:spPr bwMode="auto">
            <a:xfrm>
              <a:off x="1763688" y="23053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П</a:t>
              </a:r>
            </a:p>
          </p:txBody>
        </p:sp>
        <p:sp>
          <p:nvSpPr>
            <p:cNvPr id="2090" name="TextBox 23"/>
            <p:cNvSpPr txBox="1">
              <a:spLocks noChangeArrowheads="1"/>
            </p:cNvSpPr>
            <p:nvPr/>
          </p:nvSpPr>
          <p:spPr bwMode="auto">
            <a:xfrm>
              <a:off x="2474167" y="23053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Р</a:t>
              </a:r>
            </a:p>
          </p:txBody>
        </p:sp>
        <p:sp>
          <p:nvSpPr>
            <p:cNvPr id="2091" name="TextBox 24"/>
            <p:cNvSpPr txBox="1">
              <a:spLocks noChangeArrowheads="1"/>
            </p:cNvSpPr>
            <p:nvPr/>
          </p:nvSpPr>
          <p:spPr bwMode="auto">
            <a:xfrm>
              <a:off x="3184646" y="23053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А</a:t>
              </a:r>
            </a:p>
          </p:txBody>
        </p:sp>
        <p:sp>
          <p:nvSpPr>
            <p:cNvPr id="2092" name="TextBox 25"/>
            <p:cNvSpPr txBox="1">
              <a:spLocks noChangeArrowheads="1"/>
            </p:cNvSpPr>
            <p:nvPr/>
          </p:nvSpPr>
          <p:spPr bwMode="auto">
            <a:xfrm>
              <a:off x="3887924" y="2243772"/>
              <a:ext cx="648072" cy="830997"/>
            </a:xfrm>
            <a:prstGeom prst="rect">
              <a:avLst/>
            </a:prstGeom>
            <a:solidFill>
              <a:srgbClr val="FFF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>
                  <a:solidFill>
                    <a:srgbClr val="C00000"/>
                  </a:solidFill>
                </a:rPr>
                <a:t>В</a:t>
              </a:r>
            </a:p>
          </p:txBody>
        </p:sp>
        <p:sp>
          <p:nvSpPr>
            <p:cNvPr id="2093" name="TextBox 26"/>
            <p:cNvSpPr txBox="1">
              <a:spLocks noChangeArrowheads="1"/>
            </p:cNvSpPr>
            <p:nvPr/>
          </p:nvSpPr>
          <p:spPr bwMode="auto">
            <a:xfrm>
              <a:off x="4605604" y="23053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Д</a:t>
              </a:r>
            </a:p>
          </p:txBody>
        </p:sp>
        <p:sp>
          <p:nvSpPr>
            <p:cNvPr id="2094" name="TextBox 27"/>
            <p:cNvSpPr txBox="1">
              <a:spLocks noChangeArrowheads="1"/>
            </p:cNvSpPr>
            <p:nvPr/>
          </p:nvSpPr>
          <p:spPr bwMode="auto">
            <a:xfrm>
              <a:off x="5316082" y="23053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А</a:t>
              </a:r>
            </a:p>
          </p:txBody>
        </p:sp>
      </p:grpSp>
      <p:grpSp>
        <p:nvGrpSpPr>
          <p:cNvPr id="5" name="Группа 59"/>
          <p:cNvGrpSpPr>
            <a:grpSpLocks/>
          </p:cNvGrpSpPr>
          <p:nvPr/>
        </p:nvGrpSpPr>
        <p:grpSpPr bwMode="auto">
          <a:xfrm>
            <a:off x="2484438" y="3013075"/>
            <a:ext cx="5562600" cy="831850"/>
            <a:chOff x="2483768" y="3013501"/>
            <a:chExt cx="5562694" cy="830997"/>
          </a:xfrm>
        </p:grpSpPr>
        <p:sp>
          <p:nvSpPr>
            <p:cNvPr id="2081" name="TextBox 28"/>
            <p:cNvSpPr txBox="1">
              <a:spLocks noChangeArrowheads="1"/>
            </p:cNvSpPr>
            <p:nvPr/>
          </p:nvSpPr>
          <p:spPr bwMode="auto">
            <a:xfrm>
              <a:off x="2483768" y="3075056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С</a:t>
              </a:r>
            </a:p>
          </p:txBody>
        </p:sp>
        <p:sp>
          <p:nvSpPr>
            <p:cNvPr id="2082" name="TextBox 29"/>
            <p:cNvSpPr txBox="1">
              <a:spLocks noChangeArrowheads="1"/>
            </p:cNvSpPr>
            <p:nvPr/>
          </p:nvSpPr>
          <p:spPr bwMode="auto">
            <a:xfrm>
              <a:off x="3185857" y="3075056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М</a:t>
              </a:r>
            </a:p>
          </p:txBody>
        </p:sp>
        <p:sp>
          <p:nvSpPr>
            <p:cNvPr id="2083" name="TextBox 30"/>
            <p:cNvSpPr txBox="1">
              <a:spLocks noChangeArrowheads="1"/>
            </p:cNvSpPr>
            <p:nvPr/>
          </p:nvSpPr>
          <p:spPr bwMode="auto">
            <a:xfrm>
              <a:off x="3887924" y="3013501"/>
              <a:ext cx="648072" cy="830997"/>
            </a:xfrm>
            <a:prstGeom prst="rect">
              <a:avLst/>
            </a:prstGeom>
            <a:solidFill>
              <a:srgbClr val="FFF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>
                  <a:solidFill>
                    <a:srgbClr val="C00000"/>
                  </a:solidFill>
                </a:rPr>
                <a:t>Е</a:t>
              </a:r>
            </a:p>
          </p:txBody>
        </p:sp>
        <p:sp>
          <p:nvSpPr>
            <p:cNvPr id="2084" name="TextBox 31"/>
            <p:cNvSpPr txBox="1">
              <a:spLocks noChangeArrowheads="1"/>
            </p:cNvSpPr>
            <p:nvPr/>
          </p:nvSpPr>
          <p:spPr bwMode="auto">
            <a:xfrm>
              <a:off x="4590035" y="3075056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Л</a:t>
              </a:r>
            </a:p>
          </p:txBody>
        </p:sp>
        <p:sp>
          <p:nvSpPr>
            <p:cNvPr id="2085" name="TextBox 32"/>
            <p:cNvSpPr txBox="1">
              <a:spLocks noChangeArrowheads="1"/>
            </p:cNvSpPr>
            <p:nvPr/>
          </p:nvSpPr>
          <p:spPr bwMode="auto">
            <a:xfrm>
              <a:off x="5292124" y="3075056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О</a:t>
              </a:r>
            </a:p>
          </p:txBody>
        </p:sp>
        <p:sp>
          <p:nvSpPr>
            <p:cNvPr id="2086" name="TextBox 33"/>
            <p:cNvSpPr txBox="1">
              <a:spLocks noChangeArrowheads="1"/>
            </p:cNvSpPr>
            <p:nvPr/>
          </p:nvSpPr>
          <p:spPr bwMode="auto">
            <a:xfrm>
              <a:off x="5994213" y="3075056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С</a:t>
              </a:r>
            </a:p>
          </p:txBody>
        </p:sp>
        <p:sp>
          <p:nvSpPr>
            <p:cNvPr id="2087" name="TextBox 34"/>
            <p:cNvSpPr txBox="1">
              <a:spLocks noChangeArrowheads="1"/>
            </p:cNvSpPr>
            <p:nvPr/>
          </p:nvSpPr>
          <p:spPr bwMode="auto">
            <a:xfrm>
              <a:off x="6696302" y="3075056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Т</a:t>
              </a:r>
            </a:p>
          </p:txBody>
        </p:sp>
        <p:sp>
          <p:nvSpPr>
            <p:cNvPr id="2088" name="TextBox 35"/>
            <p:cNvSpPr txBox="1">
              <a:spLocks noChangeArrowheads="1"/>
            </p:cNvSpPr>
            <p:nvPr/>
          </p:nvSpPr>
          <p:spPr bwMode="auto">
            <a:xfrm>
              <a:off x="7398390" y="3075056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Ь</a:t>
              </a:r>
            </a:p>
          </p:txBody>
        </p:sp>
      </p:grpSp>
      <p:grpSp>
        <p:nvGrpSpPr>
          <p:cNvPr id="6" name="Группа 61"/>
          <p:cNvGrpSpPr>
            <a:grpSpLocks/>
          </p:cNvGrpSpPr>
          <p:nvPr/>
        </p:nvGrpSpPr>
        <p:grpSpPr bwMode="auto">
          <a:xfrm>
            <a:off x="3887788" y="3844925"/>
            <a:ext cx="2771775" cy="830263"/>
            <a:chOff x="3887924" y="3844497"/>
            <a:chExt cx="2772308" cy="830997"/>
          </a:xfrm>
        </p:grpSpPr>
        <p:sp>
          <p:nvSpPr>
            <p:cNvPr id="2077" name="TextBox 36"/>
            <p:cNvSpPr txBox="1">
              <a:spLocks noChangeArrowheads="1"/>
            </p:cNvSpPr>
            <p:nvPr/>
          </p:nvSpPr>
          <p:spPr bwMode="auto">
            <a:xfrm>
              <a:off x="3887924" y="3844497"/>
              <a:ext cx="648072" cy="830997"/>
            </a:xfrm>
            <a:prstGeom prst="rect">
              <a:avLst/>
            </a:prstGeom>
            <a:solidFill>
              <a:srgbClr val="FFF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>
                  <a:solidFill>
                    <a:srgbClr val="C00000"/>
                  </a:solidFill>
                </a:rPr>
                <a:t>С</a:t>
              </a:r>
            </a:p>
          </p:txBody>
        </p:sp>
        <p:sp>
          <p:nvSpPr>
            <p:cNvPr id="2078" name="TextBox 37"/>
            <p:cNvSpPr txBox="1">
              <a:spLocks noChangeArrowheads="1"/>
            </p:cNvSpPr>
            <p:nvPr/>
          </p:nvSpPr>
          <p:spPr bwMode="auto">
            <a:xfrm>
              <a:off x="4589207" y="3906052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В</a:t>
              </a:r>
            </a:p>
          </p:txBody>
        </p:sp>
        <p:sp>
          <p:nvSpPr>
            <p:cNvPr id="2079" name="TextBox 38"/>
            <p:cNvSpPr txBox="1">
              <a:spLocks noChangeArrowheads="1"/>
            </p:cNvSpPr>
            <p:nvPr/>
          </p:nvSpPr>
          <p:spPr bwMode="auto">
            <a:xfrm>
              <a:off x="5300684" y="3906052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Е</a:t>
              </a:r>
            </a:p>
          </p:txBody>
        </p:sp>
        <p:sp>
          <p:nvSpPr>
            <p:cNvPr id="2080" name="TextBox 39"/>
            <p:cNvSpPr txBox="1">
              <a:spLocks noChangeArrowheads="1"/>
            </p:cNvSpPr>
            <p:nvPr/>
          </p:nvSpPr>
          <p:spPr bwMode="auto">
            <a:xfrm>
              <a:off x="6012160" y="3906052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Т</a:t>
              </a:r>
            </a:p>
          </p:txBody>
        </p:sp>
      </p:grpSp>
      <p:grpSp>
        <p:nvGrpSpPr>
          <p:cNvPr id="7" name="Группа 63"/>
          <p:cNvGrpSpPr>
            <a:grpSpLocks/>
          </p:cNvGrpSpPr>
          <p:nvPr/>
        </p:nvGrpSpPr>
        <p:grpSpPr bwMode="auto">
          <a:xfrm>
            <a:off x="1763713" y="4613275"/>
            <a:ext cx="4906962" cy="831850"/>
            <a:chOff x="1763688" y="4613872"/>
            <a:chExt cx="4906749" cy="830997"/>
          </a:xfrm>
        </p:grpSpPr>
        <p:sp>
          <p:nvSpPr>
            <p:cNvPr id="2070" name="TextBox 40"/>
            <p:cNvSpPr txBox="1">
              <a:spLocks noChangeArrowheads="1"/>
            </p:cNvSpPr>
            <p:nvPr/>
          </p:nvSpPr>
          <p:spPr bwMode="auto">
            <a:xfrm>
              <a:off x="1763688" y="46754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Ч</a:t>
              </a:r>
            </a:p>
          </p:txBody>
        </p:sp>
        <p:sp>
          <p:nvSpPr>
            <p:cNvPr id="2071" name="TextBox 41"/>
            <p:cNvSpPr txBox="1">
              <a:spLocks noChangeArrowheads="1"/>
            </p:cNvSpPr>
            <p:nvPr/>
          </p:nvSpPr>
          <p:spPr bwMode="auto">
            <a:xfrm>
              <a:off x="2473467" y="46754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И</a:t>
              </a:r>
            </a:p>
          </p:txBody>
        </p:sp>
        <p:sp>
          <p:nvSpPr>
            <p:cNvPr id="2072" name="TextBox 42"/>
            <p:cNvSpPr txBox="1">
              <a:spLocks noChangeArrowheads="1"/>
            </p:cNvSpPr>
            <p:nvPr/>
          </p:nvSpPr>
          <p:spPr bwMode="auto">
            <a:xfrm>
              <a:off x="3183247" y="46754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С</a:t>
              </a:r>
            </a:p>
          </p:txBody>
        </p:sp>
        <p:sp>
          <p:nvSpPr>
            <p:cNvPr id="2073" name="TextBox 43"/>
            <p:cNvSpPr txBox="1">
              <a:spLocks noChangeArrowheads="1"/>
            </p:cNvSpPr>
            <p:nvPr/>
          </p:nvSpPr>
          <p:spPr bwMode="auto">
            <a:xfrm>
              <a:off x="3887924" y="4613872"/>
              <a:ext cx="648072" cy="830997"/>
            </a:xfrm>
            <a:prstGeom prst="rect">
              <a:avLst/>
            </a:prstGeom>
            <a:solidFill>
              <a:srgbClr val="FFF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>
                  <a:solidFill>
                    <a:srgbClr val="C00000"/>
                  </a:solidFill>
                </a:rPr>
                <a:t>Т</a:t>
              </a:r>
            </a:p>
          </p:txBody>
        </p:sp>
        <p:sp>
          <p:nvSpPr>
            <p:cNvPr id="2074" name="TextBox 44"/>
            <p:cNvSpPr txBox="1">
              <a:spLocks noChangeArrowheads="1"/>
            </p:cNvSpPr>
            <p:nvPr/>
          </p:nvSpPr>
          <p:spPr bwMode="auto">
            <a:xfrm>
              <a:off x="4602807" y="46754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О</a:t>
              </a:r>
            </a:p>
          </p:txBody>
        </p:sp>
        <p:sp>
          <p:nvSpPr>
            <p:cNvPr id="2075" name="TextBox 45"/>
            <p:cNvSpPr txBox="1">
              <a:spLocks noChangeArrowheads="1"/>
            </p:cNvSpPr>
            <p:nvPr/>
          </p:nvSpPr>
          <p:spPr bwMode="auto">
            <a:xfrm>
              <a:off x="5312587" y="46754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Т</a:t>
              </a:r>
            </a:p>
          </p:txBody>
        </p:sp>
        <p:sp>
          <p:nvSpPr>
            <p:cNvPr id="2076" name="TextBox 46"/>
            <p:cNvSpPr txBox="1">
              <a:spLocks noChangeArrowheads="1"/>
            </p:cNvSpPr>
            <p:nvPr/>
          </p:nvSpPr>
          <p:spPr bwMode="auto">
            <a:xfrm>
              <a:off x="6022365" y="4675427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А</a:t>
              </a:r>
            </a:p>
          </p:txBody>
        </p:sp>
      </p:grpSp>
      <p:grpSp>
        <p:nvGrpSpPr>
          <p:cNvPr id="8" name="Группа 65"/>
          <p:cNvGrpSpPr>
            <a:grpSpLocks/>
          </p:cNvGrpSpPr>
          <p:nvPr/>
        </p:nvGrpSpPr>
        <p:grpSpPr bwMode="auto">
          <a:xfrm>
            <a:off x="1042988" y="5403850"/>
            <a:ext cx="3492500" cy="830263"/>
            <a:chOff x="1043608" y="5403338"/>
            <a:chExt cx="3492388" cy="830997"/>
          </a:xfrm>
        </p:grpSpPr>
        <p:sp>
          <p:nvSpPr>
            <p:cNvPr id="2065" name="TextBox 47"/>
            <p:cNvSpPr txBox="1">
              <a:spLocks noChangeArrowheads="1"/>
            </p:cNvSpPr>
            <p:nvPr/>
          </p:nvSpPr>
          <p:spPr bwMode="auto">
            <a:xfrm>
              <a:off x="1043608" y="546489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Ж</a:t>
              </a:r>
            </a:p>
          </p:txBody>
        </p:sp>
        <p:sp>
          <p:nvSpPr>
            <p:cNvPr id="2066" name="TextBox 48"/>
            <p:cNvSpPr txBox="1">
              <a:spLocks noChangeArrowheads="1"/>
            </p:cNvSpPr>
            <p:nvPr/>
          </p:nvSpPr>
          <p:spPr bwMode="auto">
            <a:xfrm>
              <a:off x="1756487" y="546489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И</a:t>
              </a:r>
            </a:p>
          </p:txBody>
        </p:sp>
        <p:sp>
          <p:nvSpPr>
            <p:cNvPr id="2067" name="TextBox 49"/>
            <p:cNvSpPr txBox="1">
              <a:spLocks noChangeArrowheads="1"/>
            </p:cNvSpPr>
            <p:nvPr/>
          </p:nvSpPr>
          <p:spPr bwMode="auto">
            <a:xfrm>
              <a:off x="2469366" y="546489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З</a:t>
              </a:r>
            </a:p>
          </p:txBody>
        </p:sp>
        <p:sp>
          <p:nvSpPr>
            <p:cNvPr id="2068" name="TextBox 50"/>
            <p:cNvSpPr txBox="1">
              <a:spLocks noChangeArrowheads="1"/>
            </p:cNvSpPr>
            <p:nvPr/>
          </p:nvSpPr>
          <p:spPr bwMode="auto">
            <a:xfrm>
              <a:off x="3182245" y="5464893"/>
              <a:ext cx="6480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b="1"/>
                <a:t>Н</a:t>
              </a:r>
            </a:p>
          </p:txBody>
        </p:sp>
        <p:sp>
          <p:nvSpPr>
            <p:cNvPr id="2069" name="TextBox 51"/>
            <p:cNvSpPr txBox="1">
              <a:spLocks noChangeArrowheads="1"/>
            </p:cNvSpPr>
            <p:nvPr/>
          </p:nvSpPr>
          <p:spPr bwMode="auto">
            <a:xfrm>
              <a:off x="3887924" y="5403338"/>
              <a:ext cx="648072" cy="830997"/>
            </a:xfrm>
            <a:prstGeom prst="rect">
              <a:avLst/>
            </a:prstGeom>
            <a:solidFill>
              <a:srgbClr val="FFFF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>
                  <a:solidFill>
                    <a:srgbClr val="C00000"/>
                  </a:solidFill>
                </a:rPr>
                <a:t>Ь</a:t>
              </a:r>
            </a:p>
          </p:txBody>
        </p:sp>
      </p:grpSp>
      <p:sp>
        <p:nvSpPr>
          <p:cNvPr id="53" name="Прямоугольник 52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3838575" y="628650"/>
            <a:ext cx="727075" cy="808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3157538" y="1485900"/>
            <a:ext cx="727075" cy="8096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1724025" y="2243138"/>
            <a:ext cx="727075" cy="80962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2420938" y="3057525"/>
            <a:ext cx="727075" cy="808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3859213" y="3844925"/>
            <a:ext cx="727075" cy="808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1724025" y="4616450"/>
            <a:ext cx="727075" cy="80803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1042988" y="5424488"/>
            <a:ext cx="728662" cy="808037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03092"/>
      </p:ext>
    </p:extLst>
  </p:cSld>
  <p:clrMapOvr>
    <a:masterClrMapping/>
  </p:clrMapOvr>
  <p:transition spd="slow">
    <p:split orient="vert"/>
    <p:sndAc>
      <p:stSnd>
        <p:snd r:embed="rId3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29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8215370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95" y="504240"/>
            <a:ext cx="9187095" cy="58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82000" cy="4114800"/>
          </a:xfrm>
        </p:spPr>
        <p:txBody>
          <a:bodyPr/>
          <a:lstStyle/>
          <a:p>
            <a:r>
              <a:rPr lang="ru-RU" b="1"/>
              <a:t>НЕ ОБИЖАЙ ДРУГИХ, НЕ ПРИЧИНЯЙ ОГОРЧЕНИЙ!</a:t>
            </a:r>
          </a:p>
          <a:p>
            <a:r>
              <a:rPr lang="ru-RU" b="1"/>
              <a:t>НЕ СОВЕРШАЙ БЕЗНРАВСТВЕННЫХ ПОСТУПКОВ!</a:t>
            </a:r>
          </a:p>
          <a:p>
            <a:r>
              <a:rPr lang="ru-RU" b="1"/>
              <a:t>ОБДУМЫВАЙ КАЖДОЕ СВОЕ ДЕЙСТВИЕ!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8686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11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ПРАВИЛА ТРЕНИРОВКИ СОВЕСТИ</a:t>
            </a:r>
          </a:p>
        </p:txBody>
      </p:sp>
    </p:spTree>
    <p:extLst>
      <p:ext uri="{BB962C8B-B14F-4D97-AF65-F5344CB8AC3E}">
        <p14:creationId xmlns:p14="http://schemas.microsoft.com/office/powerpoint/2010/main" val="2389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75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29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418" y="500042"/>
            <a:ext cx="816354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125788"/>
            <a:ext cx="3810000" cy="3541712"/>
          </a:xfrm>
          <a:prstGeom prst="rect">
            <a:avLst/>
          </a:prstGeom>
          <a:noFill/>
        </p:spPr>
      </p:pic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458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CF3201"/>
                    </a:gs>
                  </a:gsLst>
                  <a:lin ang="5400000" scaled="1"/>
                </a:gradFill>
                <a:latin typeface="Arial"/>
                <a:cs typeface="Arial"/>
              </a:rPr>
              <a:t>ЧТО ТАКОЕ СОВЕСТЬ?</a:t>
            </a:r>
          </a:p>
        </p:txBody>
      </p:sp>
    </p:spTree>
    <p:extLst>
      <p:ext uri="{BB962C8B-B14F-4D97-AF65-F5344CB8AC3E}">
        <p14:creationId xmlns:p14="http://schemas.microsoft.com/office/powerpoint/2010/main" val="5555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8772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7620" y="3143248"/>
            <a:ext cx="34958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СОВЕСТЬ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29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1553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6600"/>
                </a:solidFill>
                <a:effectLst/>
              </a:rPr>
              <a:t>СОВЕСТЬ</a:t>
            </a:r>
            <a:endParaRPr lang="ru-RU" sz="2800" b="1" cap="none" spc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0" y="1071546"/>
            <a:ext cx="63915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 нравственной ответственности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свое поведение  перед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окружающими людьми и обществом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С.И. Ожегов</a:t>
            </a:r>
            <a:endParaRPr lang="ru-RU" sz="8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85992"/>
            <a:ext cx="62151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чувство моральной ответственности за свое поведение и свои поступки перед самим собою, окружающими людьми и обществом.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Т.Ф. Ефремова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500438"/>
            <a:ext cx="6715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понятие морального сознания, внутренняя убежденность в том, что  является добром и злом, сознание нравственной ответственности за свое   поведение.  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Энциклопедический словарь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1472" y="4857760"/>
            <a:ext cx="82452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способность человеческого духа  к различению добра и зла,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сознание добра и зла, естественный закон, требующий от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человеческого ума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Богоугодной жизни.          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Св.Авва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Дорофей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lang="en-US" sz="1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http://azbyka.ru/dictionary/17/sovest-all.shtml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29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71480"/>
            <a:ext cx="153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Добрый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500042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Злой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31840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071546"/>
            <a:ext cx="32147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071546"/>
            <a:ext cx="32861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071546"/>
            <a:ext cx="3286148" cy="491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1071546"/>
            <a:ext cx="3714775" cy="49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1071546"/>
            <a:ext cx="3796261" cy="496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1000108"/>
            <a:ext cx="370701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3207" y="999923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59 -0.00509 L 0.31284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-0.00509 L -0.29514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7 0.00555 L -0.29913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0.00417 L -0.2875 -0.00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5 0.00231 L 0.32257 0.002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6 0.02336 L 0.30243 0.023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19 0.04232 L 0.29184 0.042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77 0.03169 L -0.29063 0.031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5529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Круглая лента лицом вверх 2"/>
          <p:cNvSpPr/>
          <p:nvPr/>
        </p:nvSpPr>
        <p:spPr>
          <a:xfrm>
            <a:off x="928662" y="642918"/>
            <a:ext cx="7500990" cy="1000132"/>
          </a:xfrm>
          <a:prstGeom prst="ellipseRibbon2">
            <a:avLst/>
          </a:prstGeom>
          <a:solidFill>
            <a:srgbClr val="CC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СОВЕСТЬ</a:t>
            </a:r>
            <a:endParaRPr lang="ru-RU" sz="6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928802"/>
            <a:ext cx="3643338" cy="500066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Добрый 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928802"/>
            <a:ext cx="3571900" cy="500066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Честный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857496"/>
            <a:ext cx="2714644" cy="50006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учиться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2857496"/>
            <a:ext cx="2714644" cy="50006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помогать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2857496"/>
            <a:ext cx="2714644" cy="50006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н</a:t>
            </a:r>
            <a:r>
              <a:rPr lang="ru-RU" sz="4000" b="1" dirty="0" smtClean="0">
                <a:solidFill>
                  <a:srgbClr val="7030A0"/>
                </a:solidFill>
              </a:rPr>
              <a:t>е врать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3786190"/>
            <a:ext cx="8072494" cy="857256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 буду поступать по совести.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08" y="4929198"/>
            <a:ext cx="5000660" cy="785818"/>
          </a:xfrm>
          <a:prstGeom prst="round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ответственность</a:t>
            </a:r>
            <a:endParaRPr lang="ru-RU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3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28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228</Words>
  <Application>Microsoft Office PowerPoint</Application>
  <PresentationFormat>Экран (4:3)</PresentationFormat>
  <Paragraphs>86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Жанара</cp:lastModifiedBy>
  <cp:revision>25</cp:revision>
  <dcterms:created xsi:type="dcterms:W3CDTF">2014-01-13T15:39:26Z</dcterms:created>
  <dcterms:modified xsi:type="dcterms:W3CDTF">2019-02-14T04:27:09Z</dcterms:modified>
</cp:coreProperties>
</file>