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sldIdLst>
    <p:sldId id="256" r:id="rId8"/>
    <p:sldId id="261" r:id="rId9"/>
    <p:sldId id="259" r:id="rId10"/>
    <p:sldId id="263" r:id="rId11"/>
    <p:sldId id="262" r:id="rId12"/>
    <p:sldId id="264" r:id="rId13"/>
    <p:sldId id="265" r:id="rId14"/>
    <p:sldId id="266" r:id="rId15"/>
    <p:sldId id="326" r:id="rId16"/>
    <p:sldId id="271" r:id="rId17"/>
    <p:sldId id="272" r:id="rId18"/>
    <p:sldId id="273" r:id="rId19"/>
    <p:sldId id="291" r:id="rId20"/>
    <p:sldId id="292" r:id="rId21"/>
    <p:sldId id="325" r:id="rId22"/>
    <p:sldId id="257" r:id="rId23"/>
    <p:sldId id="260" r:id="rId24"/>
    <p:sldId id="279" r:id="rId25"/>
    <p:sldId id="280" r:id="rId26"/>
    <p:sldId id="281" r:id="rId27"/>
    <p:sldId id="275" r:id="rId28"/>
    <p:sldId id="276" r:id="rId29"/>
    <p:sldId id="285" r:id="rId30"/>
    <p:sldId id="290" r:id="rId31"/>
    <p:sldId id="277" r:id="rId32"/>
    <p:sldId id="278" r:id="rId33"/>
    <p:sldId id="294" r:id="rId34"/>
    <p:sldId id="296" r:id="rId35"/>
    <p:sldId id="297" r:id="rId36"/>
    <p:sldId id="293" r:id="rId37"/>
    <p:sldId id="287" r:id="rId38"/>
    <p:sldId id="289" r:id="rId39"/>
    <p:sldId id="288" r:id="rId40"/>
    <p:sldId id="298" r:id="rId41"/>
    <p:sldId id="301" r:id="rId42"/>
    <p:sldId id="305" r:id="rId43"/>
    <p:sldId id="306" r:id="rId44"/>
    <p:sldId id="300" r:id="rId45"/>
    <p:sldId id="299" r:id="rId46"/>
    <p:sldId id="302" r:id="rId47"/>
    <p:sldId id="303" r:id="rId48"/>
    <p:sldId id="304" r:id="rId49"/>
    <p:sldId id="311" r:id="rId50"/>
    <p:sldId id="313" r:id="rId51"/>
    <p:sldId id="314" r:id="rId52"/>
    <p:sldId id="312" r:id="rId53"/>
    <p:sldId id="315" r:id="rId54"/>
    <p:sldId id="316" r:id="rId55"/>
    <p:sldId id="320" r:id="rId56"/>
    <p:sldId id="319" r:id="rId57"/>
    <p:sldId id="318" r:id="rId58"/>
    <p:sldId id="317" r:id="rId59"/>
    <p:sldId id="321" r:id="rId60"/>
    <p:sldId id="322" r:id="rId61"/>
    <p:sldId id="324" r:id="rId62"/>
    <p:sldId id="323" r:id="rId63"/>
    <p:sldId id="307" r:id="rId64"/>
    <p:sldId id="308" r:id="rId65"/>
    <p:sldId id="309" r:id="rId66"/>
    <p:sldId id="284" r:id="rId67"/>
    <p:sldId id="283" r:id="rId68"/>
    <p:sldId id="282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4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история Казахстана 1 ч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5 класс</c:v>
                </c:pt>
                <c:pt idx="1">
                  <c:v>11 класс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81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история Казахстана 2 ч.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5 класс</c:v>
                </c:pt>
                <c:pt idx="1">
                  <c:v>11 класс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93.3</c:v>
                </c:pt>
                <c:pt idx="1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всемирная история 1 ч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5 класс</c:v>
                </c:pt>
                <c:pt idx="1">
                  <c:v>11 класс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87.5</c:v>
                </c:pt>
                <c:pt idx="1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 всемирная история 2 ч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5 класс</c:v>
                </c:pt>
                <c:pt idx="1">
                  <c:v>11 класс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375424"/>
        <c:axId val="60377344"/>
      </c:barChart>
      <c:catAx>
        <c:axId val="60375424"/>
        <c:scaling>
          <c:orientation val="minMax"/>
        </c:scaling>
        <c:delete val="0"/>
        <c:axPos val="b"/>
        <c:majorTickMark val="out"/>
        <c:minorTickMark val="none"/>
        <c:tickLblPos val="nextTo"/>
        <c:crossAx val="60377344"/>
        <c:crosses val="autoZero"/>
        <c:auto val="1"/>
        <c:lblAlgn val="ctr"/>
        <c:lblOffset val="100"/>
        <c:noMultiLvlLbl val="0"/>
      </c:catAx>
      <c:valAx>
        <c:axId val="60377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3754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54CA9-F112-4F77-B77C-E4F0E1340CD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22925-7327-41CD-BCD2-E833814EBA5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1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C338D-14D7-4082-B659-064A99834292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F88C-F796-4647-BA15-8AA40995958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727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ECA40-05B3-4F7D-90DD-A4792AD8B96C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B3E36-A570-4163-88E9-3C1B2520909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2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21104-EEDE-4D81-8803-0653E536AD5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4E40C-88BF-4AD7-A44C-CF39EE4B9761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8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DCA5-876C-41F0-A78F-F905DE784E99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727A-9CCF-4F49-89D2-C80EDCC49329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14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8267-F28D-47B7-A3A9-D1490D994DFE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D551-2070-46FC-AA7C-EFCE84A4499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28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D051-40DA-4CA1-83FB-4A1669138256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B7A4-D101-4F38-9F29-C79A0A0FC567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12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E8035-8111-47A1-90B6-784470B1DEB1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E9F4C-4564-465B-AB00-21F9264A79F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82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64600-1ED1-4D09-90E3-54FD4A747A3A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84D6-14EF-4AB9-813A-5351D448471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30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260C8-EC7B-406F-A79C-6A9D586B83CF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1591-6114-4B4D-B30E-4FE7E5F4E822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28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F5942-5BC1-483D-B35D-C9B511597ED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8FAA-A359-40A2-9C5F-4EE1C52F79D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30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54CA9-F112-4F77-B77C-E4F0E1340CD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22925-7327-41CD-BCD2-E833814EBA5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C338D-14D7-4082-B659-064A99834292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F88C-F796-4647-BA15-8AA40995958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307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ECA40-05B3-4F7D-90DD-A4792AD8B96C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B3E36-A570-4163-88E9-3C1B2520909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84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21104-EEDE-4D81-8803-0653E536AD5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4E40C-88BF-4AD7-A44C-CF39EE4B9761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82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DCA5-876C-41F0-A78F-F905DE784E99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727A-9CCF-4F49-89D2-C80EDCC49329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17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8267-F28D-47B7-A3A9-D1490D994DFE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D551-2070-46FC-AA7C-EFCE84A4499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94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D051-40DA-4CA1-83FB-4A1669138256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B7A4-D101-4F38-9F29-C79A0A0FC567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E8035-8111-47A1-90B6-784470B1DEB1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E9F4C-4564-465B-AB00-21F9264A79F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64600-1ED1-4D09-90E3-54FD4A747A3A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84D6-14EF-4AB9-813A-5351D448471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5562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260C8-EC7B-406F-A79C-6A9D586B83CF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1591-6114-4B4D-B30E-4FE7E5F4E822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1969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F5942-5BC1-483D-B35D-C9B511597ED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8FAA-A359-40A2-9C5F-4EE1C52F79D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644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54CA9-F112-4F77-B77C-E4F0E1340CD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22925-7327-41CD-BCD2-E833814EBA5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84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C338D-14D7-4082-B659-064A99834292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F88C-F796-4647-BA15-8AA40995958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490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ECA40-05B3-4F7D-90DD-A4792AD8B96C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B3E36-A570-4163-88E9-3C1B25209094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51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21104-EEDE-4D81-8803-0653E536AD50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4E40C-88BF-4AD7-A44C-CF39EE4B9761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72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DCA5-876C-41F0-A78F-F905DE784E99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727A-9CCF-4F49-89D2-C80EDCC49329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093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8267-F28D-47B7-A3A9-D1490D994DFE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D551-2070-46FC-AA7C-EFCE84A4499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5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9D051-40DA-4CA1-83FB-4A1669138256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B7A4-D101-4F38-9F29-C79A0A0FC567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005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E8035-8111-47A1-90B6-784470B1DEB1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E9F4C-4564-465B-AB00-21F9264A79F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977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64600-1ED1-4D09-90E3-54FD4A747A3A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F84D6-14EF-4AB9-813A-5351D4484713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28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260C8-EC7B-406F-A79C-6A9D586B83CF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1591-6114-4B4D-B30E-4FE7E5F4E822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4616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F5942-5BC1-483D-B35D-C9B511597ED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8FAA-A359-40A2-9C5F-4EE1C52F79D8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262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B5864-9C3C-4BD6-BE5D-2219FF1200D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294075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4D42C-BD2E-430B-8FFB-CEBFF2A19D4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96918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BC226-34F2-4D76-AE7B-2A679F358D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79417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2A8D2-F59D-4754-943C-C24823F46B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36147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C283C-AD1D-440C-9B92-82A169322B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9733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EE199-FF2D-48C7-8011-C341BE8FB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4742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C7431-A201-4EBE-9546-A428D35FC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93291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2AAC3-B353-42CC-9ADA-8AA02EBCBDC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469095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D281-C847-430E-8AFD-815229A9BC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750918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4418F-E8F9-442F-ADA2-099D4C7CD6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90894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91A23-B177-4082-805B-F6CA0AB3AC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88662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B5864-9C3C-4BD6-BE5D-2219FF1200D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338672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4D42C-BD2E-430B-8FFB-CEBFF2A19D4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58653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BC226-34F2-4D76-AE7B-2A679F358D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95952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2A8D2-F59D-4754-943C-C24823F46B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688237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C283C-AD1D-440C-9B92-82A169322B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29680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EE199-FF2D-48C7-8011-C341BE8FB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25251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C7431-A201-4EBE-9546-A428D35FC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30135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2AAC3-B353-42CC-9ADA-8AA02EBCBDC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926069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D281-C847-430E-8AFD-815229A9BC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133997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4418F-E8F9-442F-ADA2-099D4C7CD6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921636"/>
      </p:ext>
    </p:extLst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91A23-B177-4082-805B-F6CA0AB3AC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05755"/>
      </p:ext>
    </p:extLst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102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1028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90771-ED8D-428C-AE13-B4EDC7A220B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430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B8D54-D0C9-4261-B1D7-00DE3024F23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560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3F1B7-A552-4CB9-B120-BEFEFE9EF39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04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99302-59F5-4A19-8A6D-27636DB116C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585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F4CFE-8704-4AB2-94B7-82620E42CD2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335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666D6-7B76-4F56-8EA3-F21DD70B44F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05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A262A-94F2-454D-AE62-5FB770C5122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252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5CA7F-4B78-4844-966C-99462B1303D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013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78F20-34D7-479A-9B1E-925E7C12FC6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013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C8331-5B48-45DE-87A5-67FE7A1ABD0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216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78298-FEE4-4926-B9E1-ACBDB952455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07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8879CD-CC04-4D71-87E8-E37E638AC113}" type="datetimeFigureOut">
              <a:rPr lang="ru-RU" smtClean="0"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DB8A47-FBAC-4211-9621-4FBD676FB8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92C723-CED2-4F5A-8955-AE8D1D84E70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65055B0F-70B7-4E93-9846-A42364C298C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2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92C723-CED2-4F5A-8955-AE8D1D84E70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65055B0F-70B7-4E93-9846-A42364C298C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92C723-CED2-4F5A-8955-AE8D1D84E704}" type="datetimeFigureOut">
              <a:rPr lang="uk-UA">
                <a:solidFill>
                  <a:srgbClr val="303030">
                    <a:lumMod val="90000"/>
                    <a:lumOff val="10000"/>
                  </a:srgbClr>
                </a:solidFill>
              </a:rPr>
              <a:pPr>
                <a:defRPr/>
              </a:pPr>
              <a:t>23.01.2019</a:t>
            </a:fld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65055B0F-70B7-4E93-9846-A42364C298C5}" type="slidenum">
              <a:rPr lang="uk-UA">
                <a:solidFill>
                  <a:prstClr val="black">
                    <a:lumMod val="85000"/>
                    <a:lumOff val="15000"/>
                  </a:prstClr>
                </a:solidFill>
              </a:rPr>
              <a:pPr>
                <a:defRPr/>
              </a:pPr>
              <a:t>‹#›</a:t>
            </a:fld>
            <a:endParaRPr lang="uk-UA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98EEAE-580D-4BAF-9AA8-C2FEF45078A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6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98EEAE-580D-4BAF-9AA8-C2FEF45078A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40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0925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092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92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92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092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092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8F7426-07A1-4B8A-ADB3-D15FBE6EF4BF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6285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25.xml"/><Relationship Id="rId18" Type="http://schemas.openxmlformats.org/officeDocument/2006/relationships/slide" Target="slide27.xml"/><Relationship Id="rId26" Type="http://schemas.openxmlformats.org/officeDocument/2006/relationships/slide" Target="slide2.xml"/><Relationship Id="rId3" Type="http://schemas.openxmlformats.org/officeDocument/2006/relationships/image" Target="../media/image17.jpeg"/><Relationship Id="rId21" Type="http://schemas.openxmlformats.org/officeDocument/2006/relationships/slide" Target="slide17.xml"/><Relationship Id="rId7" Type="http://schemas.openxmlformats.org/officeDocument/2006/relationships/slide" Target="slide16.xml"/><Relationship Id="rId12" Type="http://schemas.openxmlformats.org/officeDocument/2006/relationships/slide" Target="slide4.xml"/><Relationship Id="rId17" Type="http://schemas.openxmlformats.org/officeDocument/2006/relationships/slide" Target="slide6.xml"/><Relationship Id="rId25" Type="http://schemas.openxmlformats.org/officeDocument/2006/relationships/slide" Target="slide43.xml"/><Relationship Id="rId2" Type="http://schemas.openxmlformats.org/officeDocument/2006/relationships/image" Target="../media/image16.jpeg"/><Relationship Id="rId16" Type="http://schemas.openxmlformats.org/officeDocument/2006/relationships/slide" Target="slide61.xml"/><Relationship Id="rId20" Type="http://schemas.openxmlformats.org/officeDocument/2006/relationships/slide" Target="slide20.xml"/><Relationship Id="rId29" Type="http://schemas.openxmlformats.org/officeDocument/2006/relationships/slide" Target="slide40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0.jpeg"/><Relationship Id="rId11" Type="http://schemas.openxmlformats.org/officeDocument/2006/relationships/slide" Target="slide18.xml"/><Relationship Id="rId24" Type="http://schemas.openxmlformats.org/officeDocument/2006/relationships/slide" Target="slide22.xml"/><Relationship Id="rId5" Type="http://schemas.openxmlformats.org/officeDocument/2006/relationships/image" Target="../media/image19.jpeg"/><Relationship Id="rId15" Type="http://schemas.openxmlformats.org/officeDocument/2006/relationships/slide" Target="slide19.xml"/><Relationship Id="rId23" Type="http://schemas.openxmlformats.org/officeDocument/2006/relationships/slide" Target="slide29.xml"/><Relationship Id="rId28" Type="http://schemas.openxmlformats.org/officeDocument/2006/relationships/slide" Target="slide10.xml"/><Relationship Id="rId10" Type="http://schemas.openxmlformats.org/officeDocument/2006/relationships/slide" Target="slide11.xml"/><Relationship Id="rId19" Type="http://schemas.openxmlformats.org/officeDocument/2006/relationships/slide" Target="slide21.xml"/><Relationship Id="rId4" Type="http://schemas.openxmlformats.org/officeDocument/2006/relationships/image" Target="../media/image18.jpeg"/><Relationship Id="rId9" Type="http://schemas.openxmlformats.org/officeDocument/2006/relationships/slide" Target="slide23.xml"/><Relationship Id="rId14" Type="http://schemas.openxmlformats.org/officeDocument/2006/relationships/slide" Target="slide12.xml"/><Relationship Id="rId22" Type="http://schemas.openxmlformats.org/officeDocument/2006/relationships/slide" Target="slide7.xml"/><Relationship Id="rId27" Type="http://schemas.openxmlformats.org/officeDocument/2006/relationships/slide" Target="slide8.xml"/><Relationship Id="rId30" Type="http://schemas.openxmlformats.org/officeDocument/2006/relationships/slide" Target="slide4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.k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3573016"/>
            <a:ext cx="5906517" cy="236164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Творческий отчёт учителя истории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Панфёровой Н.М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2018-2019 учебный год</a:t>
            </a:r>
          </a:p>
          <a:p>
            <a:pPr algn="ctr"/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9036495" cy="1728193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«Корнеевская </a:t>
            </a:r>
            <a:r>
              <a:rPr lang="kk-KZ" sz="1800" b="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гимназиясы»</a:t>
            </a:r>
            <a:r>
              <a:rPr lang="ru-RU" sz="1800" b="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1800" b="0" dirty="0" smtClean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kk-KZ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беру коммуналдық мемлекеттік мекемесі</a:t>
            </a:r>
            <a:r>
              <a:rPr lang="ru-RU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Коммунальное государственное учреждение образования «Корнеевская гимназия»</a:t>
            </a:r>
            <a:br>
              <a:rPr lang="ru-RU" sz="1800" b="0" dirty="0"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D:\загрузки\nedelya_istori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7606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27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1844824"/>
            <a:ext cx="7478216" cy="3670344"/>
          </a:xfrm>
        </p:spPr>
        <p:txBody>
          <a:bodyPr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Учителя с детьми</a:t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Детей друг с другом</a:t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Каждого ребёнка с учителем</a:t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Ученика с коллективом</a:t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 Ученик , учитель, родители</a:t>
            </a: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/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20882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Успех процесса обучения во многом зависит от взаимоотношений</a:t>
            </a:r>
            <a:r>
              <a:rPr lang="ru-RU" sz="36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317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496943" cy="4030384"/>
          </a:xfrm>
        </p:spPr>
        <p:txBody>
          <a:bodyPr/>
          <a:lstStyle/>
          <a:p>
            <a:pPr marL="0" lvl="0" indent="0" algn="l">
              <a:spcBef>
                <a:spcPts val="600"/>
              </a:spcBef>
              <a:buNone/>
              <a:defRPr/>
            </a:pP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1.Уметь видеть реальные  изменения и достоинства детей, вовремя поддерживать ученика.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2. Авторитет, личность учителя – залог успеха учащихся.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3. Благоприятный психологический климат на уроке.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4. Способность учителя удивлять.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5. Любовь к детям.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6. Индивидуальный подход.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7. Умение учителя выдавать домашние задания.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8. Комментирование отметки.</a:t>
            </a:r>
            <a:b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6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>9. Коллективная познавательная деятельность на уроке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208912" cy="1368152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44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  <a:ea typeface="+mj-ea"/>
                <a:cs typeface="+mj-cs"/>
              </a:rPr>
              <a:t>Правила управления успехом на уроке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7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700808"/>
            <a:ext cx="8424936" cy="4680520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дидактические, ролевые  </a:t>
            </a:r>
            <a:r>
              <a:rPr lang="ru-RU" sz="280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игры</a:t>
            </a: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исследовательская работа 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логические задачи 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проблемные задания 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творческая работа учащихся; 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коллективная познавательная деятельность. 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необычное </a:t>
            </a: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начало урока</a:t>
            </a:r>
            <a:b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 err="1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межпредметные</a:t>
            </a:r>
            <a:r>
              <a:rPr lang="ru-RU" sz="280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связи</a:t>
            </a: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/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  <a:t/>
            </a:r>
            <a:br>
              <a:rPr lang="ru-RU" sz="2800" b="0" dirty="0">
                <a:solidFill>
                  <a:srgbClr val="37049E"/>
                </a:solidFill>
                <a:effectLst/>
                <a:latin typeface="Constantia"/>
                <a:ea typeface="+mn-ea"/>
                <a:cs typeface="+mn-cs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352928" cy="144016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0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  <a:ea typeface="+mj-ea"/>
                <a:cs typeface="+mj-cs"/>
              </a:rPr>
              <a:t>Способы  активизации учебной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7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загрузки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49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загрузки\cc5ae5f0-d156-4897-a547-918e24e20e1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23627" y="-711462"/>
            <a:ext cx="6624737" cy="828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825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712968" cy="6264696"/>
          </a:xfrm>
        </p:spPr>
        <p:txBody>
          <a:bodyPr>
            <a:normAutofit/>
          </a:bodyPr>
          <a:lstStyle/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Цель </a:t>
            </a:r>
            <a:r>
              <a:rPr lang="ru-RU" sz="2800" b="1" dirty="0">
                <a:latin typeface="Times New Roman"/>
              </a:rPr>
              <a:t>предметной недели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усиление интереса учащихся к  истории, создание условий для патриотического воспитания учащихся, воспитание уважения к подвигам и достижениям нашего народа.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dirty="0">
                <a:latin typeface="Times New Roman"/>
              </a:rPr>
              <a:t>Задачи:  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b="1" dirty="0">
                <a:latin typeface="Times New Roman"/>
              </a:rPr>
              <a:t>-</a:t>
            </a:r>
            <a:r>
              <a:rPr lang="ru-RU" sz="2400" dirty="0">
                <a:latin typeface="Times New Roman"/>
              </a:rPr>
              <a:t>привлечь всех обучающихся для организации и проведения недели;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</a:rPr>
              <a:t>-провести мероприятия содействующие развитию познавательной деятельности учащихся;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</a:rPr>
              <a:t>- способствовать повышению образовательного уровня;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</a:rPr>
              <a:t>-обучать детей самостоятельности и творчеству;</a:t>
            </a:r>
            <a:endParaRPr lang="ru-RU" sz="2400" dirty="0">
              <a:latin typeface="Times New Roman"/>
              <a:ea typeface="Times New Roman"/>
            </a:endParaRPr>
          </a:p>
          <a:p>
            <a:pPr marL="4572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/>
              </a:rPr>
              <a:t>-повышать уровень мотивации к изучаемому предмету.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568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88640"/>
            <a:ext cx="6400800" cy="19442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D:\загрузки\к декаде истьор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12968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5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-100" normalizeH="0" baseline="0" noProof="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Мероприятия 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00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96944" cy="3474720"/>
          </a:xfrm>
        </p:spPr>
        <p:txBody>
          <a:bodyPr>
            <a:normAutofit fontScale="92500"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урок 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4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классе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4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по всемирной истории </a:t>
            </a:r>
          </a:p>
          <a:p>
            <a:pPr marL="45720" indent="0" algn="ctr">
              <a:buNone/>
            </a:pP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тему: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Страны ЦЮВЕ  в 60-80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4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6000" b="1" dirty="0" smtClean="0"/>
              <a:t>Страны Центральной и Восточной Европы после</a:t>
            </a:r>
            <a:br>
              <a:rPr lang="ru-RU" sz="6000" b="1" dirty="0" smtClean="0"/>
            </a:br>
            <a:r>
              <a:rPr lang="ru-RU" sz="6000" b="1" dirty="0" smtClean="0"/>
              <a:t>             </a:t>
            </a:r>
            <a:br>
              <a:rPr lang="ru-RU" sz="6000" b="1" dirty="0" smtClean="0"/>
            </a:br>
            <a:r>
              <a:rPr lang="ru-RU" sz="6000" b="1" dirty="0" smtClean="0"/>
              <a:t>Второй мировой войны</a:t>
            </a:r>
            <a:br>
              <a:rPr lang="ru-RU" sz="6000" b="1" dirty="0" smtClean="0"/>
            </a:br>
            <a:endParaRPr lang="uk-UA" sz="6000" b="1" dirty="0" smtClean="0"/>
          </a:p>
        </p:txBody>
      </p:sp>
    </p:spTree>
    <p:extLst>
      <p:ext uri="{BB962C8B-B14F-4D97-AF65-F5344CB8AC3E}">
        <p14:creationId xmlns:p14="http://schemas.microsoft.com/office/powerpoint/2010/main" val="33623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/>
              <a:t>Цель</a:t>
            </a:r>
            <a:r>
              <a:rPr lang="ru-RU" sz="3600" dirty="0" smtClean="0"/>
              <a:t>: рассмотреть процесс установления просоветских режимов в странах Центральной и Восточной Европы после Второй мировой войны, возникновение системы мирового социализма, кризис 50 – 70-х годов; формировать умения анализировать и обобщать исторический материал, работать с контурной картой.</a:t>
            </a:r>
          </a:p>
          <a:p>
            <a:pPr marL="274320" indent="-27432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1218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04048" y="188640"/>
            <a:ext cx="4032448" cy="612068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Окончила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endParaRPr lang="ru-RU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None/>
              <a:defRPr/>
            </a:pP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 </a:t>
            </a: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Казахстанский  </a:t>
            </a:r>
          </a:p>
          <a:p>
            <a:pPr marL="274320" lvl="0" indent="-27432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None/>
              <a:defRPr/>
            </a:pP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государственный  университет  им. М. </a:t>
            </a:r>
            <a:r>
              <a:rPr lang="ru-RU" sz="28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Козыбаева</a:t>
            </a: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в 2008 году</a:t>
            </a:r>
          </a:p>
          <a:p>
            <a:pPr marL="457200" lvl="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 специальности:   </a:t>
            </a: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истории и географии.</a:t>
            </a:r>
          </a:p>
          <a:p>
            <a:pPr marL="457200" lvl="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Преподаваемый предмет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–5,11 </a:t>
            </a:r>
            <a:r>
              <a:rPr lang="ru-RU" sz="28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Стаж: 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14  лет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Категория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Нагрузка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</a:t>
            </a:r>
          </a:p>
          <a:p>
            <a:pPr marL="274320" lvl="0" indent="-274320" algn="r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  <a:defRPr/>
            </a:pP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D:\загрузки\1643f61b-7155-4c72-9703-4fda36b359c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68"/>
            <a:ext cx="5004048" cy="4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00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/>
              <a:t>План.</a:t>
            </a:r>
          </a:p>
          <a:p>
            <a:pPr marL="514350" indent="-514350" algn="ctr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4400" dirty="0" smtClean="0"/>
              <a:t>Установление просоветских режимов.</a:t>
            </a:r>
          </a:p>
          <a:p>
            <a:pPr marL="514350" indent="-514350" algn="ctr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4400" dirty="0" smtClean="0"/>
              <a:t>Создание системы мирового социализма.</a:t>
            </a:r>
          </a:p>
          <a:p>
            <a:pPr marL="514350" indent="-514350" algn="ctr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4400" dirty="0" smtClean="0"/>
              <a:t>Кризис в </a:t>
            </a:r>
            <a:r>
              <a:rPr lang="ru-RU" sz="4400" dirty="0" smtClean="0"/>
              <a:t>1960- </a:t>
            </a:r>
            <a:r>
              <a:rPr lang="ru-RU" sz="4400" dirty="0" smtClean="0"/>
              <a:t>1970-х  годах.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312763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60648"/>
            <a:ext cx="6400800" cy="122413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Индивидуальная работа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загрузки\67482230-cda4-423b-b83e-e1ab14c16b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064896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738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загрузки\WhatsApp Image 2019-01-16 at 16.02.4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" y="-13238"/>
            <a:ext cx="3995936" cy="322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загрузки\WhatsApp Image 2019-01-16 at 16.02.46 (2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5652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525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6400800" cy="93610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Работа с картой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загрузки\WhatsApp Image 2019-01-16 at 16.02.46 (3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934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D:\загрузки\1db7a233-cdbc-453c-8d80-06558b0d68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599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60648"/>
            <a:ext cx="6400800" cy="57606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Защита постера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загрузки\WhatsApp Image 2019-01-16 at 16.02.46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245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загрузки\WhatsApp Image 2019-01-16 at 16.02.4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37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627313" y="274638"/>
            <a:ext cx="6059487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Внеклассное мероприятие</a:t>
            </a: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1700213"/>
            <a:ext cx="5903913" cy="3024187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defRPr/>
            </a:pPr>
            <a:endParaRPr lang="ru-RU" sz="4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80000"/>
              </a:lnSpc>
              <a:defRPr/>
            </a:pP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СВОЯ ИГРА</a:t>
            </a:r>
          </a:p>
          <a:p>
            <a:pPr marL="342900" indent="-342900" eaLnBrk="1" hangingPunct="1">
              <a:lnSpc>
                <a:spcPct val="80000"/>
              </a:lnSpc>
              <a:defRPr/>
            </a:pP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lnSpc>
                <a:spcPct val="80000"/>
              </a:lnSpc>
              <a:defRPr/>
            </a:pP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 прошлым Родины своей горжусь…..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2" name="Picture 11" descr="go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2071687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7074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26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666058"/>
              </p:ext>
            </p:extLst>
          </p:nvPr>
        </p:nvGraphicFramePr>
        <p:xfrm>
          <a:off x="0" y="0"/>
          <a:ext cx="9144000" cy="6858001"/>
        </p:xfrm>
        <a:graphic>
          <a:graphicData uri="http://schemas.openxmlformats.org/drawingml/2006/table">
            <a:tbl>
              <a:tblPr/>
              <a:tblGrid>
                <a:gridCol w="1763713"/>
                <a:gridCol w="1800225"/>
                <a:gridCol w="1800225"/>
                <a:gridCol w="1655762"/>
                <a:gridCol w="2124075"/>
              </a:tblGrid>
              <a:tr h="12823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Древний мир</a:t>
                      </a: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Средние века</a:t>
                      </a: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Новое время</a:t>
                      </a: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Новейшее время</a:t>
                      </a: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Черный ящик</a:t>
                      </a: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  <a:tr h="1115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7" action="ppaction://hlinksldjump"/>
                        </a:rPr>
                        <a:t>10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8" action="ppaction://hlinksldjump"/>
                        </a:rPr>
                        <a:t>10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9" action="ppaction://hlinksldjump"/>
                        </a:rPr>
                        <a:t>10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0" action="ppaction://hlinksldjump"/>
                        </a:rPr>
                        <a:t>10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1" action="ppaction://hlinksldjump"/>
                        </a:rPr>
                        <a:t>10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  <a:tr h="1115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Forte" pitchFamily="66" charset="0"/>
                          <a:hlinkClick r:id="rId8" action="ppaction://hlinksldjump"/>
                        </a:rPr>
                        <a:t>20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Forte" pitchFamily="66" charset="0"/>
                          <a:hlinkClick r:id="rId12" action="ppaction://hlinksldjump"/>
                        </a:rPr>
                        <a:t>20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Forte" pitchFamily="66" charset="0"/>
                          <a:hlinkClick r:id="rId13" action="ppaction://hlinksldjump"/>
                        </a:rPr>
                        <a:t>20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Forte" pitchFamily="66" charset="0"/>
                          <a:hlinkClick r:id="rId14" action="ppaction://hlinksldjump"/>
                        </a:rPr>
                        <a:t>20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Forte" pitchFamily="66" charset="0"/>
                          <a:hlinkClick r:id="rId15" action="ppaction://hlinksldjump"/>
                        </a:rPr>
                        <a:t>20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  <a:tr h="1115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6" action="ppaction://hlinksldjump"/>
                        </a:rPr>
                        <a:t>30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7" action="ppaction://hlinksldjump"/>
                        </a:rPr>
                        <a:t>30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8" action="ppaction://hlinksldjump"/>
                        </a:rPr>
                        <a:t>30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19" action="ppaction://hlinksldjump"/>
                        </a:rPr>
                        <a:t>30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0" action="ppaction://hlinksldjump"/>
                        </a:rPr>
                        <a:t>30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  <a:tr h="1115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1" action="ppaction://hlinksldjump"/>
                        </a:rPr>
                        <a:t>40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2" action="ppaction://hlinksldjump"/>
                        </a:rPr>
                        <a:t>40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3" action="ppaction://hlinksldjump"/>
                        </a:rPr>
                        <a:t>40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4" action="ppaction://hlinksldjump"/>
                        </a:rPr>
                        <a:t>40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5" action="ppaction://hlinksldjump"/>
                        </a:rPr>
                        <a:t>40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  <a:tr h="1115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6" action="ppaction://hlinksldjump"/>
                        </a:rPr>
                        <a:t>50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7" action="ppaction://hlinksldjump"/>
                        </a:rPr>
                        <a:t>50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8" action="ppaction://hlinksldjump"/>
                        </a:rPr>
                        <a:t>50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29" action="ppaction://hlinksldjump"/>
                        </a:rPr>
                        <a:t>50</a:t>
                      </a:r>
                      <a:endParaRPr kumimoji="0" lang="ru-RU" sz="6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5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orte" pitchFamily="66" charset="0"/>
                          <a:hlinkClick r:id="rId30" action="ppaction://hlinksldjump"/>
                        </a:rPr>
                        <a:t>50</a:t>
                      </a:r>
                      <a:endParaRPr kumimoji="0" lang="ru-RU" sz="6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orte" pitchFamily="66" charset="0"/>
                      </a:endParaRPr>
                    </a:p>
                  </a:txBody>
                  <a:tcPr marT="45721" marB="45721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6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22453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6" name="WordArt 4"/>
          <p:cNvSpPr>
            <a:spLocks noChangeArrowheads="1" noChangeShapeType="1" noTextEdit="1"/>
          </p:cNvSpPr>
          <p:nvPr/>
        </p:nvSpPr>
        <p:spPr bwMode="auto">
          <a:xfrm>
            <a:off x="1403350" y="2636838"/>
            <a:ext cx="6840538" cy="18002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РАЗМИНКА</a:t>
            </a:r>
          </a:p>
        </p:txBody>
      </p:sp>
    </p:spTree>
    <p:extLst>
      <p:ext uri="{BB962C8B-B14F-4D97-AF65-F5344CB8AC3E}">
        <p14:creationId xmlns:p14="http://schemas.microsoft.com/office/powerpoint/2010/main" val="100046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загрузки\cc5ae5f0-d156-4897-a547-918e24e20e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44391" y="635520"/>
            <a:ext cx="6858001" cy="55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280211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31838"/>
            <a:ext cx="8496943" cy="579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81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Панфёрова\декада 2018-19 уч год\Декада истории\DSC_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396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Панфёрова\декада 2018-19 уч год\Декада истории\DSC_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08920"/>
            <a:ext cx="5263063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246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D:\Панфёрова\декада 2018-19 уч год\Декада истории\DSC_00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Панфёрова\декада 2018-19 уч год\Декада истории\DSC_0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83968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Панфёрова\декада 2018-19 уч год\Декада истории\DSC_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5220072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6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D:\Панфёрова\декада 2018-19 уч год\Декада истории\DSC_0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792"/>
            <a:ext cx="9144000" cy="605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199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496944" cy="4017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Конкурс стенгазет «История Корнеевки»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загрузки\WhatsApp Image 2019-01-16 at 16.02.56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35597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загрузки\WhatsApp Image 2019-01-16 at 16.02.59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7332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загрузки\WhatsApp Image 2019-01-16 at 16.02.5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404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D:\загрузки\WhatsApp Image 2019-01-16 at 16.09.3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295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D:\загрузки\WhatsApp Image 2019-01-16 at 16.09.3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31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загрузки\WhatsApp Image 2019-01-16 at 16.02.5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0235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загрузки\WhatsApp Image 2019-01-16 at 16.09.3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64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2780928"/>
            <a:ext cx="7406208" cy="2734240"/>
          </a:xfrm>
        </p:spPr>
        <p:txBody>
          <a:bodyPr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ru-RU" sz="3200" b="0" dirty="0" smtClean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  <a:t>«Подготовка </a:t>
            </a:r>
            <a:r>
              <a:rPr lang="ru-RU" sz="3200" b="0" dirty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  <a:t>учащихся к социально-трудовой интеграции в обществе и семейной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  <a:t>жизни»</a:t>
            </a:r>
            <a:r>
              <a:rPr lang="ru-RU" sz="2800" b="0" dirty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  <a:t/>
            </a:r>
            <a:br>
              <a:rPr lang="ru-RU" sz="2800" b="0" dirty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</a:b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4" name="AutoShape 2" descr="blob:https://web.whatsapp.com/fb7aeffc-23ed-40af-915c-62b953bed1a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68936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8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Методическая проблема школы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2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загрузки\WhatsApp Image 2019-01-16 at 16.09.3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855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загрузки\WhatsApp Image 2019-01-16 at 16.09.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1" y="-1288"/>
            <a:ext cx="392044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загрузки\WhatsApp Image 2019-01-16 at 16.09.41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88840"/>
            <a:ext cx="5220072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354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0"/>
            <a:ext cx="8640960" cy="22768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Выставка - презентация </a:t>
            </a:r>
          </a:p>
          <a:p>
            <a:pPr marL="45720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«Сакральные места Северного Казахстана»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G:\декада 18-19гг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722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G:\декада 18-19гг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185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G:\декада 18-19гг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604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G:\декада 18-19гг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4597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G:\декада 18-19гг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641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G:\декада 18-19гг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108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G:\декада 18-19гг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946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G:\декада 18-19гг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44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7920879" cy="2950264"/>
          </a:xfrm>
        </p:spPr>
        <p:txBody>
          <a:bodyPr/>
          <a:lstStyle/>
          <a:p>
            <a:pPr marL="0" lvl="0" indent="0">
              <a:spcBef>
                <a:spcPts val="600"/>
              </a:spcBef>
              <a:buNone/>
            </a:pPr>
            <a:r>
              <a:rPr lang="ru-RU" sz="3200" b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«Личностно-ориентированный подход к учащимся как одно из важнейших условий повышения качества знаний учащихся»</a:t>
            </a:r>
            <a:r>
              <a:rPr lang="ru-RU" sz="3200" b="0" dirty="0">
                <a:solidFill>
                  <a:srgbClr val="7030A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0" dirty="0">
                <a:solidFill>
                  <a:srgbClr val="7030A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AutoShape 2" descr="blob:https://web.whatsapp.com/fb7aeffc-23ed-40af-915c-62b953bed1a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154535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2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  <a:ea typeface="+mj-ea"/>
                <a:cs typeface="+mj-cs"/>
              </a:rPr>
              <a:t>Методическая проблема МО гуманитарных наук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73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G:\декада 18-19гг\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993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G:\декада 18-19гг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803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G:\декада 18-19гг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606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G:\декада 18-19гг\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13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G:\декада 18-19гг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6627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G:\декада 18-19гг\интеграция казахстана 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863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G:\декада 18-19гг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0561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D:\загрузки\WhatsApp Image 2019-01-16 at 16.09.46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2828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D:\загрузки\WhatsApp Image 2019-01-16 at 16.09.47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055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D:\загрузки\WhatsApp Image 2019-01-16 at 16.09.4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076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348880"/>
            <a:ext cx="7704855" cy="3166288"/>
          </a:xfrm>
        </p:spPr>
        <p:txBody>
          <a:bodyPr/>
          <a:lstStyle/>
          <a:p>
            <a:pPr marL="0" lvl="0" indent="0" algn="ctr">
              <a:spcBef>
                <a:spcPts val="600"/>
              </a:spcBef>
              <a:buNone/>
            </a:pPr>
            <a:r>
              <a:rPr lang="ru-RU" sz="2600" b="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«Поиск новых путей по активизации мыслительной деятельности учащихся на уроках истории </a:t>
            </a:r>
            <a:r>
              <a:rPr lang="ru-RU" sz="2600" b="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600" b="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600" b="0" dirty="0" smtClean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 </a:t>
            </a:r>
            <a:r>
              <a:rPr lang="ru-RU" sz="2600" b="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целью повышения качества знаний» </a:t>
            </a:r>
            <a:br>
              <a:rPr lang="ru-RU" sz="2600" b="0" dirty="0">
                <a:solidFill>
                  <a:srgbClr val="37049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18531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2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  <a:ea typeface="+mj-ea"/>
                <a:cs typeface="+mj-cs"/>
              </a:rPr>
              <a:t>Методическая проблема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5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6400800" cy="1800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Поведение итогов предметной недели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загрузки\WhatsApp Image 2019-01-16 at 16.02.47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795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182880">
              <a:spcBef>
                <a:spcPct val="20000"/>
              </a:spcBef>
              <a:spcAft>
                <a:spcPts val="300"/>
              </a:spcAft>
            </a:pPr>
            <a:r>
              <a:rPr lang="ru-RU" sz="2200" b="0" dirty="0">
                <a:solidFill>
                  <a:prstClr val="black">
                    <a:lumMod val="75000"/>
                    <a:lumOff val="25000"/>
                  </a:prstClr>
                </a:solidFill>
                <a:effectLst/>
                <a:ea typeface="+mn-ea"/>
                <a:cs typeface="+mn-cs"/>
              </a:rPr>
              <a:t/>
            </a:r>
            <a:br>
              <a:rPr lang="ru-RU" sz="2200" b="0" dirty="0">
                <a:solidFill>
                  <a:prstClr val="black">
                    <a:lumMod val="75000"/>
                    <a:lumOff val="25000"/>
                  </a:prstClr>
                </a:solidFill>
                <a:effectLst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Clr>
                <a:srgbClr val="F14124">
                  <a:lumMod val="75000"/>
                </a:srgbClr>
              </a:buClr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  <p:pic>
        <p:nvPicPr>
          <p:cNvPr id="7170" name="Picture 2" descr="D:\загрузки\WhatsApp Image 2019-01-16 at 16.02.50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12" y="0"/>
            <a:ext cx="4860032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загрузки\WhatsApp Image 2019-01-16 at 16.02.5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загрузки\WhatsApp Image 2019-01-16 at 16.02.5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73017"/>
            <a:ext cx="4296580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9139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24936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Использованная  литература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Жуковень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А. Сакральные места Северного Казахстана // Проспект СК. – 2017. – 4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августа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С.13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en-US" dirty="0">
                <a:solidFill>
                  <a:srgbClr val="064C96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Zakon.kz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азета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"Неделя </a:t>
            </a: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СК     "На </a:t>
            </a: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шесть священных мест больше"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04.01.19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34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640960" cy="3886368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-Сентябрь 2016 год «Внедрение системы критериального оценивания в рамках обновления содержания среднего образования»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екабрь 2016 год «Заместитель руководителя образовательных организаций в рамках обновления содержания образования РК»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-Март 2017 год «Организация коучинговой и менторинговой практики школы в контексте обновления содержания образования»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1368152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0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7030A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onstantia"/>
                <a:ea typeface="+mj-ea"/>
                <a:cs typeface="+mj-cs"/>
              </a:rPr>
              <a:t>Сведения о повышении квалификации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2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136904" cy="338437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Мониторинг качества знаний </a:t>
            </a:r>
            <a:endParaRPr lang="ru-RU" sz="3600" b="1" spc="-100" dirty="0" smtClean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solidFill>
                <a:srgbClr val="37049E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 </a:t>
            </a: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,2 четверть</a:t>
            </a: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2018-2019 </a:t>
            </a:r>
          </a:p>
          <a:p>
            <a:pPr marL="45720" indent="0" algn="ctr">
              <a:buNone/>
            </a:pPr>
            <a:r>
              <a:rPr lang="ru-RU" sz="36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37049E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учебный год по истории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602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07017747"/>
              </p:ext>
            </p:extLst>
          </p:nvPr>
        </p:nvGraphicFramePr>
        <p:xfrm>
          <a:off x="107504" y="188640"/>
          <a:ext cx="8928992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581693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1081</TotalTime>
  <Words>381</Words>
  <Application>Microsoft Office PowerPoint</Application>
  <PresentationFormat>Экран (4:3)</PresentationFormat>
  <Paragraphs>97</Paragraphs>
  <Slides>62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62</vt:i4>
      </vt:variant>
    </vt:vector>
  </HeadingPairs>
  <TitlesOfParts>
    <vt:vector size="69" baseType="lpstr">
      <vt:lpstr>Воздушный поток</vt:lpstr>
      <vt:lpstr>NewsPrint</vt:lpstr>
      <vt:lpstr>1_NewsPrint</vt:lpstr>
      <vt:lpstr>2_NewsPrint</vt:lpstr>
      <vt:lpstr>Оформление по умолчанию</vt:lpstr>
      <vt:lpstr>1_Оформление по умолчанию</vt:lpstr>
      <vt:lpstr>Разрез</vt:lpstr>
      <vt:lpstr>«Корнеевская гимназиясы»   Білім беру коммуналдық мемлекеттік мекемесі Коммунальное государственное учреждение образования «Корнеевская гимназия»   </vt:lpstr>
      <vt:lpstr>Презентация PowerPoint</vt:lpstr>
      <vt:lpstr>Презентация PowerPoint</vt:lpstr>
      <vt:lpstr>«Подготовка учащихся к социально-трудовой интеграции в обществе и семейной жизни» </vt:lpstr>
      <vt:lpstr>«Личностно-ориентированный подход к учащимся как одно из важнейших условий повышения качества знаний учащихся» </vt:lpstr>
      <vt:lpstr>«Поиск новых путей по активизации мыслительной деятельности учащихся на уроках истории  с целью повышения качества знаний»  </vt:lpstr>
      <vt:lpstr> -Сентябрь 2016 год «Внедрение системы критериального оценивания в рамках обновления содержания среднего образования»  -Декабрь 2016 год «Заместитель руководителя образовательных организаций в рамках обновления содержания образования РК»  -Март 2017 год «Организация коучинговой и менторинговой практики школы в контексте обновления содержания образования» </vt:lpstr>
      <vt:lpstr>Презентация PowerPoint</vt:lpstr>
      <vt:lpstr>Презентация PowerPoint</vt:lpstr>
      <vt:lpstr>Учителя с детьми Детей друг с другом Каждого ребёнка с учителем Ученика с коллективом  Ученик , учитель, родители </vt:lpstr>
      <vt:lpstr>1.Уметь видеть реальные  изменения и достоинства детей, вовремя поддерживать ученика. 2. Авторитет, личность учителя – залог успеха учащихся. 3. Благоприятный психологический климат на уроке. 4. Способность учителя удивлять. 5. Любовь к детям. 6. Индивидуальный подход. 7. Умение учителя выдавать домашние задания. 8. Комментирование отметки. 9. Коллективная познавательная деятельность на уроке</vt:lpstr>
      <vt:lpstr>дидактические, ролевые  игры  исследовательская работа   логические задачи   проблемные задания   творческая работа учащихся;   коллективная познавательная деятельность.  необычное начало урока межпредметные связи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Страны Центральной и Восточной Европы после               Второй мировой войны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Внеклассное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«Корнеевская гимназиясы»   Білім беру коммуналдық мемлекеттік мекемесі Коммунальное государственное учреждение образования «Корнеевская гимназия»</dc:title>
  <dc:creator>Наталья</dc:creator>
  <cp:lastModifiedBy>Наталья</cp:lastModifiedBy>
  <cp:revision>29</cp:revision>
  <dcterms:created xsi:type="dcterms:W3CDTF">2019-01-16T05:01:11Z</dcterms:created>
  <dcterms:modified xsi:type="dcterms:W3CDTF">2019-01-23T09:36:23Z</dcterms:modified>
</cp:coreProperties>
</file>