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58" r:id="rId14"/>
    <p:sldId id="271" r:id="rId15"/>
    <p:sldId id="272" r:id="rId16"/>
    <p:sldId id="261" r:id="rId17"/>
    <p:sldId id="263" r:id="rId18"/>
    <p:sldId id="264" r:id="rId19"/>
    <p:sldId id="265" r:id="rId20"/>
    <p:sldId id="266" r:id="rId21"/>
    <p:sldId id="267" r:id="rId22"/>
    <p:sldId id="273" r:id="rId23"/>
    <p:sldId id="274" r:id="rId24"/>
    <p:sldId id="269" r:id="rId25"/>
    <p:sldId id="270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1E"/>
    <a:srgbClr val="83BEF8"/>
    <a:srgbClr val="FEFCC0"/>
    <a:srgbClr val="FFFCC1"/>
    <a:srgbClr val="D61D29"/>
    <a:srgbClr val="151515"/>
    <a:srgbClr val="C81E2B"/>
    <a:srgbClr val="A80504"/>
    <a:srgbClr val="FEFBC0"/>
    <a:srgbClr val="FE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723C6-7D03-4058-96C7-83B3D8315486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3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D5ECE-2BFF-4863-BD64-D96A981EC19B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E4170-FA56-48FB-9D74-28FE779034D5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9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D9974-3AA6-4565-8A36-883604F19A83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1A02A-D583-4D4A-84CD-5FA32370F350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95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11066-5571-406C-B0D1-DAEC6D82918E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89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E981-5813-45F5-8516-A6F9286F7B7E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8524F-D065-42C8-91C5-7AA853C9B94B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830B2B-57CD-46B4-802D-29D88B02CE1B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0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5DC2D0-2B89-43CB-97EC-8A07F4B7FB9D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1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14CE9-397C-4700-8B5A-D20E2503910D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1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573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6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52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1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64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06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6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8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581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69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7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65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7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54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5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22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80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139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762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4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5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37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4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96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26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61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DAB980-E6E7-46D0-9396-AD65D469AD10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7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705C2-802D-49A4-8447-8AFD5440C33E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66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78A03-D2DA-4994-ACAC-9BB7A596A2B3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45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B1553-EB56-4ED7-80CF-69932B3B5682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5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A57C6-D445-4270-BB35-84C703882CA0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94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1A0F1-87D7-4A36-820C-CCC38347D896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80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87066-8E45-41D8-AD23-186D525DCEFC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3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5BA08-0F47-4330-B139-4D714BD4B5D4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BAE7A-4FD2-4E32-9EF5-80ECF3D80269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35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54ED4-8C7D-4922-AB8D-1123CE5EBED7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8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30B9C-C33C-4256-ACAE-62EDB6F60EDC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16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61BD1-A073-478C-B199-0358141E9C0F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56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84755-B82C-4BC3-A9B8-3B8E09A18FCB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29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003387-A230-4929-B9E0-619FB3F98E79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73CF4-724C-48B3-9E1F-F6E1CFE48ABD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00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5204F-CA68-4B96-9DE4-3DBFEF1922E2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81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72559-11A2-40AE-8520-CE5073AE9A46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26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02E766-4D9C-4515-AFF5-5BC92F3F2DAA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18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24BF3-B39B-4765-8F19-0C13DAA741E4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742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952669-AA60-415C-94A1-2CBF1D4E4C13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50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83F16-A1E5-4BAB-9990-FD45FBCC8367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93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9B6A6-02A1-4914-B692-403F3F82C5BB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28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91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1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92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085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992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94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12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747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88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27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0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A3C9B-01B2-4C21-B161-7CAE01AA36B1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A120-492C-4BEF-8BCE-E314FDE9EB4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DA7AF-73F7-423A-8321-4AB909BAE7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BB889-9D34-4BBB-8EBF-7B432ADE08F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73F88-3387-453B-9303-AC0210B95CB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B6A2-87B7-4169-9AD0-6F5D679553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911FE-9CEC-47A9-BD87-00D41E7E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13"/>
          <a:stretch/>
        </p:blipFill>
        <p:spPr>
          <a:xfrm>
            <a:off x="0" y="1"/>
            <a:ext cx="2662283" cy="12984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590800" y="1252728"/>
            <a:ext cx="6553200" cy="45719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">
                <a:srgbClr val="C00000"/>
              </a:gs>
              <a:gs pos="100000">
                <a:srgbClr val="C000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275587"/>
            <a:ext cx="9144000" cy="55824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1A7AA3-9C9F-4883-8D83-9BE9FA2C0100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CE4A-19D3-4F4E-872C-7358911237E9}" type="slidenum">
              <a:rPr kumimoji="0" lang="es-E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8458B-A383-4988-B0F2-64C554160B7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12.11.2018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9E86F-4884-47DB-97B1-9A0B6FF8BEC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44624"/>
            <a:ext cx="2592288" cy="576064"/>
          </a:xfrm>
          <a:prstGeom prst="rect">
            <a:avLst/>
          </a:prstGeom>
          <a:solidFill>
            <a:srgbClr val="FEFBC0"/>
          </a:solidFill>
          <a:ln>
            <a:solidFill>
              <a:srgbClr val="FFF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rgbClr val="FEF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rgbClr val="FEF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rgbClr val="FEF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функция и её график.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FEF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656970" cy="656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66" y="28196"/>
            <a:ext cx="702049" cy="702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23" y="8724"/>
            <a:ext cx="717146" cy="717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1" y="28196"/>
            <a:ext cx="643757" cy="643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3" y="51755"/>
            <a:ext cx="643757" cy="643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078879" y="1957686"/>
          <a:ext cx="5801360" cy="782765"/>
        </p:xfrm>
        <a:graphic>
          <a:graphicData uri="http://schemas.openxmlformats.org/drawingml/2006/table">
            <a:tbl>
              <a:tblPr firstRow="1" firstCol="1" bandRow="1"/>
              <a:tblGrid>
                <a:gridCol w="938530">
                  <a:extLst>
                    <a:ext uri="{9D8B030D-6E8A-4147-A177-3AD203B41FA5}">
                      <a16:colId xmlns:a16="http://schemas.microsoft.com/office/drawing/2014/main" val="31268907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386694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71416356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314761060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4077612262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1895437318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03227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км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км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км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км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км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2555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7891199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 группе: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Междугородный автобус движется с постоянной скоростью 80 км/ч.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пройденного автобусом пути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 от времени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задана таблицей.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пустующие клетки.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Постройте график функции,  если по оси Ох 1см это 0,5 часа, по оси 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Оу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клетка это 20 км.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S(t)=80t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мин =1/4 часа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(1/4)=80/4=20 км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мин =1/2 часа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(1/2)=80/2=40 км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80 км  значит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=80    и 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=120 км   значит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=120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120/80=1/5 часа</a:t>
            </a: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S(2)=80*2=160 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33" y="2748797"/>
            <a:ext cx="6289145" cy="40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213676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 группе: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Моторная лодка плывет по течению реки с собственной скоростью 20 км/ч,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противоположном направлении плывет катер с собственной скоростью 30 км/ч.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 между ними было равно 200 км, а скорость течения реки 3 км/ч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Считая, что расстояние S км между ними является функцией от времени t мин,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таблице постройте график функции S = f(t). Здесь 1 см оси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равен 0,5ч, а 1 клетка 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- 25 км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течению скорость 20+3=23км/ч.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 течения  скорость 30-3=27км/ч.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сближения  23+27=50кмч.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50t – расстояние, пройденное за t часов.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S(t)=200-50t.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S(0,5)=200-50/2=200-25=175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S(1)=200-50=150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S(1,5)=200-50*1,5=200-75=125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S(2)=200-50*2=100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S(3)=200-50*3=200-150=50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36" y="3016210"/>
            <a:ext cx="5490271" cy="37757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6938" y="2238167"/>
          <a:ext cx="6216650" cy="456566"/>
        </p:xfrm>
        <a:graphic>
          <a:graphicData uri="http://schemas.openxmlformats.org/drawingml/2006/table">
            <a:tbl>
              <a:tblPr firstRow="1" firstCol="1" bandRow="1"/>
              <a:tblGrid>
                <a:gridCol w="1095375">
                  <a:extLst>
                    <a:ext uri="{9D8B030D-6E8A-4147-A177-3AD203B41FA5}">
                      <a16:colId xmlns:a16="http://schemas.microsoft.com/office/drawing/2014/main" val="182042643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4093935484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27559334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4082623132"/>
                    </a:ext>
                  </a:extLst>
                </a:gridCol>
                <a:gridCol w="1004570">
                  <a:extLst>
                    <a:ext uri="{9D8B030D-6E8A-4147-A177-3AD203B41FA5}">
                      <a16:colId xmlns:a16="http://schemas.microsoft.com/office/drawing/2014/main" val="2152047113"/>
                    </a:ext>
                  </a:extLst>
                </a:gridCol>
                <a:gridCol w="1092835">
                  <a:extLst>
                    <a:ext uri="{9D8B030D-6E8A-4147-A177-3AD203B41FA5}">
                      <a16:colId xmlns:a16="http://schemas.microsoft.com/office/drawing/2014/main" val="10550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 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9687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7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614" y="80864"/>
            <a:ext cx="7397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вида 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2800" dirty="0" err="1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где 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постоянное число,</a:t>
            </a:r>
          </a:p>
          <a:p>
            <a:pPr algn="ctr"/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переменные, называется прямой </a:t>
            </a:r>
          </a:p>
          <a:p>
            <a:pPr algn="ctr"/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пропорциональностью.</a:t>
            </a:r>
            <a:endParaRPr lang="ru-RU" sz="2800" dirty="0">
              <a:solidFill>
                <a:srgbClr val="15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723" y="1358888"/>
            <a:ext cx="7067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 вида 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sz="2800" dirty="0" err="1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где 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постоянное </a:t>
            </a:r>
          </a:p>
          <a:p>
            <a:pPr algn="ctr"/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число, а 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переменные,</a:t>
            </a:r>
          </a:p>
          <a:p>
            <a:pPr algn="ctr"/>
            <a:r>
              <a:rPr lang="ru-RU" sz="2800" dirty="0" smtClean="0">
                <a:solidFill>
                  <a:srgbClr val="D61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линейной зависимостью.</a:t>
            </a:r>
            <a:endParaRPr lang="ru-RU" sz="2800" dirty="0">
              <a:solidFill>
                <a:srgbClr val="D61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267" y="263691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k&gt;0, то 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 </a:t>
            </a:r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возрастает,</a:t>
            </a:r>
          </a:p>
          <a:p>
            <a:pPr algn="ctr"/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функция 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убывает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solidFill>
                <a:srgbClr val="15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линейной зависимости </a:t>
            </a:r>
            <a:endParaRPr lang="ru-RU" sz="2800" dirty="0" smtClean="0">
              <a:solidFill>
                <a:srgbClr val="1515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точку   </a:t>
            </a:r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(0;b</a:t>
            </a:r>
            <a:r>
              <a:rPr lang="ru-RU" sz="2800" dirty="0" smtClean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прямой пропорциональности </a:t>
            </a:r>
          </a:p>
          <a:p>
            <a:pPr lvl="0" algn="ctr"/>
            <a:r>
              <a:rPr lang="ru-RU" sz="2800" dirty="0">
                <a:solidFill>
                  <a:srgbClr val="15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точку (0;0)</a:t>
            </a:r>
          </a:p>
        </p:txBody>
      </p:sp>
    </p:spTree>
    <p:extLst>
      <p:ext uri="{BB962C8B-B14F-4D97-AF65-F5344CB8AC3E}">
        <p14:creationId xmlns:p14="http://schemas.microsoft.com/office/powerpoint/2010/main" val="218786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286676" cy="700775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C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оценивания: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C4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68916"/>
              </p:ext>
            </p:extLst>
          </p:nvPr>
        </p:nvGraphicFramePr>
        <p:xfrm>
          <a:off x="1168352" y="1844824"/>
          <a:ext cx="6921552" cy="432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776">
                  <a:extLst>
                    <a:ext uri="{9D8B030D-6E8A-4147-A177-3AD203B41FA5}">
                      <a16:colId xmlns:a16="http://schemas.microsoft.com/office/drawing/2014/main" val="2955792212"/>
                    </a:ext>
                  </a:extLst>
                </a:gridCol>
                <a:gridCol w="3460776">
                  <a:extLst>
                    <a:ext uri="{9D8B030D-6E8A-4147-A177-3AD203B41FA5}">
                      <a16:colId xmlns:a16="http://schemas.microsoft.com/office/drawing/2014/main" val="1741835499"/>
                    </a:ext>
                  </a:extLst>
                </a:gridCol>
              </a:tblGrid>
              <a:tr h="4875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19693"/>
                  </a:ext>
                </a:extLst>
              </a:tr>
              <a:tr h="84155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Выбирает верно 4 линейных зависимости.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Выбирает верно 2 прямых пропорциональности.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1831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графики прямой пропорциональности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 график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убывающей функции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 график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возрастающей функции.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107066"/>
                  </a:ext>
                </a:extLst>
              </a:tr>
              <a:tr h="487567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графики линейной зависимости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график убывающей функции.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график возрастающей функции.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Использует значение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90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1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8050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Индивидуальная работа.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8050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15893" cy="217209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77378" y="3721863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8050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Решение: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A8050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19306" y="4365104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4557831"/>
            <a:ext cx="7272808" cy="910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y=x-1,   y=6x-7,  y=5-x,   y= -4x-5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9126" y="5018856"/>
            <a:ext cx="7272808" cy="910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y=3x,                 y= -3x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9" y="2868394"/>
            <a:ext cx="1593074" cy="1593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64" y="2868394"/>
            <a:ext cx="1593074" cy="1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-121717"/>
            <a:ext cx="64008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D141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Индивидуальная работа.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D141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19306" y="4365104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1847296"/>
            <a:ext cx="1677921" cy="64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y=2x+1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5409" y="708394"/>
            <a:ext cx="8239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Поставить каждой формуле  в соответствие график.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622" y="2667606"/>
            <a:ext cx="1677921" cy="64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y=1-2x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621" y="3487916"/>
            <a:ext cx="1677921" cy="64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y=3x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620" y="4386292"/>
            <a:ext cx="1677921" cy="64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y= - 4x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7504" y="5200454"/>
            <a:ext cx="1800200" cy="904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y=3x - 1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1" b="7706"/>
          <a:stretch/>
        </p:blipFill>
        <p:spPr>
          <a:xfrm>
            <a:off x="7062873" y="4593089"/>
            <a:ext cx="1716481" cy="2119253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1907704" y="2171119"/>
            <a:ext cx="5112568" cy="435422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3" b="3123"/>
          <a:stretch/>
        </p:blipFill>
        <p:spPr>
          <a:xfrm>
            <a:off x="4716016" y="3996493"/>
            <a:ext cx="1993930" cy="2407921"/>
          </a:xfrm>
          <a:prstGeom prst="rect">
            <a:avLst/>
          </a:prstGeom>
        </p:spPr>
      </p:pic>
      <p:cxnSp>
        <p:nvCxnSpPr>
          <p:cNvPr id="29" name="Соединительная линия уступом 28"/>
          <p:cNvCxnSpPr>
            <a:stCxn id="17" idx="3"/>
            <a:endCxn id="27" idx="0"/>
          </p:cNvCxnSpPr>
          <p:nvPr/>
        </p:nvCxnSpPr>
        <p:spPr>
          <a:xfrm flipV="1">
            <a:off x="1907704" y="1280555"/>
            <a:ext cx="2294042" cy="4372161"/>
          </a:xfrm>
          <a:prstGeom prst="bentConnector4">
            <a:avLst>
              <a:gd name="adj1" fmla="val 22506"/>
              <a:gd name="adj2" fmla="val 105229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4" idx="1"/>
          </p:cNvCxnSpPr>
          <p:nvPr/>
        </p:nvCxnSpPr>
        <p:spPr>
          <a:xfrm flipV="1">
            <a:off x="1760541" y="2853078"/>
            <a:ext cx="4805877" cy="1857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endCxn id="7" idx="0"/>
          </p:cNvCxnSpPr>
          <p:nvPr/>
        </p:nvCxnSpPr>
        <p:spPr>
          <a:xfrm>
            <a:off x="1907704" y="2991429"/>
            <a:ext cx="3805277" cy="100506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4"/>
          <a:stretch/>
        </p:blipFill>
        <p:spPr>
          <a:xfrm>
            <a:off x="2043327" y="3891213"/>
            <a:ext cx="2297070" cy="2721155"/>
          </a:xfrm>
          <a:prstGeom prst="rect">
            <a:avLst/>
          </a:prstGeom>
        </p:spPr>
      </p:pic>
      <p:cxnSp>
        <p:nvCxnSpPr>
          <p:cNvPr id="21" name="Скругленная соединительная линия 20"/>
          <p:cNvCxnSpPr>
            <a:stCxn id="15" idx="3"/>
            <a:endCxn id="19" idx="2"/>
          </p:cNvCxnSpPr>
          <p:nvPr/>
        </p:nvCxnSpPr>
        <p:spPr>
          <a:xfrm>
            <a:off x="1760542" y="3811739"/>
            <a:ext cx="1431320" cy="2800629"/>
          </a:xfrm>
          <a:prstGeom prst="curvedConnector4">
            <a:avLst>
              <a:gd name="adj1" fmla="val 9878"/>
              <a:gd name="adj2" fmla="val 108162"/>
            </a:avLst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6"/>
          <a:stretch/>
        </p:blipFill>
        <p:spPr>
          <a:xfrm>
            <a:off x="6566418" y="1511622"/>
            <a:ext cx="2495721" cy="26829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50000" r="10333"/>
          <a:stretch/>
        </p:blipFill>
        <p:spPr>
          <a:xfrm>
            <a:off x="2940278" y="1280555"/>
            <a:ext cx="2522936" cy="25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5790" y="404664"/>
            <a:ext cx="7286676" cy="677534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C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урока.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C4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8921" y="1773401"/>
            <a:ext cx="681988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>
                  <a:solidFill>
                    <a:prstClr val="black"/>
                  </a:solidFill>
                </a:ln>
                <a:solidFill>
                  <a:srgbClr val="83B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Учащийся достиг цели урока, если:</a:t>
            </a:r>
            <a:endParaRPr lang="ru-RU" sz="2400" b="1" dirty="0">
              <a:ln>
                <a:solidFill>
                  <a:prstClr val="black"/>
                </a:solidFill>
              </a:ln>
              <a:solidFill>
                <a:srgbClr val="83B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493481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1)Выбирает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 функций линейную зависимость, прямую пропорциональность на основании определения и строит графики этих функций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2)Устанавливает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графиков линейной зависимости и прямой пропорциональности в зависимости от значений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3)Обосновывает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исследовательской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5790" y="-387827"/>
            <a:ext cx="7286676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C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C4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664543" y="2027676"/>
            <a:ext cx="7848872" cy="11029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Я </a:t>
            </a:r>
            <a:r>
              <a:rPr lang="ru-RU" sz="3200" dirty="0">
                <a:solidFill>
                  <a:prstClr val="black"/>
                </a:solidFill>
                <a:latin typeface="Century Schoolbook"/>
              </a:rPr>
              <a:t>все понял, я решил все задания </a:t>
            </a: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правильно</a:t>
            </a:r>
            <a:endParaRPr lang="ru-RU" sz="32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678133" y="3488513"/>
            <a:ext cx="7848872" cy="1102931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Я </a:t>
            </a:r>
            <a:r>
              <a:rPr lang="ru-RU" sz="3200" dirty="0">
                <a:solidFill>
                  <a:prstClr val="black"/>
                </a:solidFill>
                <a:latin typeface="Century Schoolbook"/>
              </a:rPr>
              <a:t>все понял, но иногда я допускаю ошибки в </a:t>
            </a: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решении</a:t>
            </a:r>
            <a:endParaRPr lang="ru-RU" sz="32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64543" y="4949350"/>
            <a:ext cx="7848872" cy="1102931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Мне </a:t>
            </a:r>
            <a:r>
              <a:rPr lang="ru-RU" sz="3200" dirty="0">
                <a:solidFill>
                  <a:prstClr val="black"/>
                </a:solidFill>
                <a:latin typeface="Century Schoolbook"/>
              </a:rPr>
              <a:t>нужно решить дополнительные задания, я допустил много </a:t>
            </a:r>
            <a:r>
              <a:rPr lang="ru-RU" sz="3200" dirty="0" smtClean="0">
                <a:solidFill>
                  <a:prstClr val="black"/>
                </a:solidFill>
                <a:latin typeface="Century Schoolbook"/>
              </a:rPr>
              <a:t>ошибок</a:t>
            </a:r>
            <a:endParaRPr lang="ru-RU" sz="32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800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55576" y="764704"/>
            <a:ext cx="763284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C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7.5.1.5 знать определение линейной функции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ее график и устанавливать его расположение в зависимости от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7.5.1.4 знать определение функции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ее график и устанавливать его расположение в зависимости от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8" y="47766"/>
            <a:ext cx="648072" cy="6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160"/>
            <a:ext cx="648072" cy="648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81" y="75184"/>
            <a:ext cx="648072" cy="6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692696"/>
            <a:ext cx="681988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EFC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Учащийся достиг цели урока, если: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EF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4279" y="141277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1)Выбирает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предложенных  функций линейную зависимость, прямую пропорциональность на основании определения и строит графики этих функций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2)Устанавливает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графиков линейной зависимости и прямой пропорциональности в зависимости от значений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3)Обосновывает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исследовательской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uzykal+nyy+zvonok+s+uroka_muzlostyle.ru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445224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39"/>
            <a:ext cx="703177" cy="703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35" y="24239"/>
            <a:ext cx="703177" cy="703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6" y="24239"/>
            <a:ext cx="703177" cy="703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16632"/>
            <a:ext cx="828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Решение заданий 1 вариант: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10137" y="2193231"/>
            <a:ext cx="5412655" cy="21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Ломанная АВС – график некоторой функции. А(-4;3), В(-2;2), С(-3;-4). Начертить график. По графику определить а) область определения и область значений функции, б) значение у, если  х= - 3 и значение х, если значение у = 0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2" y="836712"/>
            <a:ext cx="3721390" cy="5282125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84217" y="4725144"/>
            <a:ext cx="446449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D(y)=[-4;-2], E(y)=[-4;3]</a:t>
            </a:r>
          </a:p>
          <a:p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x= - 3                  y= - 4</a:t>
            </a:r>
          </a:p>
          <a:p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y=0                      x     -2,4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0554"/>
              </p:ext>
            </p:extLst>
          </p:nvPr>
        </p:nvGraphicFramePr>
        <p:xfrm>
          <a:off x="7447384" y="5769438"/>
          <a:ext cx="188640" cy="18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Уравнение" r:id="rId4" imgW="126725" imgH="126725" progId="Equation.3">
                  <p:embed/>
                </p:oleObj>
              </mc:Choice>
              <mc:Fallback>
                <p:oleObj name="Уравнение" r:id="rId4" imgW="126725" imgH="126725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384" y="5769438"/>
                        <a:ext cx="188640" cy="18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48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2" y="-3111"/>
            <a:ext cx="82804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Решение заданий 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2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вариант: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15045"/>
            <a:ext cx="914526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Ломанная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АВС – график некоторой функции. А(-5;-3), В(1;-1), С(3;5). Начертить график. По графику определить а) область определения и область значений функции, б) значение у, если  х= - 2 и значение х, если значение у = 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8735"/>
            <a:ext cx="5043915" cy="445138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223427" y="2852936"/>
            <a:ext cx="4101102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D(y)=[-5;3], E(y)=[-3;5]</a:t>
            </a:r>
          </a:p>
          <a:p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x= - 2                  y= - 2</a:t>
            </a:r>
          </a:p>
          <a:p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y=0                      x     -1,3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07910"/>
              </p:ext>
            </p:extLst>
          </p:nvPr>
        </p:nvGraphicFramePr>
        <p:xfrm>
          <a:off x="8344203" y="3885469"/>
          <a:ext cx="188640" cy="18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Уравнение" r:id="rId4" imgW="126725" imgH="126725" progId="Equation.3">
                  <p:embed/>
                </p:oleObj>
              </mc:Choice>
              <mc:Fallback>
                <p:oleObj name="Уравнение" r:id="rId4" imgW="126725" imgH="126725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203" y="3885469"/>
                        <a:ext cx="188640" cy="18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2065" y="3535954"/>
            <a:ext cx="2591717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3543" y="138403"/>
            <a:ext cx="3347864" cy="6192688"/>
          </a:xfrm>
          <a:noFill/>
          <a:ln/>
        </p:spPr>
        <p:txBody>
          <a:bodyPr anchor="ctr"/>
          <a:lstStyle/>
          <a:p>
            <a:pPr algn="l"/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Правильно отмечает 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точки на координатной прямой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2.Правильно строит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3.Верно указывает 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определения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4.Верно указывает 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значений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5.Верно указывает 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функции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6.Верно указывает </a:t>
            </a:r>
            <a:b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аргумента</a:t>
            </a:r>
            <a:endParaRPr lang="es-ES" alt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10"/>
          <p:cNvSpPr txBox="1">
            <a:spLocks noChangeArrowheads="1"/>
          </p:cNvSpPr>
          <p:nvPr/>
        </p:nvSpPr>
        <p:spPr bwMode="auto">
          <a:xfrm>
            <a:off x="3678130" y="3447908"/>
            <a:ext cx="431958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5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</a:p>
          <a:p>
            <a:r>
              <a:rPr lang="ru-RU" altLang="ru-RU" sz="3200" b="1" dirty="0" smtClean="0">
                <a:solidFill>
                  <a:srgbClr val="005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оценивания:</a:t>
            </a:r>
            <a:endParaRPr lang="es-ES" altLang="ru-RU" sz="3200" b="1" dirty="0" smtClean="0">
              <a:solidFill>
                <a:srgbClr val="005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0"/>
          <p:cNvSpPr txBox="1">
            <a:spLocks noChangeArrowheads="1"/>
          </p:cNvSpPr>
          <p:nvPr/>
        </p:nvSpPr>
        <p:spPr bwMode="auto">
          <a:xfrm>
            <a:off x="3659578" y="4842610"/>
            <a:ext cx="431958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i="1" dirty="0" smtClean="0">
                <a:solidFill>
                  <a:srgbClr val="005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пара: 7-8 баллов</a:t>
            </a:r>
          </a:p>
          <a:p>
            <a:r>
              <a:rPr lang="ru-RU" altLang="ru-RU" sz="2400" i="1" dirty="0" smtClean="0">
                <a:solidFill>
                  <a:srgbClr val="005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пара: 5-6 баллов</a:t>
            </a:r>
          </a:p>
          <a:p>
            <a:r>
              <a:rPr lang="ru-RU" altLang="ru-RU" sz="2400" i="1" dirty="0" smtClean="0">
                <a:solidFill>
                  <a:srgbClr val="005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пара: 3-4 балла</a:t>
            </a:r>
          </a:p>
        </p:txBody>
      </p:sp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3027071" y="138403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балла</a:t>
            </a:r>
          </a:p>
        </p:txBody>
      </p:sp>
      <p:sp>
        <p:nvSpPr>
          <p:cNvPr id="9" name="Rectangle 110"/>
          <p:cNvSpPr txBox="1">
            <a:spLocks noChangeArrowheads="1"/>
          </p:cNvSpPr>
          <p:nvPr/>
        </p:nvSpPr>
        <p:spPr bwMode="auto">
          <a:xfrm>
            <a:off x="3027071" y="1229976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</a:p>
        </p:txBody>
      </p:sp>
      <p:sp>
        <p:nvSpPr>
          <p:cNvPr id="10" name="Rectangle 110"/>
          <p:cNvSpPr txBox="1">
            <a:spLocks noChangeArrowheads="1"/>
          </p:cNvSpPr>
          <p:nvPr/>
        </p:nvSpPr>
        <p:spPr bwMode="auto">
          <a:xfrm>
            <a:off x="3027071" y="2466129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</a:p>
        </p:txBody>
      </p:sp>
      <p:sp>
        <p:nvSpPr>
          <p:cNvPr id="11" name="Rectangle 110"/>
          <p:cNvSpPr txBox="1">
            <a:spLocks noChangeArrowheads="1"/>
          </p:cNvSpPr>
          <p:nvPr/>
        </p:nvSpPr>
        <p:spPr bwMode="auto">
          <a:xfrm>
            <a:off x="3027070" y="3597450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</a:p>
        </p:txBody>
      </p:sp>
      <p:sp>
        <p:nvSpPr>
          <p:cNvPr id="12" name="Rectangle 110"/>
          <p:cNvSpPr txBox="1">
            <a:spLocks noChangeArrowheads="1"/>
          </p:cNvSpPr>
          <p:nvPr/>
        </p:nvSpPr>
        <p:spPr bwMode="auto">
          <a:xfrm>
            <a:off x="3021268" y="4728771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</a:p>
        </p:txBody>
      </p:sp>
      <p:sp>
        <p:nvSpPr>
          <p:cNvPr id="13" name="Rectangle 110"/>
          <p:cNvSpPr txBox="1">
            <a:spLocks noChangeArrowheads="1"/>
          </p:cNvSpPr>
          <p:nvPr/>
        </p:nvSpPr>
        <p:spPr bwMode="auto">
          <a:xfrm>
            <a:off x="2993682" y="5677092"/>
            <a:ext cx="1302117" cy="6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</a:p>
        </p:txBody>
      </p:sp>
    </p:spTree>
    <p:extLst>
      <p:ext uri="{BB962C8B-B14F-4D97-AF65-F5344CB8AC3E}">
        <p14:creationId xmlns:p14="http://schemas.microsoft.com/office/powerpoint/2010/main" val="327082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88640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32656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паре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шаблон, построить графики функций: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у=х+3;  2) у=2х; 3) у= 3-х; 4) у= - х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 о расположении графиков в системе координат в зависимости от вида формул.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/>
          <a:stretch/>
        </p:blipFill>
        <p:spPr>
          <a:xfrm>
            <a:off x="3672744" y="2083669"/>
            <a:ext cx="5015687" cy="45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88640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32656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шаблон, построить графики функций: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у=2х-3;  2) у=-2х-3; 3) у= 4; 4) у= х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 о расположении графиков в системе координат в зависимости от вида формул. 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322631" cy="43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88640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32656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паре.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шаблон, построить графики функций: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у=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2)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х-2; 3) у=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х-2; 4) у= -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выводы о расположении графиков в системе координат в зависимости от вида формул. 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5927743" cy="40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purl.org/dc/dcmitype/"/>
    <ds:schemaRef ds:uri="http://schemas.microsoft.com/office/2006/metadata/properties"/>
    <ds:schemaRef ds:uri="http://purl.org/dc/elements/1.1/"/>
    <ds:schemaRef ds:uri="91e8d559-4d54-460d-ba58-5d5027f88b4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d035d7d-02e5-4a00-8b62-9a556aabc7b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 (1)</Template>
  <TotalTime>343</TotalTime>
  <Words>980</Words>
  <Application>Microsoft Office PowerPoint</Application>
  <PresentationFormat>Экран (4:3)</PresentationFormat>
  <Paragraphs>175</Paragraphs>
  <Slides>17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Times New Roman</vt:lpstr>
      <vt:lpstr>8_math</vt:lpstr>
      <vt:lpstr>Diseño predeterminado</vt:lpstr>
      <vt:lpstr>Тема Office</vt:lpstr>
      <vt:lpstr>7_Тема Office</vt:lpstr>
      <vt:lpstr>1_Office Theme</vt:lpstr>
      <vt:lpstr>1_Diseño predeterminado</vt:lpstr>
      <vt:lpstr>2_Diseño predeterminado</vt:lpstr>
      <vt:lpstr>Специальное оформление</vt:lpstr>
      <vt:lpstr>Уравнение</vt:lpstr>
      <vt:lpstr>Тема урока:  Линейная функция и её график.</vt:lpstr>
      <vt:lpstr>Презентация PowerPoint</vt:lpstr>
      <vt:lpstr>Презентация PowerPoint</vt:lpstr>
      <vt:lpstr>Презентация PowerPoint</vt:lpstr>
      <vt:lpstr>Презентация PowerPoint</vt:lpstr>
      <vt:lpstr>1. Правильно отмечает  точки на координатной прямой  2.Правильно строит  график  3.Верно указывает  область определения  4.Верно указывает  область значений  5.Верно указывает  значение функции  6.Верно указывает  значение аргумента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Критерий оценивания:</vt:lpstr>
      <vt:lpstr>Индивидуальная работа.</vt:lpstr>
      <vt:lpstr>Индивидуальная работа.</vt:lpstr>
      <vt:lpstr>Итоги урока.</vt:lpstr>
      <vt:lpstr>Рефлексия.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ADMIN</dc:creator>
  <cp:keywords>Шаблон оформления</cp:keywords>
  <dc:description>Шаблон оформления
Корпорация Майкрософт</dc:description>
  <cp:lastModifiedBy>Ольга</cp:lastModifiedBy>
  <cp:revision>37</cp:revision>
  <dcterms:created xsi:type="dcterms:W3CDTF">2018-11-10T10:25:49Z</dcterms:created>
  <dcterms:modified xsi:type="dcterms:W3CDTF">2018-11-12T07:01:37Z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