
<file path=[Content_Types].xml><?xml version="1.0" encoding="utf-8"?>
<Types xmlns="http://schemas.openxmlformats.org/package/2006/content-types">
  <Default Extension="png" ContentType="image/png"/>
  <Default Extension="mp3" ContentType="audio/mpe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4" r:id="rId5"/>
    <p:sldMasterId id="2147483708" r:id="rId6"/>
    <p:sldMasterId id="2147483720" r:id="rId7"/>
    <p:sldMasterId id="2147483744" r:id="rId8"/>
    <p:sldMasterId id="2147483756" r:id="rId9"/>
    <p:sldMasterId id="2147483768" r:id="rId10"/>
    <p:sldMasterId id="2147483780" r:id="rId11"/>
  </p:sldMasterIdLst>
  <p:sldIdLst>
    <p:sldId id="256" r:id="rId12"/>
    <p:sldId id="257" r:id="rId13"/>
    <p:sldId id="258" r:id="rId14"/>
    <p:sldId id="271" r:id="rId15"/>
    <p:sldId id="272" r:id="rId16"/>
    <p:sldId id="261" r:id="rId17"/>
    <p:sldId id="263" r:id="rId18"/>
    <p:sldId id="264" r:id="rId19"/>
    <p:sldId id="265" r:id="rId20"/>
    <p:sldId id="266" r:id="rId21"/>
    <p:sldId id="267" r:id="rId22"/>
    <p:sldId id="273" r:id="rId23"/>
    <p:sldId id="274" r:id="rId24"/>
    <p:sldId id="269" r:id="rId25"/>
    <p:sldId id="270" r:id="rId26"/>
    <p:sldId id="275" r:id="rId27"/>
    <p:sldId id="276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41E"/>
    <a:srgbClr val="83BEF8"/>
    <a:srgbClr val="FEFCC0"/>
    <a:srgbClr val="FFFCC1"/>
    <a:srgbClr val="D61D29"/>
    <a:srgbClr val="151515"/>
    <a:srgbClr val="C81E2B"/>
    <a:srgbClr val="A80504"/>
    <a:srgbClr val="FEFBC0"/>
    <a:srgbClr val="FEFB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214678" y="-24"/>
            <a:ext cx="2571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Математика</a:t>
            </a:r>
            <a:endParaRPr lang="en-US" sz="3600" dirty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6723C6-7D03-4058-96C7-83B3D8315486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538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2D5ECE-2BFF-4863-BD64-D96A981EC19B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164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2CE4170-FA56-48FB-9D74-28FE779034D5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099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9D9974-3AA6-4565-8A36-883604F19A83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42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51A02A-D583-4D4A-84CD-5FA32370F350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495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9711066-5571-406C-B0D1-DAEC6D82918E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789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ABE981-5813-45F5-8516-A6F9286F7B7E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847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C8524F-D065-42C8-91C5-7AA853C9B94B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44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830B2B-57CD-46B4-802D-29D88B02CE1B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303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5DC2D0-2B89-43CB-97EC-8A07F4B7FB9D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8149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5614CE9-397C-4700-8B5A-D20E2503910D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916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5735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6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168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85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3252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4157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60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173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14338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264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8061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366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75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584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817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0692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7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1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3852890" cy="52689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06652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28787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9545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557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9225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780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139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7623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3444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62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10" y="788974"/>
            <a:ext cx="385447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10" y="1500174"/>
            <a:ext cx="3854478" cy="46656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88974"/>
            <a:ext cx="378462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3784627" cy="46259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651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0372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20444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53960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3268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2614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CDAB980-E6E7-46D0-9396-AD65D469AD10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75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F705C2-802D-49A4-8447-8AFD5440C33E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667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778A03-D2DA-4994-ACAC-9BB7A596A2B3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9456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AB1553-EB56-4ED7-80CF-69932B3B5682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25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BA57C6-D445-4270-BB35-84C703882CA0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2949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B1A0F1-87D7-4A36-820C-CCC38347D896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6806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3F87066-8E45-41D8-AD23-186D525DCEFC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3039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95BA08-0F47-4330-B139-4D714BD4B5D4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5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BAE7A-4FD2-4E32-9EF5-80ECF3D80269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6355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354ED4-8C7D-4922-AB8D-1123CE5EBED7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5780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8230B9C-C33C-4256-ACAE-62EDB6F60EDC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160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3461BD1-A073-478C-B199-0358141E9C0F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05658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884755-B82C-4BC3-A9B8-3B8E09A18FCB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22976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003387-A230-4929-B9E0-619FB3F98E79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83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173CF4-724C-48B3-9E1F-F6E1CFE48ABD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1009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85204F-CA68-4B96-9DE4-3DBFEF1922E2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4817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7572559-11A2-40AE-8520-CE5073AE9A46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4268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02E766-4D9C-4515-AFF5-5BC92F3F2DAA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71187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B924BF3-B39B-4765-8F19-0C13DAA741E4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7742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952669-AA60-415C-94A1-2CBF1D4E4C13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51506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E83F16-A1E5-4BAB-9990-FD45FBCC8367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2937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989B6A6-02A1-4914-B692-403F3F82C5BB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2803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91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13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2751165" cy="64930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785794"/>
            <a:ext cx="4854602" cy="53403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348" y="1435100"/>
            <a:ext cx="275116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922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08539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71992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5948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0123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57474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0885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62742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006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8596" y="-24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4348" y="831863"/>
            <a:ext cx="7715304" cy="5311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8E0A8-8E48-42ED-884C-4B8AE84DB2DE}" type="datetimeFigureOut">
              <a:rPr lang="en-US" smtClean="0"/>
              <a:pPr/>
              <a:t>11/12/2018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E21B3-E6C5-444F-8155-046F2E6A27A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1A3C9B-01B2-4C21-B161-7CAE01AA36B1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93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02A120-492C-4BEF-8BCE-E314FDE9EB4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FDA7AF-73F7-423A-8321-4AB909BAE78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 descr="7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93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BB889-9D34-4BBB-8EBF-7B432ADE08F0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173F88-3387-453B-9303-AC0210B95CB8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3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B6A2-87B7-4169-9AD0-6F5D6795539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11/12/2018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9911FE-9CEC-47A9-BD87-00D41E7EAD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13"/>
          <a:stretch/>
        </p:blipFill>
        <p:spPr>
          <a:xfrm>
            <a:off x="0" y="1"/>
            <a:ext cx="2662283" cy="129844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2590800" y="1252728"/>
            <a:ext cx="6553200" cy="45719"/>
          </a:xfrm>
          <a:prstGeom prst="rect">
            <a:avLst/>
          </a:prstGeom>
          <a:gradFill>
            <a:gsLst>
              <a:gs pos="0">
                <a:srgbClr val="C00000">
                  <a:alpha val="0"/>
                </a:srgbClr>
              </a:gs>
              <a:gs pos="1000">
                <a:srgbClr val="C00000"/>
              </a:gs>
              <a:gs pos="100000">
                <a:srgbClr val="C00000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1275587"/>
            <a:ext cx="9144000" cy="558241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59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1A7AA3-9C9F-4883-8D83-9BE9FA2C0100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79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 smtClean="0"/>
              <a:t>Haga clic para modificar el estilo de texto del patrón</a:t>
            </a:r>
          </a:p>
          <a:p>
            <a:pPr lvl="1"/>
            <a:r>
              <a:rPr lang="es-ES" altLang="ru-RU" smtClean="0"/>
              <a:t>Segundo nivel</a:t>
            </a:r>
          </a:p>
          <a:p>
            <a:pPr lvl="2"/>
            <a:r>
              <a:rPr lang="es-ES" altLang="ru-RU" smtClean="0"/>
              <a:t>Tercer nivel</a:t>
            </a:r>
          </a:p>
          <a:p>
            <a:pPr lvl="3"/>
            <a:r>
              <a:rPr lang="es-ES" altLang="ru-RU" smtClean="0"/>
              <a:t>Cuarto nivel</a:t>
            </a:r>
          </a:p>
          <a:p>
            <a:pPr lvl="4"/>
            <a:r>
              <a:rPr lang="es-ES" altLang="ru-RU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DCCE4A-19D3-4F4E-872C-7358911237E9}" type="slidenum">
              <a:rPr kumimoji="0" lang="es-ES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941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D8458B-A383-4988-B0F2-64C554160B7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12.11.2018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69E86F-4884-47DB-97B1-9A0B6FF8BEC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02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03848" y="44624"/>
            <a:ext cx="2592288" cy="576064"/>
          </a:xfrm>
          <a:prstGeom prst="rect">
            <a:avLst/>
          </a:prstGeom>
          <a:solidFill>
            <a:srgbClr val="FEFBC0"/>
          </a:solidFill>
          <a:ln>
            <a:solidFill>
              <a:srgbClr val="FFFC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2060848"/>
            <a:ext cx="7772400" cy="1470025"/>
          </a:xfrm>
        </p:spPr>
        <p:txBody>
          <a:bodyPr>
            <a:noAutofit/>
          </a:bodyPr>
          <a:lstStyle/>
          <a:p>
            <a:r>
              <a:rPr lang="ru-RU" sz="7200" dirty="0" smtClean="0">
                <a:ln>
                  <a:solidFill>
                    <a:schemeClr val="tx1"/>
                  </a:solidFill>
                </a:ln>
                <a:solidFill>
                  <a:srgbClr val="FEFB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урока: </a:t>
            </a:r>
            <a:br>
              <a:rPr lang="ru-RU" sz="7200" dirty="0" smtClean="0">
                <a:ln>
                  <a:solidFill>
                    <a:schemeClr val="tx1"/>
                  </a:solidFill>
                </a:ln>
                <a:solidFill>
                  <a:srgbClr val="FEFB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ln>
                  <a:solidFill>
                    <a:schemeClr val="tx1"/>
                  </a:solidFill>
                </a:ln>
                <a:solidFill>
                  <a:srgbClr val="FEFB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Линейная функция и её график.</a:t>
            </a:r>
            <a:endParaRPr lang="en-US" sz="7200" dirty="0">
              <a:ln>
                <a:solidFill>
                  <a:schemeClr val="tx1"/>
                </a:solidFill>
              </a:ln>
              <a:solidFill>
                <a:srgbClr val="FEFBC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624"/>
            <a:ext cx="656970" cy="6569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866" y="28196"/>
            <a:ext cx="702049" cy="7020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523" y="8724"/>
            <a:ext cx="717146" cy="7171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191" y="28196"/>
            <a:ext cx="643757" cy="6437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593" y="51755"/>
            <a:ext cx="643757" cy="643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078879" y="1957686"/>
          <a:ext cx="5801360" cy="782765"/>
        </p:xfrm>
        <a:graphic>
          <a:graphicData uri="http://schemas.openxmlformats.org/drawingml/2006/table">
            <a:tbl>
              <a:tblPr firstRow="1" firstCol="1" bandRow="1"/>
              <a:tblGrid>
                <a:gridCol w="938530">
                  <a:extLst>
                    <a:ext uri="{9D8B030D-6E8A-4147-A177-3AD203B41FA5}">
                      <a16:colId xmlns:a16="http://schemas.microsoft.com/office/drawing/2014/main" val="31268907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63866947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471416356"/>
                    </a:ext>
                  </a:extLst>
                </a:gridCol>
                <a:gridCol w="963930">
                  <a:extLst>
                    <a:ext uri="{9D8B030D-6E8A-4147-A177-3AD203B41FA5}">
                      <a16:colId xmlns:a16="http://schemas.microsoft.com/office/drawing/2014/main" val="2314761060"/>
                    </a:ext>
                  </a:extLst>
                </a:gridCol>
                <a:gridCol w="981710">
                  <a:extLst>
                    <a:ext uri="{9D8B030D-6E8A-4147-A177-3AD203B41FA5}">
                      <a16:colId xmlns:a16="http://schemas.microsoft.com/office/drawing/2014/main" val="4077612262"/>
                    </a:ext>
                  </a:extLst>
                </a:gridCol>
                <a:gridCol w="935990">
                  <a:extLst>
                    <a:ext uri="{9D8B030D-6E8A-4147-A177-3AD203B41FA5}">
                      <a16:colId xmlns:a16="http://schemas.microsoft.com/office/drawing/2014/main" val="1895437318"/>
                    </a:ext>
                  </a:extLst>
                </a:gridCol>
              </a:tblGrid>
              <a:tr h="2546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 мин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мин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час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час 30 мин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ч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032275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км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км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км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 км</a:t>
                      </a:r>
                      <a:endParaRPr lang="ru-RU" sz="14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 км</a:t>
                      </a:r>
                      <a:endParaRPr lang="ru-RU" sz="14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925559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7891199" cy="664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 группе: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Междугородный автобус движется с постоянной скоростью 80 км/ч.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Зависимость пройденного автобусом пути 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км от времени 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задана таблицей.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пустующие клетки.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Постройте график функции,  если по оси Ох 1см это 0,5 часа, по оси </a:t>
            </a:r>
            <a:r>
              <a:rPr kumimoji="0" lang="ru-RU" alt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клетка это 20 км.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S(t)=80t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мин =1/4 часа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(1/4)=80/4=20 км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 мин =1/2 часа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(1/2)=80/2=40 км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80 км  значит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=80    и  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=1 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=120 км   значит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=120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 </a:t>
            </a: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120/80=1/5 часа</a:t>
            </a: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S(2)=80*2=160 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км </a:t>
            </a:r>
            <a:endParaRPr kumimoji="0" lang="ru-RU" altLang="ru-RU" sz="2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933" y="2748797"/>
            <a:ext cx="6289145" cy="407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5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9213676" cy="603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2 группе: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Моторная лодка плывет по течению реки с собственной скоростью 20 км/ч, 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противоположном направлении плывет катер с собственной скоростью 30 км/ч. 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Первоначально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расстояние между ними было равно 200 км, а скорость течения реки 3 км/ч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Считая, что расстояние S км между ними является функцией от времени t мин, </a:t>
            </a:r>
            <a:endParaRPr kumimoji="0" lang="ru-RU" alt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заполните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таблице постройте график функции S = f(t). Здесь 1 см оси </a:t>
            </a: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равен 0,5ч, а 1 клетка </a:t>
            </a:r>
            <a:r>
              <a:rPr kumimoji="0" lang="ru-RU" alt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Oy</a:t>
            </a: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- 25 км</a:t>
            </a: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</a:t>
            </a:r>
            <a:r>
              <a:rPr kumimoji="0" lang="en-US" alt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течению скорость 20+3=23км/ч.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 течения  скорость 30-3=27км/ч.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Скорость сближения  23+27=50кмч.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50t – расстояние, пройденное за t часов.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S(t)=200-50t.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S(0,5)=200-50/2=200-25=175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S(1)=200-50=150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S(1,5)=200-50*1,5=200-75=125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S(2)=200-50*2=100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S(3)=200-50*3=200-150=50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36" y="3016210"/>
            <a:ext cx="5490271" cy="377575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86938" y="2238167"/>
          <a:ext cx="6216650" cy="456566"/>
        </p:xfrm>
        <a:graphic>
          <a:graphicData uri="http://schemas.openxmlformats.org/drawingml/2006/table">
            <a:tbl>
              <a:tblPr firstRow="1" firstCol="1" bandRow="1"/>
              <a:tblGrid>
                <a:gridCol w="1095375">
                  <a:extLst>
                    <a:ext uri="{9D8B030D-6E8A-4147-A177-3AD203B41FA5}">
                      <a16:colId xmlns:a16="http://schemas.microsoft.com/office/drawing/2014/main" val="182042643"/>
                    </a:ext>
                  </a:extLst>
                </a:gridCol>
                <a:gridCol w="1223645">
                  <a:extLst>
                    <a:ext uri="{9D8B030D-6E8A-4147-A177-3AD203B41FA5}">
                      <a16:colId xmlns:a16="http://schemas.microsoft.com/office/drawing/2014/main" val="4093935484"/>
                    </a:ext>
                  </a:extLst>
                </a:gridCol>
                <a:gridCol w="900430">
                  <a:extLst>
                    <a:ext uri="{9D8B030D-6E8A-4147-A177-3AD203B41FA5}">
                      <a16:colId xmlns:a16="http://schemas.microsoft.com/office/drawing/2014/main" val="2275593348"/>
                    </a:ext>
                  </a:extLst>
                </a:gridCol>
                <a:gridCol w="899795">
                  <a:extLst>
                    <a:ext uri="{9D8B030D-6E8A-4147-A177-3AD203B41FA5}">
                      <a16:colId xmlns:a16="http://schemas.microsoft.com/office/drawing/2014/main" val="4082623132"/>
                    </a:ext>
                  </a:extLst>
                </a:gridCol>
                <a:gridCol w="1004570">
                  <a:extLst>
                    <a:ext uri="{9D8B030D-6E8A-4147-A177-3AD203B41FA5}">
                      <a16:colId xmlns:a16="http://schemas.microsoft.com/office/drawing/2014/main" val="2152047113"/>
                    </a:ext>
                  </a:extLst>
                </a:gridCol>
                <a:gridCol w="1092835">
                  <a:extLst>
                    <a:ext uri="{9D8B030D-6E8A-4147-A177-3AD203B41FA5}">
                      <a16:colId xmlns:a16="http://schemas.microsoft.com/office/drawing/2014/main" val="105509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 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 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696873"/>
                  </a:ext>
                </a:extLst>
              </a:tr>
              <a:tr h="1422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км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175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672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36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47614" y="80864"/>
            <a:ext cx="739798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вида 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y=</a:t>
            </a:r>
            <a:r>
              <a:rPr lang="en-US" sz="2800" dirty="0" err="1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kx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где 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постоянное число,</a:t>
            </a:r>
          </a:p>
          <a:p>
            <a:pPr algn="ctr"/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переменные, называется прямой </a:t>
            </a:r>
          </a:p>
          <a:p>
            <a:pPr algn="ctr"/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пропорциональностью.</a:t>
            </a:r>
            <a:endParaRPr lang="ru-RU" sz="2800" dirty="0">
              <a:solidFill>
                <a:srgbClr val="1515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2723" y="1358888"/>
            <a:ext cx="70677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вида 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y=</a:t>
            </a:r>
            <a:r>
              <a:rPr lang="en-US" sz="2800" dirty="0" err="1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kx+b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где 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постоянное </a:t>
            </a:r>
          </a:p>
          <a:p>
            <a:pPr algn="ctr"/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число, а 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переменные,</a:t>
            </a:r>
          </a:p>
          <a:p>
            <a:pPr algn="ctr"/>
            <a:r>
              <a:rPr lang="ru-RU" sz="2800" dirty="0" smtClean="0">
                <a:solidFill>
                  <a:srgbClr val="D61D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называется линейной зависимостью.</a:t>
            </a:r>
            <a:endParaRPr lang="ru-RU" sz="2800" dirty="0">
              <a:solidFill>
                <a:srgbClr val="D61D2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267" y="2636912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k&gt;0, то 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 </a:t>
            </a:r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возрастает,</a:t>
            </a:r>
          </a:p>
          <a:p>
            <a:pPr algn="ctr"/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0, </a:t>
            </a:r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 функция 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убывает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2800" dirty="0">
              <a:solidFill>
                <a:srgbClr val="1515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линейной зависимости </a:t>
            </a:r>
            <a:endParaRPr lang="ru-RU" sz="2800" dirty="0" smtClean="0">
              <a:solidFill>
                <a:srgbClr val="15151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</a:t>
            </a:r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точку   </a:t>
            </a:r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(0;b</a:t>
            </a:r>
            <a:r>
              <a:rPr lang="ru-RU" sz="2800" dirty="0" smtClean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501317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прямой пропорциональности </a:t>
            </a:r>
          </a:p>
          <a:p>
            <a:pPr lvl="0" algn="ctr"/>
            <a:r>
              <a:rPr lang="ru-RU" sz="2800" dirty="0">
                <a:solidFill>
                  <a:srgbClr val="15151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через точку (0;0)</a:t>
            </a:r>
          </a:p>
        </p:txBody>
      </p:sp>
    </p:spTree>
    <p:extLst>
      <p:ext uri="{BB962C8B-B14F-4D97-AF65-F5344CB8AC3E}">
        <p14:creationId xmlns:p14="http://schemas.microsoft.com/office/powerpoint/2010/main" val="2187864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286676" cy="700775"/>
          </a:xfrm>
        </p:spPr>
        <p:txBody>
          <a:bodyPr>
            <a:no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C4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оценивания: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C4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0868916"/>
              </p:ext>
            </p:extLst>
          </p:nvPr>
        </p:nvGraphicFramePr>
        <p:xfrm>
          <a:off x="1168352" y="1844824"/>
          <a:ext cx="6921552" cy="4328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0776">
                  <a:extLst>
                    <a:ext uri="{9D8B030D-6E8A-4147-A177-3AD203B41FA5}">
                      <a16:colId xmlns:a16="http://schemas.microsoft.com/office/drawing/2014/main" val="2955792212"/>
                    </a:ext>
                  </a:extLst>
                </a:gridCol>
                <a:gridCol w="3460776">
                  <a:extLst>
                    <a:ext uri="{9D8B030D-6E8A-4147-A177-3AD203B41FA5}">
                      <a16:colId xmlns:a16="http://schemas.microsoft.com/office/drawing/2014/main" val="1741835499"/>
                    </a:ext>
                  </a:extLst>
                </a:gridCol>
              </a:tblGrid>
              <a:tr h="48756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1419693"/>
                  </a:ext>
                </a:extLst>
              </a:tr>
              <a:tr h="84155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Выбирает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функции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Выбирает верно 4 линейных зависимости. 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Выбирает верно 2 прямых пропорциональности.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901831"/>
                  </a:ext>
                </a:extLst>
              </a:tr>
              <a:tr h="487567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графики прямой пропорциональности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 график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убывающей функции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 график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возрастающей функции.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107066"/>
                  </a:ext>
                </a:extLst>
              </a:tr>
              <a:tr h="487567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Находит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графики линейной зависимости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Находит график убывающей функции.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Находит график возрастающей функции.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Использует значение 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0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819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6200"/>
            <a:ext cx="6400800" cy="1143000"/>
          </a:xfrm>
        </p:spPr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A80504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Индивидуальная работа.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A80504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12776"/>
            <a:ext cx="8815893" cy="2172098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077378" y="3721863"/>
            <a:ext cx="27363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A80504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Решение: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A80504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219306" y="4365104"/>
            <a:ext cx="27363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27584" y="4557831"/>
            <a:ext cx="7272808" cy="910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y=x-1,   y=6x-7,  y=5-x,   y= -4x-5</a:t>
            </a:r>
          </a:p>
          <a:p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09126" y="5018856"/>
            <a:ext cx="7272808" cy="910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y=3x,                 y= -3x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49" y="2868394"/>
            <a:ext cx="1593074" cy="1593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564" y="2868394"/>
            <a:ext cx="1593074" cy="159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4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-121717"/>
            <a:ext cx="6400800" cy="1143000"/>
          </a:xfrm>
        </p:spPr>
        <p:txBody>
          <a:bodyPr/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D1413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Индивидуальная работа.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D1413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219306" y="4365104"/>
            <a:ext cx="273630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07504" y="1847296"/>
            <a:ext cx="1677921" cy="647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y=2x+1</a:t>
            </a:r>
            <a:endParaRPr lang="en-US" sz="3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5409" y="708394"/>
            <a:ext cx="82398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 Поставить каждой формуле  в соответствие график.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2622" y="2667606"/>
            <a:ext cx="1677921" cy="647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y=1-2x</a:t>
            </a:r>
            <a:endParaRPr lang="en-US" sz="3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2621" y="3487916"/>
            <a:ext cx="1677921" cy="647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y=3x</a:t>
            </a:r>
            <a:endParaRPr lang="en-US" sz="3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2620" y="4386292"/>
            <a:ext cx="1677921" cy="6476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y= - 4x</a:t>
            </a:r>
            <a:endParaRPr lang="en-US" sz="3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07504" y="5200454"/>
            <a:ext cx="1800200" cy="9045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y=3x - 1</a:t>
            </a:r>
            <a:endParaRPr lang="en-US" sz="3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1" b="7706"/>
          <a:stretch/>
        </p:blipFill>
        <p:spPr>
          <a:xfrm>
            <a:off x="7062873" y="4593089"/>
            <a:ext cx="1716481" cy="2119253"/>
          </a:xfrm>
          <a:prstGeom prst="rect">
            <a:avLst/>
          </a:prstGeom>
        </p:spPr>
      </p:pic>
      <p:cxnSp>
        <p:nvCxnSpPr>
          <p:cNvPr id="6" name="Соединительная линия уступом 5"/>
          <p:cNvCxnSpPr/>
          <p:nvPr/>
        </p:nvCxnSpPr>
        <p:spPr>
          <a:xfrm>
            <a:off x="1907704" y="2171119"/>
            <a:ext cx="5112568" cy="435422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3" b="3123"/>
          <a:stretch/>
        </p:blipFill>
        <p:spPr>
          <a:xfrm>
            <a:off x="4716016" y="3996493"/>
            <a:ext cx="1993930" cy="2407921"/>
          </a:xfrm>
          <a:prstGeom prst="rect">
            <a:avLst/>
          </a:prstGeom>
        </p:spPr>
      </p:pic>
      <p:cxnSp>
        <p:nvCxnSpPr>
          <p:cNvPr id="29" name="Соединительная линия уступом 28"/>
          <p:cNvCxnSpPr>
            <a:stCxn id="17" idx="3"/>
            <a:endCxn id="27" idx="0"/>
          </p:cNvCxnSpPr>
          <p:nvPr/>
        </p:nvCxnSpPr>
        <p:spPr>
          <a:xfrm flipV="1">
            <a:off x="1907704" y="1280555"/>
            <a:ext cx="2294042" cy="4372161"/>
          </a:xfrm>
          <a:prstGeom prst="bentConnector4">
            <a:avLst>
              <a:gd name="adj1" fmla="val 22506"/>
              <a:gd name="adj2" fmla="val 105229"/>
            </a:avLst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6" idx="3"/>
            <a:endCxn id="24" idx="1"/>
          </p:cNvCxnSpPr>
          <p:nvPr/>
        </p:nvCxnSpPr>
        <p:spPr>
          <a:xfrm flipV="1">
            <a:off x="1760541" y="2853078"/>
            <a:ext cx="4805877" cy="18570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Скругленная соединительная линия 17"/>
          <p:cNvCxnSpPr>
            <a:endCxn id="7" idx="0"/>
          </p:cNvCxnSpPr>
          <p:nvPr/>
        </p:nvCxnSpPr>
        <p:spPr>
          <a:xfrm>
            <a:off x="1907704" y="2991429"/>
            <a:ext cx="3805277" cy="1005064"/>
          </a:xfrm>
          <a:prstGeom prst="curvedConnector2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94"/>
          <a:stretch/>
        </p:blipFill>
        <p:spPr>
          <a:xfrm>
            <a:off x="2043327" y="3891213"/>
            <a:ext cx="2297070" cy="2721155"/>
          </a:xfrm>
          <a:prstGeom prst="rect">
            <a:avLst/>
          </a:prstGeom>
        </p:spPr>
      </p:pic>
      <p:cxnSp>
        <p:nvCxnSpPr>
          <p:cNvPr id="21" name="Скругленная соединительная линия 20"/>
          <p:cNvCxnSpPr>
            <a:stCxn id="15" idx="3"/>
            <a:endCxn id="19" idx="2"/>
          </p:cNvCxnSpPr>
          <p:nvPr/>
        </p:nvCxnSpPr>
        <p:spPr>
          <a:xfrm>
            <a:off x="1760542" y="3811739"/>
            <a:ext cx="1431320" cy="2800629"/>
          </a:xfrm>
          <a:prstGeom prst="curvedConnector4">
            <a:avLst>
              <a:gd name="adj1" fmla="val 9878"/>
              <a:gd name="adj2" fmla="val 108162"/>
            </a:avLst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36"/>
          <a:stretch/>
        </p:blipFill>
        <p:spPr>
          <a:xfrm>
            <a:off x="6566418" y="1511622"/>
            <a:ext cx="2495721" cy="268291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0" t="50000" r="10333"/>
          <a:stretch/>
        </p:blipFill>
        <p:spPr>
          <a:xfrm>
            <a:off x="2940278" y="1280555"/>
            <a:ext cx="2522936" cy="257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5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85790" y="404664"/>
            <a:ext cx="7286676" cy="677534"/>
          </a:xfrm>
        </p:spPr>
        <p:txBody>
          <a:bodyPr>
            <a:no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C4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урока.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C4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8921" y="1773401"/>
            <a:ext cx="6819880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n>
                  <a:solidFill>
                    <a:prstClr val="black"/>
                  </a:solidFill>
                </a:ln>
                <a:solidFill>
                  <a:srgbClr val="83BE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Учащийся достиг цели урока, если:</a:t>
            </a:r>
            <a:endParaRPr lang="ru-RU" sz="2400" b="1" dirty="0">
              <a:ln>
                <a:solidFill>
                  <a:prstClr val="black"/>
                </a:solidFill>
              </a:ln>
              <a:solidFill>
                <a:srgbClr val="83BE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2493481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1)Выбирает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предложенных  функций линейную зависимость, прямую пропорциональность на основании определения и строит графики этих функций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2)Устанавливает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графиков линейной зависимости и прямой пропорциональности в зависимости от значений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3)Обосновывает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по результатам исследовательской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07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85790" y="-387827"/>
            <a:ext cx="7286676" cy="1470025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C4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C4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43108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1"/>
          <p:cNvSpPr/>
          <p:nvPr/>
        </p:nvSpPr>
        <p:spPr>
          <a:xfrm>
            <a:off x="664543" y="2027676"/>
            <a:ext cx="7848872" cy="11029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Я </a:t>
            </a:r>
            <a:r>
              <a:rPr lang="ru-RU" sz="3200" dirty="0">
                <a:solidFill>
                  <a:prstClr val="black"/>
                </a:solidFill>
                <a:latin typeface="Century Schoolbook"/>
              </a:rPr>
              <a:t>все понял, я решил все задания </a:t>
            </a: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правильно</a:t>
            </a:r>
            <a:endParaRPr lang="ru-RU" sz="32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9" name="Rectangle 1"/>
          <p:cNvSpPr/>
          <p:nvPr/>
        </p:nvSpPr>
        <p:spPr>
          <a:xfrm>
            <a:off x="678133" y="3488513"/>
            <a:ext cx="7848872" cy="1102931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Я </a:t>
            </a:r>
            <a:r>
              <a:rPr lang="ru-RU" sz="3200" dirty="0">
                <a:solidFill>
                  <a:prstClr val="black"/>
                </a:solidFill>
                <a:latin typeface="Century Schoolbook"/>
              </a:rPr>
              <a:t>все понял, но иногда я допускаю ошибки в </a:t>
            </a: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решении</a:t>
            </a:r>
            <a:endParaRPr lang="ru-RU" sz="3200" dirty="0">
              <a:solidFill>
                <a:prstClr val="black"/>
              </a:solidFill>
              <a:latin typeface="Century Schoolbook"/>
            </a:endParaRPr>
          </a:p>
        </p:txBody>
      </p:sp>
      <p:sp>
        <p:nvSpPr>
          <p:cNvPr id="10" name="Rectangle 1"/>
          <p:cNvSpPr/>
          <p:nvPr/>
        </p:nvSpPr>
        <p:spPr>
          <a:xfrm>
            <a:off x="664543" y="4949350"/>
            <a:ext cx="7848872" cy="1102931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Мне </a:t>
            </a:r>
            <a:r>
              <a:rPr lang="ru-RU" sz="3200" dirty="0">
                <a:solidFill>
                  <a:prstClr val="black"/>
                </a:solidFill>
                <a:latin typeface="Century Schoolbook"/>
              </a:rPr>
              <a:t>нужно решить дополнительные задания, я допустил много </a:t>
            </a:r>
            <a:r>
              <a:rPr lang="ru-RU" sz="3200" dirty="0" smtClean="0">
                <a:solidFill>
                  <a:prstClr val="black"/>
                </a:solidFill>
                <a:latin typeface="Century Schoolbook"/>
              </a:rPr>
              <a:t>ошибок</a:t>
            </a:r>
            <a:endParaRPr lang="ru-RU" sz="3200" dirty="0">
              <a:solidFill>
                <a:prstClr val="black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5800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755576" y="764704"/>
            <a:ext cx="7632848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C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обучения: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7.5.1.5 знать определение линейной функции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y=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kx+b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ее график и устанавливать его расположение в зависимости от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7.5.1.4 знать определение функции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y=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kx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строить ее график и устанавливать его расположение в зависимости от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58" y="47766"/>
            <a:ext cx="648072" cy="648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2160"/>
            <a:ext cx="648072" cy="648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81" y="75184"/>
            <a:ext cx="648072" cy="648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27584" y="692696"/>
            <a:ext cx="6819880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EFC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Учащийся достиг цели урока, если: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rgbClr val="FEFC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279" y="1412776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1)Выбирает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предложенных  функций линейную зависимость, прямую пропорциональность на основании определения и строит графики этих функций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2)Устанавливает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графиков линейной зависимости и прямой пропорциональности в зависимости от значений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3)Обосновывает 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выводы по результатам исследовательской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muzykal+nyy+zvonok+s+uroka_muzlostyle.ru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80312" y="5445224"/>
            <a:ext cx="609600" cy="6096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239"/>
            <a:ext cx="703177" cy="7031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735" y="24239"/>
            <a:ext cx="703177" cy="7031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526" y="24239"/>
            <a:ext cx="703177" cy="703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1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8313" y="116632"/>
            <a:ext cx="82804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Times New Roman"/>
              </a:rPr>
              <a:t>Решение заданий 1 вариант:</a:t>
            </a: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 bwMode="auto">
          <a:xfrm>
            <a:off x="3810137" y="2193231"/>
            <a:ext cx="5412655" cy="2114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Ломанная АВС – график некоторой функции. А(-4;3), В(-2;2), С(-3;-4). Начертить график. По графику определить а) область определения и область значений функции, б) значение у, если  х= - 3 и значение х, если значение у = 0</a:t>
            </a:r>
          </a:p>
          <a:p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52" y="836712"/>
            <a:ext cx="3721390" cy="5282125"/>
          </a:xfrm>
          <a:prstGeom prst="rect">
            <a:avLst/>
          </a:prstGeom>
        </p:spPr>
      </p:pic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284217" y="4725144"/>
            <a:ext cx="4464496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D(y)=[-4;-2], E(y)=[-4;3]</a:t>
            </a:r>
          </a:p>
          <a:p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x= - 3                  y= - 4</a:t>
            </a:r>
          </a:p>
          <a:p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y=0                      x     -2,4</a:t>
            </a:r>
            <a:endParaRPr lang="ru-RU" alt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600554"/>
              </p:ext>
            </p:extLst>
          </p:nvPr>
        </p:nvGraphicFramePr>
        <p:xfrm>
          <a:off x="7447384" y="5769438"/>
          <a:ext cx="188640" cy="18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Уравнение" r:id="rId4" imgW="126725" imgH="126725" progId="Equation.3">
                  <p:embed/>
                </p:oleObj>
              </mc:Choice>
              <mc:Fallback>
                <p:oleObj name="Уравнение" r:id="rId4" imgW="126725" imgH="126725" progId="Equation.3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7384" y="5769438"/>
                        <a:ext cx="188640" cy="1886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448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68312" y="-3111"/>
            <a:ext cx="8280400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Times New Roman"/>
              </a:rPr>
              <a:t>Решение заданий 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Times New Roman"/>
              </a:rPr>
              <a:t>2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j-ea"/>
                <a:cs typeface="Times New Roman"/>
              </a:rPr>
              <a:t> вариант:</a:t>
            </a:r>
            <a:endParaRPr kumimoji="0" lang="ru-RU" altLang="ru-RU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/>
              <a:ea typeface="+mj-ea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415045"/>
            <a:ext cx="9145265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Ломанная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АВС – график некоторой функции. А(-5;-3), В(1;-1), С(3;5). Начертить график. По графику определить а) область определения и область значений функции, б) значение у, если  х= - 2 и значение х, если значение у = 0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78735"/>
            <a:ext cx="5043915" cy="4451385"/>
          </a:xfrm>
          <a:prstGeom prst="rect">
            <a:avLst/>
          </a:prstGeom>
        </p:spPr>
      </p:pic>
      <p:sp>
        <p:nvSpPr>
          <p:cNvPr id="12" name="Rectangle 5"/>
          <p:cNvSpPr txBox="1">
            <a:spLocks noChangeArrowheads="1"/>
          </p:cNvSpPr>
          <p:nvPr/>
        </p:nvSpPr>
        <p:spPr bwMode="auto">
          <a:xfrm>
            <a:off x="5223427" y="2852936"/>
            <a:ext cx="4101102" cy="187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D(y)=[-5;3], E(y)=[-3;5]</a:t>
            </a:r>
          </a:p>
          <a:p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x= - 2                  y= - 2</a:t>
            </a:r>
          </a:p>
          <a:p>
            <a:r>
              <a:rPr lang="en-US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y=0                      x     -1,3</a:t>
            </a:r>
            <a:endParaRPr lang="ru-RU" alt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107910"/>
              </p:ext>
            </p:extLst>
          </p:nvPr>
        </p:nvGraphicFramePr>
        <p:xfrm>
          <a:off x="8344203" y="3885469"/>
          <a:ext cx="188640" cy="18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Уравнение" r:id="rId4" imgW="126725" imgH="126725" progId="Equation.3">
                  <p:embed/>
                </p:oleObj>
              </mc:Choice>
              <mc:Fallback>
                <p:oleObj name="Уравнение" r:id="rId4" imgW="126725" imgH="126725" progId="Equation.3">
                  <p:embed/>
                  <p:pic>
                    <p:nvPicPr>
                      <p:cNvPr id="8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44203" y="3885469"/>
                        <a:ext cx="188640" cy="1886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81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2065" y="3535954"/>
            <a:ext cx="2591717" cy="14401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43543" y="138403"/>
            <a:ext cx="3347864" cy="6192688"/>
          </a:xfrm>
          <a:noFill/>
          <a:ln/>
        </p:spPr>
        <p:txBody>
          <a:bodyPr anchor="ctr"/>
          <a:lstStyle/>
          <a:p>
            <a:pPr algn="l"/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Правильно отмечает 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точки на координатной прямой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2.Правильно строит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график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3.Верно указывает 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определения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4.Верно указывает 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значений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5.Верно указывает 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функции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6.Верно указывает </a:t>
            </a:r>
            <a:b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аргумента</a:t>
            </a:r>
            <a:endParaRPr lang="es-ES" altLang="ru-RU" sz="2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3678130" y="3447908"/>
            <a:ext cx="431958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3200" b="1" dirty="0" smtClean="0">
                <a:solidFill>
                  <a:srgbClr val="005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</a:t>
            </a:r>
          </a:p>
          <a:p>
            <a:r>
              <a:rPr lang="ru-RU" altLang="ru-RU" sz="3200" b="1" dirty="0" smtClean="0">
                <a:solidFill>
                  <a:srgbClr val="005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оценивания:</a:t>
            </a:r>
            <a:endParaRPr lang="es-ES" altLang="ru-RU" sz="3200" b="1" dirty="0" smtClean="0">
              <a:solidFill>
                <a:srgbClr val="005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10"/>
          <p:cNvSpPr txBox="1">
            <a:spLocks noChangeArrowheads="1"/>
          </p:cNvSpPr>
          <p:nvPr/>
        </p:nvSpPr>
        <p:spPr bwMode="auto">
          <a:xfrm>
            <a:off x="3659578" y="4842610"/>
            <a:ext cx="431958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400" i="1" dirty="0" smtClean="0">
                <a:solidFill>
                  <a:srgbClr val="005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пара: 7-8 баллов</a:t>
            </a:r>
          </a:p>
          <a:p>
            <a:r>
              <a:rPr lang="ru-RU" altLang="ru-RU" sz="2400" i="1" dirty="0" smtClean="0">
                <a:solidFill>
                  <a:srgbClr val="005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пара: 5-6 баллов</a:t>
            </a:r>
          </a:p>
          <a:p>
            <a:r>
              <a:rPr lang="ru-RU" altLang="ru-RU" sz="2400" i="1" dirty="0" smtClean="0">
                <a:solidFill>
                  <a:srgbClr val="005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пара: 3-4 балла</a:t>
            </a:r>
          </a:p>
        </p:txBody>
      </p:sp>
      <p:sp>
        <p:nvSpPr>
          <p:cNvPr id="8" name="Rectangle 110"/>
          <p:cNvSpPr txBox="1">
            <a:spLocks noChangeArrowheads="1"/>
          </p:cNvSpPr>
          <p:nvPr/>
        </p:nvSpPr>
        <p:spPr bwMode="auto">
          <a:xfrm>
            <a:off x="3027071" y="138403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балла</a:t>
            </a:r>
          </a:p>
        </p:txBody>
      </p:sp>
      <p:sp>
        <p:nvSpPr>
          <p:cNvPr id="9" name="Rectangle 110"/>
          <p:cNvSpPr txBox="1">
            <a:spLocks noChangeArrowheads="1"/>
          </p:cNvSpPr>
          <p:nvPr/>
        </p:nvSpPr>
        <p:spPr bwMode="auto">
          <a:xfrm>
            <a:off x="3027071" y="1229976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</a:p>
        </p:txBody>
      </p:sp>
      <p:sp>
        <p:nvSpPr>
          <p:cNvPr id="10" name="Rectangle 110"/>
          <p:cNvSpPr txBox="1">
            <a:spLocks noChangeArrowheads="1"/>
          </p:cNvSpPr>
          <p:nvPr/>
        </p:nvSpPr>
        <p:spPr bwMode="auto">
          <a:xfrm>
            <a:off x="3027071" y="2466129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</a:p>
        </p:txBody>
      </p:sp>
      <p:sp>
        <p:nvSpPr>
          <p:cNvPr id="11" name="Rectangle 110"/>
          <p:cNvSpPr txBox="1">
            <a:spLocks noChangeArrowheads="1"/>
          </p:cNvSpPr>
          <p:nvPr/>
        </p:nvSpPr>
        <p:spPr bwMode="auto">
          <a:xfrm>
            <a:off x="3027070" y="3597450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</a:p>
        </p:txBody>
      </p:sp>
      <p:sp>
        <p:nvSpPr>
          <p:cNvPr id="12" name="Rectangle 110"/>
          <p:cNvSpPr txBox="1">
            <a:spLocks noChangeArrowheads="1"/>
          </p:cNvSpPr>
          <p:nvPr/>
        </p:nvSpPr>
        <p:spPr bwMode="auto">
          <a:xfrm>
            <a:off x="3021268" y="4728771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</a:p>
        </p:txBody>
      </p:sp>
      <p:sp>
        <p:nvSpPr>
          <p:cNvPr id="13" name="Rectangle 110"/>
          <p:cNvSpPr txBox="1">
            <a:spLocks noChangeArrowheads="1"/>
          </p:cNvSpPr>
          <p:nvPr/>
        </p:nvSpPr>
        <p:spPr bwMode="auto">
          <a:xfrm>
            <a:off x="2993682" y="5677092"/>
            <a:ext cx="1302117" cy="65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балл</a:t>
            </a:r>
          </a:p>
        </p:txBody>
      </p:sp>
    </p:spTree>
    <p:extLst>
      <p:ext uri="{BB962C8B-B14F-4D97-AF65-F5344CB8AC3E}">
        <p14:creationId xmlns:p14="http://schemas.microsoft.com/office/powerpoint/2010/main" val="3270828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8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188640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32656"/>
            <a:ext cx="6534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 паре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шаблон, построить графики функций: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у=х+3;  2) у=2х; 3) у= 3-х; 4) у= - х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выводы о расположении графиков в системе координат в зависимости от вида формул.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"/>
          <a:stretch/>
        </p:blipFill>
        <p:spPr>
          <a:xfrm>
            <a:off x="3672744" y="2083669"/>
            <a:ext cx="5015687" cy="455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1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188640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32656"/>
            <a:ext cx="6534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шаблон, построить графики функций: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у=2х-3;  2) у=-2х-3; 3) у= 4; 4) у= х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выводы о расположении графиков в системе координат в зависимости от вида формул. </a:t>
            </a:r>
          </a:p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132856"/>
            <a:ext cx="5322631" cy="4353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403648" y="188640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332656"/>
            <a:ext cx="653447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 паре.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шаблон, построить графики функций: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 у=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х+2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2)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у=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х-2; 3) у=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х-2; 4) у= -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0,75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Сделать выводы о расположении графиков в системе координат в зависимости от вида формул. </a:t>
            </a:r>
          </a:p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76872"/>
            <a:ext cx="5927743" cy="408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2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8_mat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InProgress</ApprovalStatus>
    <EditorialTags xmlns="9d035d7d-02e5-4a00-8b62-9a556aabc7b5" xsi:nil="true"/>
    <MarketSpecific xmlns="9d035d7d-02e5-4a00-8b62-9a556aabc7b5">true</MarketSpecific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>TP</AssetType>
    <IntlLangReview xmlns="9d035d7d-02e5-4a00-8b62-9a556aabc7b5" xsi:nil="true"/>
    <NumericId xmlns="9d035d7d-02e5-4a00-8b62-9a556aabc7b5" xsi:nil="true"/>
    <OOCacheId xmlns="9d035d7d-02e5-4a00-8b62-9a556aabc7b5" xsi:nil="true"/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 xsi:nil="true"/>
    <TPAppVersion xmlns="9d035d7d-02e5-4a00-8b62-9a556aabc7b5" xsi:nil="true"/>
    <IsSearchable xmlns="9d035d7d-02e5-4a00-8b62-9a556aabc7b5">true</IsSearchable>
    <EditorialStatus xmlns="9d035d7d-02e5-4a00-8b62-9a556aabc7b5">Complete</EditorialStatus>
    <UALocComments xmlns="9d035d7d-02e5-4a00-8b62-9a556aabc7b5" xsi:nil="true"/>
    <CSXHash xmlns="9d035d7d-02e5-4a00-8b62-9a556aabc7b5" xsi:nil="true"/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1 Microsoft Managed Content</TrustLevel>
    <UALocRecommendation xmlns="9d035d7d-02e5-4a00-8b62-9a556aabc7b5">Localize</UALocRecommendation>
    <TPApplication xmlns="9d035d7d-02e5-4a00-8b62-9a556aabc7b5" xsi:nil="true"/>
    <AssetId xmlns="9d035d7d-02e5-4a00-8b62-9a556aabc7b5">TP101908666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 xsi:nil="true"/>
    <SubmitterId xmlns="9d035d7d-02e5-4a00-8b62-9a556aabc7b5" xsi:nil="true"/>
    <TemplateStatus xmlns="9d035d7d-02e5-4a00-8b62-9a556aabc7b5">Complete</TemplateStatus>
    <APAuthor xmlns="9d035d7d-02e5-4a00-8b62-9a556aabc7b5">
      <UserInfo>
        <DisplayName>FAREAST\v-thjoth</DisplayName>
        <AccountId>39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267179</Value>
      <Value>407249</Value>
    </PublishStatusLookup>
    <SourceTitle xmlns="9d035d7d-02e5-4a00-8b62-9a556aabc7b5" xsi:nil="true"/>
    <AcquiredFrom xmlns="9d035d7d-02e5-4a00-8b62-9a556aabc7b5">Internal MS</AcquiredFrom>
    <CSXSubmissionMarket xmlns="9d035d7d-02e5-4a00-8b62-9a556aabc7b5" xsi:nil="true"/>
    <Markets xmlns="9d035d7d-02e5-4a00-8b62-9a556aabc7b5"/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2010-06-18T10:05:00+00:00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2100-01-01T08:00:00+00:00</AssetExpire>
    <Description0 xmlns="91e8d559-4d54-460d-ba58-5d5027f88b4d" xsi:nil="true"/>
    <MachineTranslated xmlns="9d035d7d-02e5-4a00-8b62-9a556aabc7b5">false</MachineTranslated>
    <OutputCachingOn xmlns="9d035d7d-02e5-4a00-8b62-9a556aabc7b5">true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OriginalRelease xmlns="9d035d7d-02e5-4a00-8b62-9a556aabc7b5">14</OriginalRelease>
    <LocLastLocAttemptVersionLookup xmlns="9d035d7d-02e5-4a00-8b62-9a556aabc7b5">184656</LocLastLocAttemptVersionLookup>
    <CampaignTagsTaxHTField0 xmlns="9d035d7d-02e5-4a00-8b62-9a556aabc7b5">
      <Terms xmlns="http://schemas.microsoft.com/office/infopath/2007/PartnerControls"/>
    </CampaignTagsTaxHTField0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RecommendationsModifier xmlns="9d035d7d-02e5-4a00-8b62-9a556aabc7b5" xsi:nil="true"/>
    <LocManualTestRequired xmlns="9d035d7d-02e5-4a00-8b62-9a556aabc7b5">false</LocManualTestRequired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MarketGroupTiers2 xmlns="9d035d7d-02e5-4a00-8b62-9a556aabc7b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72954BF4-6556-442C-BFED-59C91ECA896B}">
  <ds:schemaRefs>
    <ds:schemaRef ds:uri="http://purl.org/dc/dcmitype/"/>
    <ds:schemaRef ds:uri="http://schemas.microsoft.com/office/2006/metadata/properties"/>
    <ds:schemaRef ds:uri="http://purl.org/dc/elements/1.1/"/>
    <ds:schemaRef ds:uri="91e8d559-4d54-460d-ba58-5d5027f88b4d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d035d7d-02e5-4a00-8b62-9a556aabc7b5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4BCFCE8-E557-45A0-92C6-0E21D0019E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21926C-F056-483B-B3E8-AE1F1A8F88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TF01908703 (1)</Template>
  <TotalTime>343</TotalTime>
  <Words>980</Words>
  <Application>Microsoft Office PowerPoint</Application>
  <PresentationFormat>Экран (4:3)</PresentationFormat>
  <Paragraphs>175</Paragraphs>
  <Slides>17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8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31" baseType="lpstr">
      <vt:lpstr>Arial</vt:lpstr>
      <vt:lpstr>Calibri</vt:lpstr>
      <vt:lpstr>Calibri Light</vt:lpstr>
      <vt:lpstr>Century Schoolbook</vt:lpstr>
      <vt:lpstr>Times New Roman</vt:lpstr>
      <vt:lpstr>8_math</vt:lpstr>
      <vt:lpstr>Diseño predeterminado</vt:lpstr>
      <vt:lpstr>Тема Office</vt:lpstr>
      <vt:lpstr>7_Тема Office</vt:lpstr>
      <vt:lpstr>1_Office Theme</vt:lpstr>
      <vt:lpstr>1_Diseño predeterminado</vt:lpstr>
      <vt:lpstr>2_Diseño predeterminado</vt:lpstr>
      <vt:lpstr>Специальное оформление</vt:lpstr>
      <vt:lpstr>Уравнение</vt:lpstr>
      <vt:lpstr>Тема урока:  Линейная функция и её график.</vt:lpstr>
      <vt:lpstr>Презентация PowerPoint</vt:lpstr>
      <vt:lpstr>Презентация PowerPoint</vt:lpstr>
      <vt:lpstr>Презентация PowerPoint</vt:lpstr>
      <vt:lpstr>Презентация PowerPoint</vt:lpstr>
      <vt:lpstr>1. Правильно отмечает  точки на координатной прямой  2.Правильно строит  график  3.Верно указывает  область определения  4.Верно указывает  область значений  5.Верно указывает  значение функции  6.Верно указывает  значение аргумента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Критерий оценивания:</vt:lpstr>
      <vt:lpstr>Индивидуальная работа.</vt:lpstr>
      <vt:lpstr>Индивидуальная работа.</vt:lpstr>
      <vt:lpstr>Итоги урока.</vt:lpstr>
      <vt:lpstr>Рефлексия.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Шаблон оформления</dc:subject>
  <dc:creator>ADMIN</dc:creator>
  <cp:keywords>Шаблон оформления</cp:keywords>
  <dc:description>Шаблон оформления
Корпорация Майкрософт</dc:description>
  <cp:lastModifiedBy>Ольга</cp:lastModifiedBy>
  <cp:revision>37</cp:revision>
  <dcterms:created xsi:type="dcterms:W3CDTF">2018-11-10T10:25:49Z</dcterms:created>
  <dcterms:modified xsi:type="dcterms:W3CDTF">2018-11-12T07:01:37Z</dcterms:modified>
  <cp:category>Шаблон оформления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</Properties>
</file>