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 id="271" r:id="rId12"/>
    <p:sldId id="266" r:id="rId13"/>
    <p:sldId id="267" r:id="rId14"/>
    <p:sldId id="268" r:id="rId15"/>
    <p:sldId id="269"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8 (777) 680 3919" initials="8(63" lastIdx="1" clrIdx="0">
    <p:extLst>
      <p:ext uri="{19B8F6BF-5375-455C-9EA6-DF929625EA0E}">
        <p15:presenceInfo xmlns:p15="http://schemas.microsoft.com/office/powerpoint/2012/main" xmlns="" userId="1e74e27e8eef46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5/18/2018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5/18/2018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5/18/2018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t>5/18/2018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5/18/2018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5/18/2018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5/18/2018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t>5/18/2018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5/18/2018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782CA7A-C093-6E40-AB4C-1B90D1CA8432}"/>
              </a:ext>
            </a:extLst>
          </p:cNvPr>
          <p:cNvSpPr>
            <a:spLocks noGrp="1"/>
          </p:cNvSpPr>
          <p:nvPr>
            <p:ph type="ctrTitle"/>
          </p:nvPr>
        </p:nvSpPr>
        <p:spPr>
          <a:xfrm>
            <a:off x="1154955" y="603447"/>
            <a:ext cx="5163492" cy="1313385"/>
          </a:xfrm>
        </p:spPr>
        <p:txBody>
          <a:bodyPr/>
          <a:lstStyle/>
          <a:p>
            <a:r>
              <a:rPr lang="ru-RU" dirty="0"/>
              <a:t>SWITZERLAND</a:t>
            </a:r>
          </a:p>
        </p:txBody>
      </p:sp>
      <p:sp>
        <p:nvSpPr>
          <p:cNvPr id="3" name="Подзаголовок 2">
            <a:extLst>
              <a:ext uri="{FF2B5EF4-FFF2-40B4-BE49-F238E27FC236}">
                <a16:creationId xmlns:a16="http://schemas.microsoft.com/office/drawing/2014/main" xmlns="" id="{5F2D74AE-1A59-BC42-A6D1-14B1653EDD3F}"/>
              </a:ext>
            </a:extLst>
          </p:cNvPr>
          <p:cNvSpPr>
            <a:spLocks noGrp="1"/>
          </p:cNvSpPr>
          <p:nvPr>
            <p:ph type="subTitle" idx="1"/>
          </p:nvPr>
        </p:nvSpPr>
        <p:spPr>
          <a:xfrm>
            <a:off x="1154955" y="2342795"/>
            <a:ext cx="8825658" cy="3296005"/>
          </a:xfrm>
        </p:spPr>
        <p:txBody>
          <a:bodyPr>
            <a:normAutofit/>
          </a:bodyPr>
          <a:lstStyle/>
          <a:p>
            <a:r>
              <a:rPr lang="en-US" sz="2800" dirty="0" smtClean="0"/>
              <a:t>The </a:t>
            </a:r>
            <a:r>
              <a:rPr lang="en-US" sz="2800" dirty="0" err="1" smtClean="0"/>
              <a:t>Ptesentation</a:t>
            </a:r>
            <a:r>
              <a:rPr lang="en-US" sz="2800" dirty="0" smtClean="0"/>
              <a:t> is created by </a:t>
            </a:r>
          </a:p>
          <a:p>
            <a:r>
              <a:rPr lang="en-US" sz="2800" dirty="0" err="1" smtClean="0"/>
              <a:t>Nasyrova</a:t>
            </a:r>
            <a:r>
              <a:rPr lang="en-US" sz="2800" dirty="0" smtClean="0"/>
              <a:t> Galina</a:t>
            </a:r>
          </a:p>
          <a:p>
            <a:r>
              <a:rPr lang="en-US" sz="2800" dirty="0" smtClean="0"/>
              <a:t>Form: 9 “A”</a:t>
            </a:r>
          </a:p>
          <a:p>
            <a:r>
              <a:rPr lang="en-US" sz="2800" dirty="0" smtClean="0"/>
              <a:t>The School-Gymnasium </a:t>
            </a:r>
            <a:r>
              <a:rPr lang="ru-RU" sz="2800" dirty="0" smtClean="0"/>
              <a:t>№1 </a:t>
            </a:r>
            <a:endParaRPr lang="en-US" sz="2800" dirty="0" smtClean="0"/>
          </a:p>
          <a:p>
            <a:r>
              <a:rPr lang="en-US" sz="2800" dirty="0" smtClean="0"/>
              <a:t>of </a:t>
            </a:r>
            <a:r>
              <a:rPr lang="en-US" sz="2800" dirty="0" err="1" smtClean="0"/>
              <a:t>Mamlutka</a:t>
            </a:r>
            <a:endParaRPr lang="en-US" sz="2800" dirty="0" smtClean="0"/>
          </a:p>
          <a:p>
            <a:r>
              <a:rPr lang="en-US" sz="2800" dirty="0" smtClean="0"/>
              <a:t>Teacher: Tatyana </a:t>
            </a:r>
            <a:r>
              <a:rPr lang="en-US" sz="2800" dirty="0" err="1" smtClean="0"/>
              <a:t>Voropaeva</a:t>
            </a:r>
            <a:endParaRPr lang="ru-RU" sz="2800" dirty="0"/>
          </a:p>
        </p:txBody>
      </p:sp>
      <p:pic>
        <p:nvPicPr>
          <p:cNvPr id="6" name="Рисунок 6">
            <a:extLst>
              <a:ext uri="{FF2B5EF4-FFF2-40B4-BE49-F238E27FC236}">
                <a16:creationId xmlns:a16="http://schemas.microsoft.com/office/drawing/2014/main" xmlns="" id="{DE363272-D5F3-9A4D-88DA-988BB0122432}"/>
              </a:ext>
            </a:extLst>
          </p:cNvPr>
          <p:cNvPicPr>
            <a:picLocks noChangeAspect="1"/>
          </p:cNvPicPr>
          <p:nvPr/>
        </p:nvPicPr>
        <p:blipFill>
          <a:blip r:embed="rId2"/>
          <a:stretch>
            <a:fillRect/>
          </a:stretch>
        </p:blipFill>
        <p:spPr>
          <a:xfrm>
            <a:off x="7239000" y="2300583"/>
            <a:ext cx="3733800" cy="3338217"/>
          </a:xfrm>
          <a:prstGeom prst="rect">
            <a:avLst/>
          </a:prstGeom>
        </p:spPr>
      </p:pic>
    </p:spTree>
    <p:extLst>
      <p:ext uri="{BB962C8B-B14F-4D97-AF65-F5344CB8AC3E}">
        <p14:creationId xmlns:p14="http://schemas.microsoft.com/office/powerpoint/2010/main" val="91156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6490614-21F1-E045-9135-697A5E61FC80}"/>
              </a:ext>
            </a:extLst>
          </p:cNvPr>
          <p:cNvSpPr>
            <a:spLocks noGrp="1"/>
          </p:cNvSpPr>
          <p:nvPr>
            <p:ph type="title"/>
          </p:nvPr>
        </p:nvSpPr>
        <p:spPr>
          <a:xfrm>
            <a:off x="2752314" y="-2167807"/>
            <a:ext cx="8761413" cy="706964"/>
          </a:xfrm>
        </p:spPr>
        <p:txBody>
          <a:bodyPr/>
          <a:lstStyle/>
          <a:p>
            <a:endParaRPr lang="ru-RU"/>
          </a:p>
        </p:txBody>
      </p:sp>
      <p:pic>
        <p:nvPicPr>
          <p:cNvPr id="4" name="Рисунок 4">
            <a:extLst>
              <a:ext uri="{FF2B5EF4-FFF2-40B4-BE49-F238E27FC236}">
                <a16:creationId xmlns:a16="http://schemas.microsoft.com/office/drawing/2014/main" xmlns="" id="{69B0F0ED-720C-3849-A974-F56C552CBD08}"/>
              </a:ext>
            </a:extLst>
          </p:cNvPr>
          <p:cNvPicPr>
            <a:picLocks noGrp="1" noChangeAspect="1"/>
          </p:cNvPicPr>
          <p:nvPr>
            <p:ph idx="1"/>
          </p:nvPr>
        </p:nvPicPr>
        <p:blipFill>
          <a:blip r:embed="rId2"/>
          <a:stretch>
            <a:fillRect/>
          </a:stretch>
        </p:blipFill>
        <p:spPr>
          <a:xfrm>
            <a:off x="382060" y="2751009"/>
            <a:ext cx="5528173" cy="3709327"/>
          </a:xfrm>
          <a:prstGeom prst="rect">
            <a:avLst/>
          </a:prstGeom>
        </p:spPr>
      </p:pic>
      <p:pic>
        <p:nvPicPr>
          <p:cNvPr id="6" name="Рисунок 6">
            <a:extLst>
              <a:ext uri="{FF2B5EF4-FFF2-40B4-BE49-F238E27FC236}">
                <a16:creationId xmlns:a16="http://schemas.microsoft.com/office/drawing/2014/main" xmlns="" id="{54798355-6A78-6245-AF74-91EBDD5809F5}"/>
              </a:ext>
            </a:extLst>
          </p:cNvPr>
          <p:cNvPicPr>
            <a:picLocks noChangeAspect="1"/>
          </p:cNvPicPr>
          <p:nvPr/>
        </p:nvPicPr>
        <p:blipFill>
          <a:blip r:embed="rId3"/>
          <a:stretch>
            <a:fillRect/>
          </a:stretch>
        </p:blipFill>
        <p:spPr>
          <a:xfrm>
            <a:off x="7683021" y="2359112"/>
            <a:ext cx="4466692" cy="4101224"/>
          </a:xfrm>
          <a:prstGeom prst="rect">
            <a:avLst/>
          </a:prstGeom>
        </p:spPr>
      </p:pic>
      <p:sp>
        <p:nvSpPr>
          <p:cNvPr id="13" name="Сердце 12">
            <a:extLst>
              <a:ext uri="{FF2B5EF4-FFF2-40B4-BE49-F238E27FC236}">
                <a16:creationId xmlns:a16="http://schemas.microsoft.com/office/drawing/2014/main" xmlns="" id="{D43C188B-1E0B-104A-BB51-F4BA803B1813}"/>
              </a:ext>
            </a:extLst>
          </p:cNvPr>
          <p:cNvSpPr/>
          <p:nvPr/>
        </p:nvSpPr>
        <p:spPr>
          <a:xfrm>
            <a:off x="6122009" y="3380724"/>
            <a:ext cx="1349236" cy="1500099"/>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4158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5413BBC-60A8-DE4D-BCA1-E1815F230EFF}"/>
              </a:ext>
            </a:extLst>
          </p:cNvPr>
          <p:cNvSpPr>
            <a:spLocks noGrp="1"/>
          </p:cNvSpPr>
          <p:nvPr>
            <p:ph idx="1"/>
          </p:nvPr>
        </p:nvSpPr>
        <p:spPr/>
        <p:txBody>
          <a:bodyPr>
            <a:normAutofit/>
          </a:bodyPr>
          <a:lstStyle/>
          <a:p>
            <a:r>
              <a:rPr lang="af-ZA" sz="7200" b="1" dirty="0"/>
              <a:t>Switzerland Attractions</a:t>
            </a:r>
            <a:endParaRPr lang="ru-RU" sz="7200" b="1" dirty="0"/>
          </a:p>
        </p:txBody>
      </p:sp>
      <p:sp>
        <p:nvSpPr>
          <p:cNvPr id="4" name="Солнце 3">
            <a:extLst>
              <a:ext uri="{FF2B5EF4-FFF2-40B4-BE49-F238E27FC236}">
                <a16:creationId xmlns:a16="http://schemas.microsoft.com/office/drawing/2014/main" xmlns="" id="{8C088CB9-26E7-7843-9692-4B08742592CF}"/>
              </a:ext>
            </a:extLst>
          </p:cNvPr>
          <p:cNvSpPr/>
          <p:nvPr/>
        </p:nvSpPr>
        <p:spPr>
          <a:xfrm>
            <a:off x="6796116" y="2431182"/>
            <a:ext cx="5395884" cy="4011504"/>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409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D58DEF0B-108E-AB4A-B2F9-F1A226F9DCD4}"/>
              </a:ext>
            </a:extLst>
          </p:cNvPr>
          <p:cNvSpPr>
            <a:spLocks noGrp="1"/>
          </p:cNvSpPr>
          <p:nvPr>
            <p:ph idx="1"/>
          </p:nvPr>
        </p:nvSpPr>
        <p:spPr>
          <a:xfrm>
            <a:off x="391772" y="2408266"/>
            <a:ext cx="4861770" cy="4016671"/>
          </a:xfrm>
        </p:spPr>
        <p:txBody>
          <a:bodyPr>
            <a:noAutofit/>
          </a:bodyPr>
          <a:lstStyle/>
          <a:p>
            <a:r>
              <a:rPr lang="af-ZA" sz="2400" b="1" i="1" dirty="0"/>
              <a:t>Basilica of Notre </a:t>
            </a:r>
            <a:r>
              <a:rPr lang="af-ZA" sz="2400" b="1" i="1" dirty="0" smtClean="0"/>
              <a:t>Dame</a:t>
            </a:r>
            <a:r>
              <a:rPr lang="ru-RU" sz="2400" b="1" i="1" dirty="0" smtClean="0"/>
              <a:t> </a:t>
            </a:r>
            <a:r>
              <a:rPr lang="af-ZA" sz="2400" b="1" dirty="0" smtClean="0"/>
              <a:t>This </a:t>
            </a:r>
            <a:r>
              <a:rPr lang="af-ZA" sz="2400" b="1" dirty="0"/>
              <a:t>is the main temple, located in Geneva. The main basilica was built in the middle of the 19th century, it is sustained in the Gothic style. The basilica boasts a rich decoration, it is decorated with a large number of bas-reliefs and stained glass. The basilica itself is made of sandstone.</a:t>
            </a:r>
            <a:endParaRPr lang="ru-RU" sz="2400" b="1" dirty="0"/>
          </a:p>
        </p:txBody>
      </p:sp>
      <p:pic>
        <p:nvPicPr>
          <p:cNvPr id="4" name="Рисунок 4">
            <a:extLst>
              <a:ext uri="{FF2B5EF4-FFF2-40B4-BE49-F238E27FC236}">
                <a16:creationId xmlns:a16="http://schemas.microsoft.com/office/drawing/2014/main" xmlns="" id="{811EE738-0179-6349-928A-4ABB84B9BDF0}"/>
              </a:ext>
            </a:extLst>
          </p:cNvPr>
          <p:cNvPicPr>
            <a:picLocks noChangeAspect="1"/>
          </p:cNvPicPr>
          <p:nvPr/>
        </p:nvPicPr>
        <p:blipFill>
          <a:blip r:embed="rId2"/>
          <a:stretch>
            <a:fillRect/>
          </a:stretch>
        </p:blipFill>
        <p:spPr>
          <a:xfrm>
            <a:off x="6049706" y="2540838"/>
            <a:ext cx="5381625" cy="4048125"/>
          </a:xfrm>
          <a:prstGeom prst="rect">
            <a:avLst/>
          </a:prstGeom>
        </p:spPr>
      </p:pic>
    </p:spTree>
    <p:extLst>
      <p:ext uri="{BB962C8B-B14F-4D97-AF65-F5344CB8AC3E}">
        <p14:creationId xmlns:p14="http://schemas.microsoft.com/office/powerpoint/2010/main" val="271883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EBB22FB1-9D92-924B-BB53-14B88F69D4E8}"/>
              </a:ext>
            </a:extLst>
          </p:cNvPr>
          <p:cNvSpPr>
            <a:spLocks noGrp="1"/>
          </p:cNvSpPr>
          <p:nvPr>
            <p:ph idx="1"/>
          </p:nvPr>
        </p:nvSpPr>
        <p:spPr>
          <a:xfrm>
            <a:off x="320777" y="2692242"/>
            <a:ext cx="5074751" cy="3342230"/>
          </a:xfrm>
        </p:spPr>
        <p:txBody>
          <a:bodyPr>
            <a:noAutofit/>
          </a:bodyPr>
          <a:lstStyle/>
          <a:p>
            <a:r>
              <a:rPr lang="af-ZA" sz="2400" b="1" i="1" dirty="0"/>
              <a:t>Bern </a:t>
            </a:r>
            <a:r>
              <a:rPr lang="af-ZA" sz="2400" b="1" i="1" dirty="0" smtClean="0"/>
              <a:t>Cathedral</a:t>
            </a:r>
            <a:r>
              <a:rPr lang="ru-RU" sz="2400" b="1" i="1" dirty="0" smtClean="0"/>
              <a:t> </a:t>
            </a:r>
            <a:r>
              <a:rPr lang="af-ZA" sz="2400" b="1" dirty="0" smtClean="0"/>
              <a:t>This </a:t>
            </a:r>
            <a:r>
              <a:rPr lang="af-ZA" sz="2400" b="1" dirty="0"/>
              <a:t>unforgettable beauty cathedral is located in the city of Bern, the cathedral is a magnificent example of late Gothic, it is considered the largest temple located in Switzerland, its spire rushes to the sky at a height of 100 meters.</a:t>
            </a:r>
            <a:endParaRPr lang="ru-RU" sz="2400" b="1" dirty="0"/>
          </a:p>
        </p:txBody>
      </p:sp>
      <p:pic>
        <p:nvPicPr>
          <p:cNvPr id="4" name="Рисунок 4">
            <a:extLst>
              <a:ext uri="{FF2B5EF4-FFF2-40B4-BE49-F238E27FC236}">
                <a16:creationId xmlns:a16="http://schemas.microsoft.com/office/drawing/2014/main" xmlns="" id="{4ECA931F-3853-1548-80B2-1E09D0E0980E}"/>
              </a:ext>
            </a:extLst>
          </p:cNvPr>
          <p:cNvPicPr>
            <a:picLocks noChangeAspect="1"/>
          </p:cNvPicPr>
          <p:nvPr/>
        </p:nvPicPr>
        <p:blipFill>
          <a:blip r:embed="rId2"/>
          <a:stretch>
            <a:fillRect/>
          </a:stretch>
        </p:blipFill>
        <p:spPr>
          <a:xfrm>
            <a:off x="5847078" y="2692242"/>
            <a:ext cx="5857875" cy="3962400"/>
          </a:xfrm>
          <a:prstGeom prst="rect">
            <a:avLst/>
          </a:prstGeom>
        </p:spPr>
      </p:pic>
    </p:spTree>
    <p:extLst>
      <p:ext uri="{BB962C8B-B14F-4D97-AF65-F5344CB8AC3E}">
        <p14:creationId xmlns:p14="http://schemas.microsoft.com/office/powerpoint/2010/main" val="2416013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ъект 8">
            <a:extLst>
              <a:ext uri="{FF2B5EF4-FFF2-40B4-BE49-F238E27FC236}">
                <a16:creationId xmlns:a16="http://schemas.microsoft.com/office/drawing/2014/main" xmlns="" id="{86D618EB-B4A2-574E-AEB7-262F1F9F0B52}"/>
              </a:ext>
            </a:extLst>
          </p:cNvPr>
          <p:cNvSpPr>
            <a:spLocks noGrp="1"/>
          </p:cNvSpPr>
          <p:nvPr>
            <p:ph idx="1"/>
          </p:nvPr>
        </p:nvSpPr>
        <p:spPr>
          <a:xfrm>
            <a:off x="230730" y="2266281"/>
            <a:ext cx="4577795" cy="4336142"/>
          </a:xfrm>
        </p:spPr>
        <p:txBody>
          <a:bodyPr>
            <a:normAutofit/>
          </a:bodyPr>
          <a:lstStyle/>
          <a:p>
            <a:r>
              <a:rPr lang="af-ZA" sz="2400" b="1" i="1" dirty="0"/>
              <a:t>The Kapellbrücke Brid</a:t>
            </a:r>
            <a:r>
              <a:rPr lang="ru-RU" sz="2400" b="1" i="1" dirty="0" err="1" smtClean="0"/>
              <a:t>ge</a:t>
            </a:r>
            <a:r>
              <a:rPr lang="ru-RU" sz="2400" b="1" dirty="0" smtClean="0"/>
              <a:t> </a:t>
            </a:r>
            <a:r>
              <a:rPr lang="af-ZA" sz="2400" b="1" dirty="0"/>
              <a:t>The bridge is a visiting card of the city of Lucerne and one of the most important sights of Switzerland. The bridge is the oldest wooden bridge in Europe, surviving to this day, its length is 200 meters.</a:t>
            </a:r>
            <a:endParaRPr lang="ru-RU" sz="2400" b="1" dirty="0"/>
          </a:p>
        </p:txBody>
      </p:sp>
      <p:pic>
        <p:nvPicPr>
          <p:cNvPr id="10" name="Рисунок 10">
            <a:extLst>
              <a:ext uri="{FF2B5EF4-FFF2-40B4-BE49-F238E27FC236}">
                <a16:creationId xmlns:a16="http://schemas.microsoft.com/office/drawing/2014/main" xmlns="" id="{B87F91E0-B00A-3D4A-B1A1-C90827982408}"/>
              </a:ext>
            </a:extLst>
          </p:cNvPr>
          <p:cNvPicPr>
            <a:picLocks noChangeAspect="1"/>
          </p:cNvPicPr>
          <p:nvPr/>
        </p:nvPicPr>
        <p:blipFill>
          <a:blip r:embed="rId2"/>
          <a:stretch>
            <a:fillRect/>
          </a:stretch>
        </p:blipFill>
        <p:spPr>
          <a:xfrm>
            <a:off x="5535660" y="2592398"/>
            <a:ext cx="5876925" cy="4010025"/>
          </a:xfrm>
          <a:prstGeom prst="rect">
            <a:avLst/>
          </a:prstGeom>
        </p:spPr>
      </p:pic>
    </p:spTree>
    <p:extLst>
      <p:ext uri="{BB962C8B-B14F-4D97-AF65-F5344CB8AC3E}">
        <p14:creationId xmlns:p14="http://schemas.microsoft.com/office/powerpoint/2010/main" val="227820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C63AA904-FFD8-C949-B8BC-8DDE7A6C2653}"/>
              </a:ext>
            </a:extLst>
          </p:cNvPr>
          <p:cNvSpPr>
            <a:spLocks noGrp="1"/>
          </p:cNvSpPr>
          <p:nvPr>
            <p:ph idx="1"/>
          </p:nvPr>
        </p:nvSpPr>
        <p:spPr>
          <a:xfrm>
            <a:off x="141436" y="2497009"/>
            <a:ext cx="5342834" cy="4176408"/>
          </a:xfrm>
        </p:spPr>
        <p:txBody>
          <a:bodyPr>
            <a:normAutofit/>
          </a:bodyPr>
          <a:lstStyle/>
          <a:p>
            <a:r>
              <a:rPr lang="af-ZA" sz="2400" b="1" i="1" dirty="0"/>
              <a:t>Saint Paul's </a:t>
            </a:r>
            <a:r>
              <a:rPr lang="af-ZA" sz="2400" b="1" i="1" dirty="0" smtClean="0"/>
              <a:t>Cathedral</a:t>
            </a:r>
            <a:r>
              <a:rPr lang="ru-RU" sz="2400" b="1" i="1" dirty="0" smtClean="0"/>
              <a:t> </a:t>
            </a:r>
            <a:r>
              <a:rPr lang="af-ZA" sz="2400" b="1" dirty="0" smtClean="0"/>
              <a:t>This </a:t>
            </a:r>
            <a:r>
              <a:rPr lang="af-ZA" sz="2400" b="1" dirty="0"/>
              <a:t>is the main religious landmark of Geneva. The cathedral was built in the beginning of the 13th century. The architectural ensemble of the cathedral is difficult to meet in any other buildings, it is unique. Despite the variety of styles in the construction of the ensemble, it looks very harmonious.</a:t>
            </a:r>
            <a:endParaRPr lang="ru-RU" sz="2400" b="1" dirty="0"/>
          </a:p>
        </p:txBody>
      </p:sp>
      <p:pic>
        <p:nvPicPr>
          <p:cNvPr id="4" name="Рисунок 4">
            <a:extLst>
              <a:ext uri="{FF2B5EF4-FFF2-40B4-BE49-F238E27FC236}">
                <a16:creationId xmlns:a16="http://schemas.microsoft.com/office/drawing/2014/main" xmlns="" id="{9BB3D044-2E11-EE46-8D4B-E860A42B0A65}"/>
              </a:ext>
            </a:extLst>
          </p:cNvPr>
          <p:cNvPicPr>
            <a:picLocks noChangeAspect="1"/>
          </p:cNvPicPr>
          <p:nvPr/>
        </p:nvPicPr>
        <p:blipFill>
          <a:blip r:embed="rId2"/>
          <a:stretch>
            <a:fillRect/>
          </a:stretch>
        </p:blipFill>
        <p:spPr>
          <a:xfrm>
            <a:off x="6256179" y="2608775"/>
            <a:ext cx="5572125" cy="3952875"/>
          </a:xfrm>
          <a:prstGeom prst="rect">
            <a:avLst/>
          </a:prstGeom>
        </p:spPr>
      </p:pic>
    </p:spTree>
    <p:extLst>
      <p:ext uri="{BB962C8B-B14F-4D97-AF65-F5344CB8AC3E}">
        <p14:creationId xmlns:p14="http://schemas.microsoft.com/office/powerpoint/2010/main" val="17620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5AA9523-6349-3146-920A-81FCB2E82B4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A35A8247-CF12-F145-BD50-BA7B07A88EAA}"/>
              </a:ext>
            </a:extLst>
          </p:cNvPr>
          <p:cNvPicPr>
            <a:picLocks noGrp="1" noChangeAspect="1"/>
          </p:cNvPicPr>
          <p:nvPr>
            <p:ph idx="1"/>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88715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0E2BA6B-F73C-E344-9C16-9DF0E653321F}"/>
              </a:ext>
            </a:extLst>
          </p:cNvPr>
          <p:cNvSpPr>
            <a:spLocks noGrp="1"/>
          </p:cNvSpPr>
          <p:nvPr>
            <p:ph type="title"/>
          </p:nvPr>
        </p:nvSpPr>
        <p:spPr>
          <a:xfrm>
            <a:off x="8609302" y="-4812325"/>
            <a:ext cx="8761413" cy="706964"/>
          </a:xfrm>
        </p:spPr>
        <p:txBody>
          <a:bodyPr/>
          <a:lstStyle/>
          <a:p>
            <a:endParaRPr lang="ru-RU"/>
          </a:p>
        </p:txBody>
      </p:sp>
      <p:sp>
        <p:nvSpPr>
          <p:cNvPr id="3" name="Объект 2">
            <a:extLst>
              <a:ext uri="{FF2B5EF4-FFF2-40B4-BE49-F238E27FC236}">
                <a16:creationId xmlns:a16="http://schemas.microsoft.com/office/drawing/2014/main" xmlns="" id="{7463BAD1-0FDC-B441-BAB4-D55A28604AA2}"/>
              </a:ext>
            </a:extLst>
          </p:cNvPr>
          <p:cNvSpPr>
            <a:spLocks noGrp="1"/>
          </p:cNvSpPr>
          <p:nvPr>
            <p:ph idx="1"/>
          </p:nvPr>
        </p:nvSpPr>
        <p:spPr>
          <a:xfrm>
            <a:off x="493280" y="2662267"/>
            <a:ext cx="5908929" cy="3727173"/>
          </a:xfrm>
        </p:spPr>
        <p:txBody>
          <a:bodyPr/>
          <a:lstStyle/>
          <a:p>
            <a:r>
              <a:rPr lang="af-ZA" b="1" dirty="0"/>
              <a:t>Switzerland, located in Central Europe, is a country of countless lakes, villages and high Alps. The country is famous for its ski resorts and hiking routes. Banking and financial institutions play a leading role in the country's economy, and Swiss watches and chocolate are known all over the world.</a:t>
            </a:r>
            <a:endParaRPr lang="ru-RU" b="1" dirty="0"/>
          </a:p>
        </p:txBody>
      </p:sp>
      <p:pic>
        <p:nvPicPr>
          <p:cNvPr id="4" name="Рисунок 4">
            <a:extLst>
              <a:ext uri="{FF2B5EF4-FFF2-40B4-BE49-F238E27FC236}">
                <a16:creationId xmlns:a16="http://schemas.microsoft.com/office/drawing/2014/main" xmlns="" id="{AE3B3F54-FAF3-C249-AE7F-127E7207D0F0}"/>
              </a:ext>
            </a:extLst>
          </p:cNvPr>
          <p:cNvPicPr>
            <a:picLocks noChangeAspect="1"/>
          </p:cNvPicPr>
          <p:nvPr/>
        </p:nvPicPr>
        <p:blipFill>
          <a:blip r:embed="rId2"/>
          <a:stretch>
            <a:fillRect/>
          </a:stretch>
        </p:blipFill>
        <p:spPr>
          <a:xfrm>
            <a:off x="6936067" y="2255839"/>
            <a:ext cx="4737176" cy="3901459"/>
          </a:xfrm>
          <a:prstGeom prst="rect">
            <a:avLst/>
          </a:prstGeom>
        </p:spPr>
      </p:pic>
    </p:spTree>
    <p:extLst>
      <p:ext uri="{BB962C8B-B14F-4D97-AF65-F5344CB8AC3E}">
        <p14:creationId xmlns:p14="http://schemas.microsoft.com/office/powerpoint/2010/main" val="3153377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55A2B80-A9E3-A94D-A84A-68AFD1BE53B2}"/>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19F5AE50-566D-464B-AD8F-B6C62C070811}"/>
              </a:ext>
            </a:extLst>
          </p:cNvPr>
          <p:cNvPicPr>
            <a:picLocks noGrp="1" noChangeAspect="1"/>
          </p:cNvPicPr>
          <p:nvPr>
            <p:ph idx="1"/>
          </p:nvPr>
        </p:nvPicPr>
        <p:blipFill>
          <a:blip r:embed="rId2"/>
          <a:stretch>
            <a:fillRect/>
          </a:stretch>
        </p:blipFill>
        <p:spPr>
          <a:xfrm>
            <a:off x="236900" y="0"/>
            <a:ext cx="11423829" cy="6708913"/>
          </a:xfrm>
          <a:prstGeom prst="rect">
            <a:avLst/>
          </a:prstGeom>
        </p:spPr>
      </p:pic>
      <p:pic>
        <p:nvPicPr>
          <p:cNvPr id="6" name="Рисунок 6">
            <a:extLst>
              <a:ext uri="{FF2B5EF4-FFF2-40B4-BE49-F238E27FC236}">
                <a16:creationId xmlns:a16="http://schemas.microsoft.com/office/drawing/2014/main" xmlns="" id="{C3E820A7-2F40-F442-955F-80DAA6066A60}"/>
              </a:ext>
            </a:extLst>
          </p:cNvPr>
          <p:cNvPicPr>
            <a:picLocks noChangeAspect="1"/>
          </p:cNvPicPr>
          <p:nvPr/>
        </p:nvPicPr>
        <p:blipFill>
          <a:blip r:embed="rId3"/>
          <a:stretch>
            <a:fillRect/>
          </a:stretch>
        </p:blipFill>
        <p:spPr>
          <a:xfrm>
            <a:off x="6889247" y="-7093034"/>
            <a:ext cx="4485857" cy="6230284"/>
          </a:xfrm>
          <a:prstGeom prst="rect">
            <a:avLst/>
          </a:prstGeom>
        </p:spPr>
      </p:pic>
    </p:spTree>
    <p:extLst>
      <p:ext uri="{BB962C8B-B14F-4D97-AF65-F5344CB8AC3E}">
        <p14:creationId xmlns:p14="http://schemas.microsoft.com/office/powerpoint/2010/main" val="1564818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4">
            <a:extLst>
              <a:ext uri="{FF2B5EF4-FFF2-40B4-BE49-F238E27FC236}">
                <a16:creationId xmlns:a16="http://schemas.microsoft.com/office/drawing/2014/main" xmlns="" id="{25013B26-7AAF-934F-9D4F-3CC7573660B3}"/>
              </a:ext>
            </a:extLst>
          </p:cNvPr>
          <p:cNvPicPr>
            <a:picLocks noGrp="1" noChangeAspect="1"/>
          </p:cNvPicPr>
          <p:nvPr>
            <p:ph idx="1"/>
          </p:nvPr>
        </p:nvPicPr>
        <p:blipFill>
          <a:blip r:embed="rId2"/>
          <a:stretch>
            <a:fillRect/>
          </a:stretch>
        </p:blipFill>
        <p:spPr>
          <a:xfrm>
            <a:off x="295781" y="3064960"/>
            <a:ext cx="4474782" cy="3416300"/>
          </a:xfrm>
          <a:prstGeom prst="rect">
            <a:avLst/>
          </a:prstGeom>
        </p:spPr>
      </p:pic>
      <p:pic>
        <p:nvPicPr>
          <p:cNvPr id="6" name="Рисунок 6">
            <a:extLst>
              <a:ext uri="{FF2B5EF4-FFF2-40B4-BE49-F238E27FC236}">
                <a16:creationId xmlns:a16="http://schemas.microsoft.com/office/drawing/2014/main" xmlns="" id="{8F9AE9AC-BD28-7842-A115-1182460E3D2E}"/>
              </a:ext>
            </a:extLst>
          </p:cNvPr>
          <p:cNvPicPr>
            <a:picLocks noChangeAspect="1"/>
          </p:cNvPicPr>
          <p:nvPr/>
        </p:nvPicPr>
        <p:blipFill>
          <a:blip r:embed="rId3"/>
          <a:stretch>
            <a:fillRect/>
          </a:stretch>
        </p:blipFill>
        <p:spPr>
          <a:xfrm>
            <a:off x="8504438" y="2413789"/>
            <a:ext cx="3687562" cy="4332028"/>
          </a:xfrm>
          <a:prstGeom prst="rect">
            <a:avLst/>
          </a:prstGeom>
        </p:spPr>
      </p:pic>
      <p:sp>
        <p:nvSpPr>
          <p:cNvPr id="8" name="Сердце 7">
            <a:extLst>
              <a:ext uri="{FF2B5EF4-FFF2-40B4-BE49-F238E27FC236}">
                <a16:creationId xmlns:a16="http://schemas.microsoft.com/office/drawing/2014/main" xmlns="" id="{25A5A29C-BDC4-8A48-BBDC-4C8957A17F5D}"/>
              </a:ext>
            </a:extLst>
          </p:cNvPr>
          <p:cNvSpPr/>
          <p:nvPr/>
        </p:nvSpPr>
        <p:spPr>
          <a:xfrm>
            <a:off x="5182190" y="2502176"/>
            <a:ext cx="2343151" cy="378077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0113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3E67489-B7D7-4A46-A0AB-09EA03B7D03A}"/>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F48B7B85-8EE5-0D44-9847-397357F80EB3}"/>
              </a:ext>
            </a:extLst>
          </p:cNvPr>
          <p:cNvPicPr>
            <a:picLocks noGrp="1" noChangeAspect="1"/>
          </p:cNvPicPr>
          <p:nvPr>
            <p:ph idx="1"/>
          </p:nvPr>
        </p:nvPicPr>
        <p:blipFill>
          <a:blip r:embed="rId2"/>
          <a:stretch>
            <a:fillRect/>
          </a:stretch>
        </p:blipFill>
        <p:spPr>
          <a:xfrm>
            <a:off x="-141988" y="0"/>
            <a:ext cx="12333988" cy="7081630"/>
          </a:xfrm>
          <a:prstGeom prst="rect">
            <a:avLst/>
          </a:prstGeom>
        </p:spPr>
      </p:pic>
    </p:spTree>
    <p:extLst>
      <p:ext uri="{BB962C8B-B14F-4D97-AF65-F5344CB8AC3E}">
        <p14:creationId xmlns:p14="http://schemas.microsoft.com/office/powerpoint/2010/main" val="147129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14D6C4-E41A-C646-882D-BD810D5E7A4F}"/>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2AB2610C-5F60-9044-A86D-692B5381D71D}"/>
              </a:ext>
            </a:extLst>
          </p:cNvPr>
          <p:cNvPicPr>
            <a:picLocks noGrp="1" noChangeAspect="1"/>
          </p:cNvPicPr>
          <p:nvPr>
            <p:ph idx="1"/>
          </p:nvPr>
        </p:nvPicPr>
        <p:blipFill>
          <a:blip r:embed="rId2"/>
          <a:stretch>
            <a:fillRect/>
          </a:stretch>
        </p:blipFill>
        <p:spPr>
          <a:xfrm>
            <a:off x="-248478" y="-581682"/>
            <a:ext cx="12440477" cy="7439682"/>
          </a:xfrm>
          <a:prstGeom prst="rect">
            <a:avLst/>
          </a:prstGeom>
        </p:spPr>
      </p:pic>
    </p:spTree>
    <p:extLst>
      <p:ext uri="{BB962C8B-B14F-4D97-AF65-F5344CB8AC3E}">
        <p14:creationId xmlns:p14="http://schemas.microsoft.com/office/powerpoint/2010/main" val="361831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667F18-7873-6247-8DE6-A358D9A58B57}"/>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BEC00F82-94A1-154D-B347-178FD4136653}"/>
              </a:ext>
            </a:extLst>
          </p:cNvPr>
          <p:cNvPicPr>
            <a:picLocks noGrp="1" noChangeAspect="1"/>
          </p:cNvPicPr>
          <p:nvPr>
            <p:ph idx="1"/>
          </p:nvPr>
        </p:nvPicPr>
        <p:blipFill>
          <a:blip r:embed="rId2"/>
          <a:stretch>
            <a:fillRect/>
          </a:stretch>
        </p:blipFill>
        <p:spPr>
          <a:xfrm>
            <a:off x="-159735" y="0"/>
            <a:ext cx="12583648" cy="6858000"/>
          </a:xfrm>
          <a:prstGeom prst="rect">
            <a:avLst/>
          </a:prstGeom>
        </p:spPr>
      </p:pic>
    </p:spTree>
    <p:extLst>
      <p:ext uri="{BB962C8B-B14F-4D97-AF65-F5344CB8AC3E}">
        <p14:creationId xmlns:p14="http://schemas.microsoft.com/office/powerpoint/2010/main" val="138708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C8A6877-B122-C843-BCEB-B670ACC6B794}"/>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CF1352E8-7EF2-F241-8693-62679B93392A}"/>
              </a:ext>
            </a:extLst>
          </p:cNvPr>
          <p:cNvPicPr>
            <a:picLocks noGrp="1" noChangeAspect="1"/>
          </p:cNvPicPr>
          <p:nvPr>
            <p:ph idx="1"/>
          </p:nvPr>
        </p:nvPicPr>
        <p:blipFill>
          <a:blip r:embed="rId2"/>
          <a:stretch>
            <a:fillRect/>
          </a:stretch>
        </p:blipFill>
        <p:spPr>
          <a:xfrm>
            <a:off x="0" y="-236200"/>
            <a:ext cx="12250189" cy="7525341"/>
          </a:xfrm>
          <a:prstGeom prst="rect">
            <a:avLst/>
          </a:prstGeom>
        </p:spPr>
      </p:pic>
    </p:spTree>
    <p:extLst>
      <p:ext uri="{BB962C8B-B14F-4D97-AF65-F5344CB8AC3E}">
        <p14:creationId xmlns:p14="http://schemas.microsoft.com/office/powerpoint/2010/main" val="272095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DA4EDD-2068-4A43-ACD4-0824F56E8226}"/>
              </a:ext>
            </a:extLst>
          </p:cNvPr>
          <p:cNvSpPr>
            <a:spLocks noGrp="1"/>
          </p:cNvSpPr>
          <p:nvPr>
            <p:ph type="title"/>
          </p:nvPr>
        </p:nvSpPr>
        <p:spPr/>
        <p:txBody>
          <a:bodyPr/>
          <a:lstStyle/>
          <a:p>
            <a:endParaRPr lang="ru-RU"/>
          </a:p>
        </p:txBody>
      </p:sp>
      <p:pic>
        <p:nvPicPr>
          <p:cNvPr id="4" name="Рисунок 4">
            <a:extLst>
              <a:ext uri="{FF2B5EF4-FFF2-40B4-BE49-F238E27FC236}">
                <a16:creationId xmlns:a16="http://schemas.microsoft.com/office/drawing/2014/main" xmlns="" id="{C74BC301-AD82-904A-B66B-2C71905C0897}"/>
              </a:ext>
            </a:extLst>
          </p:cNvPr>
          <p:cNvPicPr>
            <a:picLocks noGrp="1" noChangeAspect="1"/>
          </p:cNvPicPr>
          <p:nvPr>
            <p:ph idx="1"/>
          </p:nvPr>
        </p:nvPicPr>
        <p:blipFill>
          <a:blip r:embed="rId2"/>
          <a:stretch>
            <a:fillRect/>
          </a:stretch>
        </p:blipFill>
        <p:spPr>
          <a:xfrm>
            <a:off x="0" y="0"/>
            <a:ext cx="12192000" cy="7543090"/>
          </a:xfrm>
          <a:prstGeom prst="rect">
            <a:avLst/>
          </a:prstGeom>
        </p:spPr>
      </p:pic>
    </p:spTree>
    <p:extLst>
      <p:ext uri="{BB962C8B-B14F-4D97-AF65-F5344CB8AC3E}">
        <p14:creationId xmlns:p14="http://schemas.microsoft.com/office/powerpoint/2010/main" val="2892898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10001029">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TotalTime>32</TotalTime>
  <Words>298</Words>
  <Application>Microsoft Office PowerPoint</Application>
  <PresentationFormat>Произвольный</PresentationFormat>
  <Paragraphs>13</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TF10001029</vt:lpstr>
      <vt:lpstr>SWITZERLAND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SWITZERLAND</dc:title>
  <cp:lastModifiedBy>32432</cp:lastModifiedBy>
  <cp:revision>4</cp:revision>
  <dcterms:modified xsi:type="dcterms:W3CDTF">2018-05-18T04:34:54Z</dcterms:modified>
</cp:coreProperties>
</file>