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259" r:id="rId5"/>
    <p:sldId id="262" r:id="rId6"/>
    <p:sldId id="261" r:id="rId7"/>
    <p:sldId id="266" r:id="rId8"/>
    <p:sldId id="260" r:id="rId9"/>
    <p:sldId id="264" r:id="rId10"/>
    <p:sldId id="263" r:id="rId11"/>
    <p:sldId id="267"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Total spent</c:v>
                </c:pt>
              </c:strCache>
            </c:strRef>
          </c:tx>
          <c:spPr>
            <a:solidFill>
              <a:schemeClr val="accent1"/>
            </a:solidFill>
            <a:ln>
              <a:noFill/>
            </a:ln>
            <a:effectLst/>
          </c:spPr>
          <c:invertIfNegative val="0"/>
          <c:cat>
            <c:numRef>
              <c:f>Лист1!$A$2:$A$11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Лист1!$B$2:$B$11</c:f>
              <c:numCache>
                <c:formatCode>General</c:formatCode>
                <c:ptCount val="10"/>
                <c:pt idx="0">
                  <c:v>26.8</c:v>
                </c:pt>
                <c:pt idx="1">
                  <c:v>34.4</c:v>
                </c:pt>
                <c:pt idx="2">
                  <c:v>34.6</c:v>
                </c:pt>
                <c:pt idx="3">
                  <c:v>41</c:v>
                </c:pt>
                <c:pt idx="4">
                  <c:v>41.2</c:v>
                </c:pt>
                <c:pt idx="5">
                  <c:v>45</c:v>
                </c:pt>
                <c:pt idx="6">
                  <c:v>52</c:v>
                </c:pt>
                <c:pt idx="7">
                  <c:v>59.1</c:v>
                </c:pt>
                <c:pt idx="8">
                  <c:v>57.4</c:v>
                </c:pt>
                <c:pt idx="9">
                  <c:v>50.9</c:v>
                </c:pt>
              </c:numCache>
            </c:numRef>
          </c:val>
        </c:ser>
        <c:ser>
          <c:idx val="1"/>
          <c:order val="1"/>
          <c:tx>
            <c:strRef>
              <c:f>Лист1!$C$1</c:f>
              <c:strCache>
                <c:ptCount val="1"/>
              </c:strCache>
            </c:strRef>
          </c:tx>
          <c:spPr>
            <a:solidFill>
              <a:schemeClr val="accent2"/>
            </a:solidFill>
            <a:ln>
              <a:noFill/>
            </a:ln>
            <a:effectLst/>
          </c:spPr>
          <c:invertIfNegative val="0"/>
          <c:cat>
            <c:numRef>
              <c:f>Лист1!$A$2:$A$11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Лист1!$C$2:$C$11</c:f>
              <c:numCache>
                <c:formatCode>General</c:formatCode>
                <c:ptCount val="10"/>
              </c:numCache>
            </c:numRef>
          </c:val>
        </c:ser>
        <c:ser>
          <c:idx val="2"/>
          <c:order val="2"/>
          <c:tx>
            <c:strRef>
              <c:f>Лист1!$D$1</c:f>
              <c:strCache>
                <c:ptCount val="1"/>
              </c:strCache>
            </c:strRef>
          </c:tx>
          <c:spPr>
            <a:solidFill>
              <a:schemeClr val="accent3"/>
            </a:solidFill>
            <a:ln>
              <a:noFill/>
            </a:ln>
            <a:effectLst/>
          </c:spPr>
          <c:invertIfNegative val="0"/>
          <c:cat>
            <c:numRef>
              <c:f>Лист1!$A$2:$A$11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Лист1!$D$2:$D$11</c:f>
              <c:numCache>
                <c:formatCode>General</c:formatCode>
                <c:ptCount val="10"/>
              </c:numCache>
            </c:numRef>
          </c:val>
        </c:ser>
        <c:dLbls>
          <c:showLegendKey val="0"/>
          <c:showVal val="0"/>
          <c:showCatName val="0"/>
          <c:showSerName val="0"/>
          <c:showPercent val="0"/>
          <c:showBubbleSize val="0"/>
        </c:dLbls>
        <c:gapWidth val="219"/>
        <c:overlap val="100"/>
        <c:axId val="37671680"/>
        <c:axId val="37673216"/>
      </c:barChart>
      <c:catAx>
        <c:axId val="376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673216"/>
        <c:crosses val="autoZero"/>
        <c:auto val="1"/>
        <c:lblAlgn val="ctr"/>
        <c:lblOffset val="100"/>
        <c:noMultiLvlLbl val="0"/>
      </c:catAx>
      <c:valAx>
        <c:axId val="3767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671680"/>
        <c:crosses val="autoZero"/>
        <c:crossBetween val="between"/>
      </c:valAx>
      <c:spPr>
        <a:noFill/>
        <a:ln>
          <a:noFill/>
        </a:ln>
        <a:effectLst/>
      </c:spPr>
    </c:plotArea>
    <c:legend>
      <c:legendPos val="b"/>
      <c:legendEntry>
        <c:idx val="1"/>
        <c:delete val="1"/>
      </c:legendEntry>
      <c:layout>
        <c:manualLayout>
          <c:xMode val="edge"/>
          <c:yMode val="edge"/>
          <c:x val="0.414701217706197"/>
          <c:y val="0.92397304708894368"/>
          <c:w val="0.12091694003118311"/>
          <c:h val="6.08926340435896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75295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C72DE0-BE67-4A79-AB08-7C84ABD49B75}" type="datetimeFigureOut">
              <a:rPr lang="ru-RU" smtClean="0"/>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91768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16219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80267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36881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214310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82463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57481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35353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74795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46550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C72DE0-BE67-4A79-AB08-7C84ABD49B75}" type="datetimeFigureOut">
              <a:rPr lang="ru-RU" smtClean="0"/>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41708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5C72DE0-BE67-4A79-AB08-7C84ABD49B75}" type="datetimeFigureOut">
              <a:rPr lang="ru-RU" smtClean="0"/>
              <a:t>06.04.2018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23255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298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3236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E5C72DE0-BE67-4A79-AB08-7C84ABD49B75}" type="datetimeFigureOut">
              <a:rPr lang="ru-RU" smtClean="0"/>
              <a:t>06.04.2018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11491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C72DE0-BE67-4A79-AB08-7C84ABD49B75}" type="datetimeFigureOut">
              <a:rPr lang="ru-RU" smtClean="0"/>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95A4B7-B6C3-42A0-90E1-197CA76C0133}" type="slidenum">
              <a:rPr lang="ru-RU" smtClean="0"/>
              <a:t>‹#›</a:t>
            </a:fld>
            <a:endParaRPr lang="ru-RU"/>
          </a:p>
        </p:txBody>
      </p:sp>
    </p:spTree>
    <p:extLst>
      <p:ext uri="{BB962C8B-B14F-4D97-AF65-F5344CB8AC3E}">
        <p14:creationId xmlns:p14="http://schemas.microsoft.com/office/powerpoint/2010/main" val="308208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C72DE0-BE67-4A79-AB08-7C84ABD49B75}" type="datetimeFigureOut">
              <a:rPr lang="ru-RU" smtClean="0"/>
              <a:t>06.04.2018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895A4B7-B6C3-42A0-90E1-197CA76C0133}" type="slidenum">
              <a:rPr lang="ru-RU" smtClean="0"/>
              <a:t>‹#›</a:t>
            </a:fld>
            <a:endParaRPr lang="ru-RU"/>
          </a:p>
        </p:txBody>
      </p:sp>
    </p:spTree>
    <p:extLst>
      <p:ext uri="{BB962C8B-B14F-4D97-AF65-F5344CB8AC3E}">
        <p14:creationId xmlns:p14="http://schemas.microsoft.com/office/powerpoint/2010/main" val="381767896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keddr.com/2017/11/istoriya-vozniknoveniya-i-traditsii-chernoy-pyatnitsyi/" TargetMode="External"/><Relationship Id="rId2" Type="http://schemas.openxmlformats.org/officeDocument/2006/relationships/hyperlink" Target="https://en.wikipedia.org/wiki/Black_Friday_(shopping)" TargetMode="External"/><Relationship Id="rId1" Type="http://schemas.openxmlformats.org/officeDocument/2006/relationships/slideLayout" Target="../slideLayouts/slideLayout2.xml"/><Relationship Id="rId6" Type="http://schemas.openxmlformats.org/officeDocument/2006/relationships/hyperlink" Target="https://tjournal.ru/53203-black-friday-history" TargetMode="External"/><Relationship Id="rId5" Type="http://schemas.openxmlformats.org/officeDocument/2006/relationships/hyperlink" Target="https://vesti-ukr.com/kultura/211938-kak-pojavilac-chernaja-pjatnitsa-ictorija-i-traditsii-lehendarnoj-racprodazhi" TargetMode="External"/><Relationship Id="rId4" Type="http://schemas.openxmlformats.org/officeDocument/2006/relationships/hyperlink" Target="http://www.odinpost.com/ru/main/articles/chernaja-pjatnica-black-fri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335657"/>
            <a:ext cx="8825658" cy="2006257"/>
          </a:xfrm>
        </p:spPr>
        <p:txBody>
          <a:bodyPr/>
          <a:lstStyle/>
          <a:p>
            <a:r>
              <a:rPr lang="en-US" dirty="0" smtClean="0">
                <a:latin typeface="Algerian" panose="04020705040A02060702" pitchFamily="82" charset="0"/>
              </a:rPr>
              <a:t>Black Friday</a:t>
            </a:r>
            <a:endParaRPr lang="ru-RU" dirty="0"/>
          </a:p>
        </p:txBody>
      </p:sp>
      <p:sp>
        <p:nvSpPr>
          <p:cNvPr id="3" name="Подзаголовок 2"/>
          <p:cNvSpPr>
            <a:spLocks noGrp="1"/>
          </p:cNvSpPr>
          <p:nvPr>
            <p:ph type="subTitle" idx="1"/>
          </p:nvPr>
        </p:nvSpPr>
        <p:spPr>
          <a:xfrm>
            <a:off x="1267098" y="4665238"/>
            <a:ext cx="6189616" cy="1811762"/>
          </a:xfrm>
        </p:spPr>
        <p:txBody>
          <a:bodyPr>
            <a:noAutofit/>
          </a:bodyPr>
          <a:lstStyle/>
          <a:p>
            <a:r>
              <a:rPr lang="en-US" sz="2400" dirty="0" smtClean="0">
                <a:latin typeface="Algerian" pitchFamily="82" charset="0"/>
              </a:rPr>
              <a:t>Prepared</a:t>
            </a:r>
            <a:r>
              <a:rPr lang="ru-RU" sz="2400" dirty="0" smtClean="0"/>
              <a:t> </a:t>
            </a:r>
            <a:r>
              <a:rPr lang="en-US" sz="2400" dirty="0" smtClean="0">
                <a:latin typeface="Algerian" pitchFamily="82" charset="0"/>
              </a:rPr>
              <a:t>by </a:t>
            </a:r>
            <a:r>
              <a:rPr lang="en-US" sz="2400" dirty="0" err="1" smtClean="0">
                <a:latin typeface="Algerian" pitchFamily="82" charset="0"/>
              </a:rPr>
              <a:t>Trunov</a:t>
            </a:r>
            <a:r>
              <a:rPr lang="en-US" sz="2400" dirty="0" smtClean="0">
                <a:latin typeface="Algerian" pitchFamily="82" charset="0"/>
              </a:rPr>
              <a:t> </a:t>
            </a:r>
            <a:r>
              <a:rPr lang="en-US" sz="2400" dirty="0" err="1" smtClean="0">
                <a:latin typeface="Algerian" pitchFamily="82" charset="0"/>
              </a:rPr>
              <a:t>arsen</a:t>
            </a:r>
            <a:r>
              <a:rPr lang="en-US" sz="2400" dirty="0" smtClean="0">
                <a:latin typeface="Algerian" pitchFamily="82" charset="0"/>
              </a:rPr>
              <a:t> </a:t>
            </a:r>
          </a:p>
          <a:p>
            <a:r>
              <a:rPr lang="en-US" sz="2400" dirty="0" smtClean="0">
                <a:latin typeface="Algerian" pitchFamily="82" charset="0"/>
              </a:rPr>
              <a:t>Checked by </a:t>
            </a:r>
            <a:r>
              <a:rPr lang="en-US" sz="2400" dirty="0" err="1" smtClean="0">
                <a:latin typeface="Algerian" pitchFamily="82" charset="0"/>
              </a:rPr>
              <a:t>voropaeva</a:t>
            </a:r>
            <a:r>
              <a:rPr lang="en-US" sz="2400" dirty="0" smtClean="0">
                <a:latin typeface="Algerian" pitchFamily="82" charset="0"/>
              </a:rPr>
              <a:t> t. G. </a:t>
            </a:r>
          </a:p>
          <a:p>
            <a:r>
              <a:rPr lang="en-US" sz="2400" dirty="0" smtClean="0">
                <a:latin typeface="Algerian" pitchFamily="82" charset="0"/>
              </a:rPr>
              <a:t>School-Gymnasium </a:t>
            </a:r>
            <a:r>
              <a:rPr lang="ru-RU" sz="2400" dirty="0" smtClean="0"/>
              <a:t>№1 </a:t>
            </a:r>
            <a:r>
              <a:rPr lang="en-US" sz="2400" dirty="0" smtClean="0">
                <a:latin typeface="Algerian" pitchFamily="82" charset="0"/>
              </a:rPr>
              <a:t>of </a:t>
            </a:r>
            <a:r>
              <a:rPr lang="en-US" sz="2400" dirty="0" err="1" smtClean="0">
                <a:latin typeface="Algerian" pitchFamily="82" charset="0"/>
              </a:rPr>
              <a:t>Mamlutka</a:t>
            </a:r>
            <a:endParaRPr lang="ru-RU" sz="2400" dirty="0"/>
          </a:p>
        </p:txBody>
      </p:sp>
    </p:spTree>
    <p:extLst>
      <p:ext uri="{BB962C8B-B14F-4D97-AF65-F5344CB8AC3E}">
        <p14:creationId xmlns:p14="http://schemas.microsoft.com/office/powerpoint/2010/main" val="334358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skyword.com/contentstandard/wp-content/uploads/2016/11/black-friday-is-comingthese-marketing-trends-can-help-you-beat-it-768x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39" y="506053"/>
            <a:ext cx="4416425" cy="29327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http://www.ruixinxin.com/wp-content/uploads/2014/11/Stores-Open-on-Thanksgi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719" y="825062"/>
            <a:ext cx="4646708" cy="26137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http://www.revistasmartphone.com/wp-content/uploads/2015/11/black-friday-tv-doorbuster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006" y="3793873"/>
            <a:ext cx="4867258" cy="263416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http://weclipart.com/gimg/C8546C571AADB5B5/Black_Friday_Sale_Banner_PNG_Clipart_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5423" y="120959"/>
            <a:ext cx="3968379" cy="18088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im0-tub-kz.yandex.net/i?id=e44a2bdc715c307cf777bfd4bccc9832&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1719" y="3853986"/>
            <a:ext cx="4428466" cy="25740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3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221" y="2076730"/>
            <a:ext cx="9731580" cy="1915647"/>
          </a:xfrm>
        </p:spPr>
        <p:txBody>
          <a:bodyPr/>
          <a:lstStyle/>
          <a:p>
            <a:r>
              <a:rPr lang="en-US" sz="6600" dirty="0" smtClean="0">
                <a:latin typeface="Algerian" panose="04020705040A02060702" pitchFamily="82" charset="0"/>
              </a:rPr>
              <a:t>Happy Black Friday!</a:t>
            </a:r>
            <a:endParaRPr lang="ru-RU" sz="6600" dirty="0"/>
          </a:p>
        </p:txBody>
      </p:sp>
    </p:spTree>
    <p:extLst>
      <p:ext uri="{BB962C8B-B14F-4D97-AF65-F5344CB8AC3E}">
        <p14:creationId xmlns:p14="http://schemas.microsoft.com/office/powerpoint/2010/main" val="240445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lgerian" panose="04020705040A02060702" pitchFamily="82" charset="0"/>
              </a:rPr>
              <a:t>Sources</a:t>
            </a:r>
            <a:endParaRPr lang="ru-RU" dirty="0"/>
          </a:p>
        </p:txBody>
      </p:sp>
      <p:sp>
        <p:nvSpPr>
          <p:cNvPr id="3" name="Объект 2"/>
          <p:cNvSpPr>
            <a:spLocks noGrp="1"/>
          </p:cNvSpPr>
          <p:nvPr>
            <p:ph idx="1"/>
          </p:nvPr>
        </p:nvSpPr>
        <p:spPr/>
        <p:txBody>
          <a:bodyPr/>
          <a:lstStyle/>
          <a:p>
            <a:r>
              <a:rPr lang="en-US" dirty="0">
                <a:hlinkClick r:id="rId2"/>
              </a:rPr>
              <a:t>https://en.wikipedia.org/wiki/Black_Friday_(shopping</a:t>
            </a:r>
            <a:r>
              <a:rPr lang="en-US" dirty="0" smtClean="0">
                <a:hlinkClick r:id="rId2"/>
              </a:rPr>
              <a:t>)</a:t>
            </a:r>
            <a:endParaRPr lang="en-US" dirty="0" smtClean="0"/>
          </a:p>
          <a:p>
            <a:r>
              <a:rPr lang="en-US" dirty="0">
                <a:hlinkClick r:id="rId3"/>
              </a:rPr>
              <a:t>https://keddr.com/2017/11/istoriya-vozniknoveniya-i-traditsii-chernoy-pyatnitsyi</a:t>
            </a:r>
            <a:r>
              <a:rPr lang="en-US" dirty="0" smtClean="0">
                <a:hlinkClick r:id="rId3"/>
              </a:rPr>
              <a:t>/</a:t>
            </a:r>
            <a:endParaRPr lang="en-US" dirty="0" smtClean="0"/>
          </a:p>
          <a:p>
            <a:r>
              <a:rPr lang="en-US" dirty="0">
                <a:hlinkClick r:id="rId4"/>
              </a:rPr>
              <a:t>http://www.odinpost.com/ru/main/articles/chernaja-pjatnica-black-friday</a:t>
            </a:r>
            <a:r>
              <a:rPr lang="en-US" dirty="0" smtClean="0">
                <a:hlinkClick r:id="rId4"/>
              </a:rPr>
              <a:t>/</a:t>
            </a:r>
            <a:endParaRPr lang="kk-KZ" dirty="0" smtClean="0"/>
          </a:p>
          <a:p>
            <a:r>
              <a:rPr lang="en-US" dirty="0">
                <a:hlinkClick r:id="rId5"/>
              </a:rPr>
              <a:t>https://</a:t>
            </a:r>
            <a:r>
              <a:rPr lang="en-US" dirty="0" smtClean="0">
                <a:hlinkClick r:id="rId5"/>
              </a:rPr>
              <a:t>vesti-ukr.com/kultura/211938-kak-pojavilac-chernaja-pjatnitsa-ictorija-i-traditsii-lehendarnoj-racprodazhi</a:t>
            </a:r>
            <a:endParaRPr lang="kk-KZ" dirty="0" smtClean="0"/>
          </a:p>
          <a:p>
            <a:r>
              <a:rPr lang="en-US" dirty="0">
                <a:hlinkClick r:id="rId6"/>
              </a:rPr>
              <a:t>https://</a:t>
            </a:r>
            <a:r>
              <a:rPr lang="en-US" dirty="0" smtClean="0">
                <a:hlinkClick r:id="rId6"/>
              </a:rPr>
              <a:t>tjournal.ru/53203-black-friday-history</a:t>
            </a:r>
            <a:endParaRPr lang="kk-KZ" smtClean="0"/>
          </a:p>
          <a:p>
            <a:endParaRPr lang="ru-RU" dirty="0"/>
          </a:p>
        </p:txBody>
      </p:sp>
    </p:spTree>
    <p:extLst>
      <p:ext uri="{BB962C8B-B14F-4D97-AF65-F5344CB8AC3E}">
        <p14:creationId xmlns:p14="http://schemas.microsoft.com/office/powerpoint/2010/main" val="3587983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455" y="380108"/>
            <a:ext cx="9404723" cy="1400530"/>
          </a:xfrm>
        </p:spPr>
        <p:txBody>
          <a:bodyPr/>
          <a:lstStyle/>
          <a:p>
            <a:r>
              <a:rPr lang="en-US" dirty="0" smtClean="0">
                <a:latin typeface="Algerian" panose="04020705040A02060702" pitchFamily="82" charset="0"/>
              </a:rPr>
              <a:t>What is Black Friday</a:t>
            </a:r>
            <a:r>
              <a:rPr lang="ru-RU" dirty="0" smtClean="0"/>
              <a:t>?</a:t>
            </a:r>
            <a:endParaRPr lang="ru-RU" dirty="0"/>
          </a:p>
        </p:txBody>
      </p:sp>
      <p:sp>
        <p:nvSpPr>
          <p:cNvPr id="3" name="Объект 2"/>
          <p:cNvSpPr>
            <a:spLocks noGrp="1"/>
          </p:cNvSpPr>
          <p:nvPr>
            <p:ph idx="1"/>
          </p:nvPr>
        </p:nvSpPr>
        <p:spPr>
          <a:xfrm>
            <a:off x="1215455" y="4890330"/>
            <a:ext cx="8946541" cy="1345890"/>
          </a:xfrm>
          <a:ln w="38100">
            <a:solidFill>
              <a:schemeClr val="tx1"/>
            </a:solidFill>
          </a:ln>
        </p:spPr>
        <p:txBody>
          <a:bodyPr>
            <a:normAutofit/>
          </a:bodyPr>
          <a:lstStyle/>
          <a:p>
            <a:pPr marL="0" indent="0">
              <a:buNone/>
            </a:pPr>
            <a:r>
              <a:rPr lang="en-US" dirty="0" smtClean="0"/>
              <a:t>Black Friday is an informal name for the day after Thanksgiving, which has been regarded as the beginning of the country’s Christmas shopping season since 1952.  </a:t>
            </a:r>
            <a:endParaRPr lang="ru-RU" dirty="0"/>
          </a:p>
        </p:txBody>
      </p:sp>
      <p:pic>
        <p:nvPicPr>
          <p:cNvPr id="1030" name="Picture 6" descr="https://www.newsewickley.com/wp-content/uploads/2016/10/happy-thanksgiving-free-thanksgiving-wallpapers-8-1024x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55" y="1780638"/>
            <a:ext cx="3665927" cy="2838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https://www.hapimag.com/dms/global/specials-trials-events/advent/muenchen-im-weihnachtsglanz/muenchen_im_weihnachtsglan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72" y="1780638"/>
            <a:ext cx="5047015" cy="2838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1348" y="3930014"/>
            <a:ext cx="2360652" cy="2759725"/>
          </a:xfrm>
          <a:prstGeom prst="rect">
            <a:avLst/>
          </a:prstGeom>
        </p:spPr>
      </p:pic>
    </p:spTree>
    <p:extLst>
      <p:ext uri="{BB962C8B-B14F-4D97-AF65-F5344CB8AC3E}">
        <p14:creationId xmlns:p14="http://schemas.microsoft.com/office/powerpoint/2010/main" val="3039363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1118" y="5025511"/>
            <a:ext cx="8946541" cy="1485900"/>
          </a:xfrm>
          <a:ln w="38100">
            <a:solidFill>
              <a:schemeClr val="tx1"/>
            </a:solidFill>
          </a:ln>
        </p:spPr>
        <p:txBody>
          <a:bodyPr/>
          <a:lstStyle/>
          <a:p>
            <a:pPr marL="0" indent="0">
              <a:buNone/>
            </a:pPr>
            <a:r>
              <a:rPr lang="en-US" dirty="0"/>
              <a:t/>
            </a:r>
            <a:br>
              <a:rPr lang="en-US" dirty="0"/>
            </a:br>
            <a:r>
              <a:rPr lang="en-US" dirty="0"/>
              <a:t>Its name "Black Friday" was not in honor of sales. For a long time the so-called collapse of the gold market on September 24, 1869. After it was used for other stock market crises on Wall Street. </a:t>
            </a:r>
            <a:endParaRPr lang="ru-RU" dirty="0"/>
          </a:p>
        </p:txBody>
      </p:sp>
      <p:pic>
        <p:nvPicPr>
          <p:cNvPr id="2054" name="Picture 6" descr="https://keddr.com/wp-content/uploads/2017/11/blackfriday2017-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558" y="3547485"/>
            <a:ext cx="4777067" cy="13452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http://i.imgur.com/tqpml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225" y="1548033"/>
            <a:ext cx="3788466" cy="33446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60" name="Picture 12" descr="https://groups-cdn.karousell.com/media/photos/groups/2016/12/23/gold-sg_lg_148246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557" y="1516887"/>
            <a:ext cx="4777068" cy="18301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Заголовок 4"/>
          <p:cNvSpPr>
            <a:spLocks noGrp="1"/>
          </p:cNvSpPr>
          <p:nvPr>
            <p:ph type="title"/>
          </p:nvPr>
        </p:nvSpPr>
        <p:spPr>
          <a:xfrm>
            <a:off x="783572" y="353940"/>
            <a:ext cx="10417828" cy="962511"/>
          </a:xfrm>
        </p:spPr>
        <p:txBody>
          <a:bodyPr/>
          <a:lstStyle/>
          <a:p>
            <a:r>
              <a:rPr lang="en-US" sz="4000" dirty="0" smtClean="0">
                <a:latin typeface="Algerian" panose="04020705040A02060702" pitchFamily="82" charset="0"/>
              </a:rPr>
              <a:t>The first mention of The Black Friday</a:t>
            </a:r>
            <a:endParaRPr lang="ru-RU" sz="4000" dirty="0"/>
          </a:p>
        </p:txBody>
      </p:sp>
    </p:spTree>
    <p:extLst>
      <p:ext uri="{BB962C8B-B14F-4D97-AF65-F5344CB8AC3E}">
        <p14:creationId xmlns:p14="http://schemas.microsoft.com/office/powerpoint/2010/main" val="223535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86058" y="452718"/>
            <a:ext cx="9404723" cy="1400530"/>
          </a:xfrm>
        </p:spPr>
        <p:txBody>
          <a:bodyPr/>
          <a:lstStyle/>
          <a:p>
            <a:r>
              <a:rPr lang="en-US" dirty="0" smtClean="0">
                <a:latin typeface="Algerian" panose="04020705040A02060702" pitchFamily="82" charset="0"/>
              </a:rPr>
              <a:t>Promotions of XX century</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790" y="2016768"/>
            <a:ext cx="2178578" cy="22936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569" y="1853248"/>
            <a:ext cx="2881456" cy="4629689"/>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407" y="2049473"/>
            <a:ext cx="2246192" cy="22282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Объект 2"/>
          <p:cNvSpPr>
            <a:spLocks noGrp="1"/>
          </p:cNvSpPr>
          <p:nvPr>
            <p:ph idx="1"/>
          </p:nvPr>
        </p:nvSpPr>
        <p:spPr>
          <a:xfrm>
            <a:off x="2234242" y="4589253"/>
            <a:ext cx="4701397" cy="1486938"/>
          </a:xfrm>
          <a:ln w="38100">
            <a:solidFill>
              <a:schemeClr val="tx1"/>
            </a:solidFill>
          </a:ln>
        </p:spPr>
        <p:txBody>
          <a:bodyPr>
            <a:normAutofit/>
          </a:bodyPr>
          <a:lstStyle/>
          <a:p>
            <a:pPr marL="0" indent="0">
              <a:buNone/>
            </a:pPr>
            <a:r>
              <a:rPr lang="en-US" i="1" dirty="0" smtClean="0"/>
              <a:t>“Sale of coffee and sugar - $2.49</a:t>
            </a:r>
          </a:p>
          <a:p>
            <a:pPr marL="0" indent="0">
              <a:buNone/>
            </a:pPr>
            <a:r>
              <a:rPr lang="en-US" i="1" dirty="0" smtClean="0"/>
              <a:t> Both rings - $17.88 </a:t>
            </a:r>
          </a:p>
          <a:p>
            <a:pPr marL="0" indent="0">
              <a:buNone/>
            </a:pPr>
            <a:r>
              <a:rPr lang="en-US" i="1" dirty="0" smtClean="0"/>
              <a:t> Novelty dress patterns - $8.88”</a:t>
            </a:r>
            <a:endParaRPr lang="ru-RU" i="1" dirty="0"/>
          </a:p>
        </p:txBody>
      </p:sp>
    </p:spTree>
    <p:extLst>
      <p:ext uri="{BB962C8B-B14F-4D97-AF65-F5344CB8AC3E}">
        <p14:creationId xmlns:p14="http://schemas.microsoft.com/office/powerpoint/2010/main" val="69652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8"/>
            <a:ext cx="8739428" cy="763607"/>
          </a:xfrm>
        </p:spPr>
        <p:txBody>
          <a:bodyPr/>
          <a:lstStyle/>
          <a:p>
            <a:r>
              <a:rPr lang="en-US" dirty="0" smtClean="0">
                <a:latin typeface="Algerian" panose="04020705040A02060702" pitchFamily="82" charset="0"/>
              </a:rPr>
              <a:t>Ads from magazines</a:t>
            </a:r>
            <a:endParaRPr lang="ru-RU" dirty="0"/>
          </a:p>
        </p:txBody>
      </p:sp>
      <p:pic>
        <p:nvPicPr>
          <p:cNvPr id="5122" name="Picture 2" descr="http://2.bp.blogspot.com/-N7lyo86obDQ/U_JQ9tcdVYI/AAAAAAAACwI/o5F8n5TEwx8/s1600/s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76"/>
          <a:stretch/>
        </p:blipFill>
        <p:spPr bwMode="auto">
          <a:xfrm>
            <a:off x="966459" y="1431985"/>
            <a:ext cx="4200763" cy="499440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5719" r="25698"/>
          <a:stretch/>
        </p:blipFill>
        <p:spPr>
          <a:xfrm>
            <a:off x="6176512" y="1431985"/>
            <a:ext cx="4295957" cy="4994402"/>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85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Algerian" panose="04020705040A02060702" pitchFamily="82" charset="0"/>
              </a:rPr>
              <a:t>Black Friday at 60-</a:t>
            </a:r>
            <a:r>
              <a:rPr lang="ru-RU" dirty="0" smtClean="0"/>
              <a:t>70</a:t>
            </a:r>
            <a:r>
              <a:rPr lang="en-US" baseline="30000" dirty="0" err="1" smtClean="0">
                <a:latin typeface="Algerian" panose="04020705040A02060702" pitchFamily="82" charset="0"/>
              </a:rPr>
              <a:t>th</a:t>
            </a:r>
            <a:r>
              <a:rPr lang="en-US" dirty="0" smtClean="0">
                <a:latin typeface="Algerian" panose="04020705040A02060702" pitchFamily="82" charset="0"/>
              </a:rPr>
              <a:t> </a:t>
            </a:r>
            <a:endParaRPr lang="ru-RU" dirty="0"/>
          </a:p>
        </p:txBody>
      </p:sp>
      <p:sp>
        <p:nvSpPr>
          <p:cNvPr id="3" name="Объект 2"/>
          <p:cNvSpPr>
            <a:spLocks noGrp="1"/>
          </p:cNvSpPr>
          <p:nvPr>
            <p:ph idx="1"/>
          </p:nvPr>
        </p:nvSpPr>
        <p:spPr>
          <a:xfrm>
            <a:off x="1198203" y="5647428"/>
            <a:ext cx="8946541" cy="822384"/>
          </a:xfrm>
          <a:ln w="38100">
            <a:solidFill>
              <a:schemeClr val="tx1"/>
            </a:solidFill>
          </a:ln>
        </p:spPr>
        <p:txBody>
          <a:bodyPr/>
          <a:lstStyle/>
          <a:p>
            <a:pPr marL="0" indent="0">
              <a:buNone/>
            </a:pPr>
            <a:r>
              <a:rPr lang="en-US" dirty="0" smtClean="0"/>
              <a:t>In 60-70</a:t>
            </a:r>
            <a:r>
              <a:rPr lang="en-US" baseline="30000" dirty="0" smtClean="0"/>
              <a:t>th</a:t>
            </a:r>
            <a:r>
              <a:rPr lang="en-US" dirty="0" smtClean="0"/>
              <a:t> of XX century “</a:t>
            </a:r>
            <a:r>
              <a:rPr lang="en-US" dirty="0"/>
              <a:t>B</a:t>
            </a:r>
            <a:r>
              <a:rPr lang="en-US" dirty="0" smtClean="0"/>
              <a:t>lack Friday” was associated with huge traffic jams on the roads and shopping centers.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11" y="1685146"/>
            <a:ext cx="5371002" cy="30248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9" name="Picture 3" descr="https://www.simplestorage.co/wp-content/uploads/Black-Frida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4491" y="1531260"/>
            <a:ext cx="4768145" cy="3178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06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865" y="439946"/>
            <a:ext cx="8825657" cy="947252"/>
          </a:xfrm>
        </p:spPr>
        <p:txBody>
          <a:bodyPr/>
          <a:lstStyle/>
          <a:p>
            <a:r>
              <a:rPr lang="en-US" sz="4400" dirty="0" smtClean="0">
                <a:latin typeface="Algerian" pitchFamily="82" charset="0"/>
              </a:rPr>
              <a:t>                  Black Friday</a:t>
            </a:r>
            <a:endParaRPr lang="ru-RU" sz="4400" dirty="0"/>
          </a:p>
        </p:txBody>
      </p:sp>
      <p:sp>
        <p:nvSpPr>
          <p:cNvPr id="3" name="Текст 2"/>
          <p:cNvSpPr>
            <a:spLocks noGrp="1"/>
          </p:cNvSpPr>
          <p:nvPr>
            <p:ph type="body" idx="1"/>
          </p:nvPr>
        </p:nvSpPr>
        <p:spPr>
          <a:xfrm>
            <a:off x="1034184" y="5225953"/>
            <a:ext cx="9369271" cy="1295615"/>
          </a:xfrm>
        </p:spPr>
        <p:txBody>
          <a:bodyPr>
            <a:normAutofit fontScale="92500" lnSpcReduction="20000"/>
          </a:bodyPr>
          <a:lstStyle/>
          <a:p>
            <a:r>
              <a:rPr lang="en-US" dirty="0">
                <a:solidFill>
                  <a:schemeClr val="tx1"/>
                </a:solidFill>
                <a:latin typeface="Baskerville Old Face" pitchFamily="18" charset="0"/>
              </a:rPr>
              <a:t>Most major retailers open very early, as early as overnight hours, an promotional sales. Black Friday is not an official holiday, but California and some other states observe “the day after Thanksgiving“ as a holiday. Black Friday has routinely been the busiest shopping day of the year.</a:t>
            </a:r>
            <a:endParaRPr lang="ru-RU" dirty="0">
              <a:solidFill>
                <a:schemeClr val="tx1"/>
              </a:solidFill>
            </a:endParaRPr>
          </a:p>
        </p:txBody>
      </p:sp>
      <p:pic>
        <p:nvPicPr>
          <p:cNvPr id="9218" name="Picture 2" descr="https://consumermediallc.files.wordpress.com/2014/10/buymorestu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718" y="1608132"/>
            <a:ext cx="5865663" cy="339688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260" y="581456"/>
            <a:ext cx="8825657" cy="697086"/>
          </a:xfrm>
        </p:spPr>
        <p:txBody>
          <a:bodyPr/>
          <a:lstStyle/>
          <a:p>
            <a:r>
              <a:rPr lang="en-US" dirty="0" smtClean="0">
                <a:latin typeface="Algerian" panose="04020705040A02060702" pitchFamily="82" charset="0"/>
              </a:rPr>
              <a:t>              Black Friday at now</a:t>
            </a:r>
            <a:endParaRPr lang="ru-RU" dirty="0"/>
          </a:p>
        </p:txBody>
      </p:sp>
      <p:sp>
        <p:nvSpPr>
          <p:cNvPr id="5" name="Текст 4"/>
          <p:cNvSpPr>
            <a:spLocks noGrp="1"/>
          </p:cNvSpPr>
          <p:nvPr>
            <p:ph type="body" idx="1"/>
          </p:nvPr>
        </p:nvSpPr>
        <p:spPr>
          <a:xfrm>
            <a:off x="1154955" y="4777381"/>
            <a:ext cx="8825658" cy="1312868"/>
          </a:xfrm>
          <a:ln w="38100">
            <a:solidFill>
              <a:schemeClr val="tx1"/>
            </a:solidFill>
          </a:ln>
        </p:spPr>
        <p:txBody>
          <a:bodyPr>
            <a:normAutofit/>
          </a:bodyPr>
          <a:lstStyle/>
          <a:p>
            <a:r>
              <a:rPr lang="en-US" dirty="0" smtClean="0">
                <a:solidFill>
                  <a:schemeClr val="tx1"/>
                </a:solidFill>
                <a:latin typeface="Baskerville Old Face" pitchFamily="18" charset="0"/>
              </a:rPr>
              <a:t>In our time the concept of Black Friday has changed in comparison with the past. People have become more aggressive. They began to spend on these sakes more money than in the past time. </a:t>
            </a:r>
            <a:r>
              <a:rPr lang="kk-KZ" dirty="0" smtClean="0">
                <a:solidFill>
                  <a:schemeClr val="tx1"/>
                </a:solidFill>
                <a:latin typeface="+mn-lt"/>
              </a:rPr>
              <a:t> </a:t>
            </a:r>
            <a:r>
              <a:rPr lang="en-US" dirty="0" smtClean="0">
                <a:solidFill>
                  <a:schemeClr val="tx1"/>
                </a:solidFill>
                <a:latin typeface="Baskerville Old Face" pitchFamily="18" charset="0"/>
              </a:rPr>
              <a:t>Peak of sales was in 2013. </a:t>
            </a:r>
          </a:p>
          <a:p>
            <a:endParaRPr lang="ru-RU" dirty="0">
              <a:solidFill>
                <a:schemeClr val="tx1"/>
              </a:solidFill>
              <a:latin typeface="+mn-lt"/>
            </a:endParaRPr>
          </a:p>
        </p:txBody>
      </p:sp>
      <p:pic>
        <p:nvPicPr>
          <p:cNvPr id="4" name="Объект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31654" y="1723696"/>
            <a:ext cx="4103688" cy="230981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784" y="1754457"/>
            <a:ext cx="4145559" cy="233472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039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0179" y="487223"/>
            <a:ext cx="9404723" cy="944761"/>
          </a:xfrm>
        </p:spPr>
        <p:txBody>
          <a:bodyPr/>
          <a:lstStyle/>
          <a:p>
            <a:r>
              <a:rPr lang="en-US" dirty="0" smtClean="0">
                <a:latin typeface="Algerian" panose="04020705040A02060702" pitchFamily="82" charset="0"/>
              </a:rPr>
              <a:t>                 Buyers spending </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312230502"/>
              </p:ext>
            </p:extLst>
          </p:nvPr>
        </p:nvGraphicFramePr>
        <p:xfrm>
          <a:off x="1103684"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858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234</TotalTime>
  <Words>251</Words>
  <Application>Microsoft Office PowerPoint</Application>
  <PresentationFormat>Произвольный</PresentationFormat>
  <Paragraphs>27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Ион</vt:lpstr>
      <vt:lpstr>Black Friday</vt:lpstr>
      <vt:lpstr>What is Black Friday?</vt:lpstr>
      <vt:lpstr>The first mention of The Black Friday</vt:lpstr>
      <vt:lpstr>Promotions of XX century</vt:lpstr>
      <vt:lpstr>Ads from magazines</vt:lpstr>
      <vt:lpstr>Black Friday at 60-70th </vt:lpstr>
      <vt:lpstr>                  Black Friday</vt:lpstr>
      <vt:lpstr>              Black Friday at now</vt:lpstr>
      <vt:lpstr>                 Buyers spending </vt:lpstr>
      <vt:lpstr>Презентация PowerPoint</vt:lpstr>
      <vt:lpstr>Happy Black Friday!</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Friday</dc:title>
  <dc:creator>Arsen</dc:creator>
  <cp:lastModifiedBy>32432</cp:lastModifiedBy>
  <cp:revision>32</cp:revision>
  <dcterms:created xsi:type="dcterms:W3CDTF">2018-02-26T16:19:31Z</dcterms:created>
  <dcterms:modified xsi:type="dcterms:W3CDTF">2018-04-06T06:10:59Z</dcterms:modified>
</cp:coreProperties>
</file>