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2" r:id="rId7"/>
    <p:sldId id="263" r:id="rId8"/>
    <p:sldId id="264" r:id="rId9"/>
    <p:sldId id="265" r:id="rId10"/>
    <p:sldId id="266" r:id="rId11"/>
    <p:sldId id="267" r:id="rId12"/>
    <p:sldId id="261"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BA398F-6D9A-40D4-AF75-DC76AF7EC871}" type="datetimeFigureOut">
              <a:rPr lang="ru-RU" smtClean="0"/>
              <a:t>28.02.2018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C3EB25-DCE6-4540-84A5-7B84A79218E0}" type="slidenum">
              <a:rPr lang="ru-RU" smtClean="0"/>
              <a:t>‹#›</a:t>
            </a:fld>
            <a:endParaRPr lang="ru-RU"/>
          </a:p>
        </p:txBody>
      </p:sp>
    </p:spTree>
    <p:extLst>
      <p:ext uri="{BB962C8B-B14F-4D97-AF65-F5344CB8AC3E}">
        <p14:creationId xmlns:p14="http://schemas.microsoft.com/office/powerpoint/2010/main" val="279851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FC3EB25-DCE6-4540-84A5-7B84A79218E0}" type="slidenum">
              <a:rPr lang="ru-RU" smtClean="0"/>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750845649"/>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712725447"/>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82581019"/>
      </p:ext>
    </p:extLst>
  </p:cSld>
  <p:clrMapOvr>
    <a:masterClrMapping/>
  </p:clrMapOvr>
  <p:transitio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530094933"/>
      </p:ext>
    </p:extLst>
  </p:cSld>
  <p:clrMapOvr>
    <a:masterClrMapping/>
  </p:clrMapOvr>
  <p:transitio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309467566"/>
      </p:ext>
    </p:extLst>
  </p:cSld>
  <p:clrMapOvr>
    <a:masterClrMapping/>
  </p:clrMapOvr>
  <p:transitio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018750251"/>
      </p:ext>
    </p:extLst>
  </p:cSld>
  <p:clrMapOvr>
    <a:masterClrMapping/>
  </p:clrMapOvr>
  <p:transitio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648137797"/>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17867633"/>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1400246093"/>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354897087"/>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28.02.2018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508639507"/>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28.02.2018</a:t>
            </a:fld>
            <a:endParaRPr lang="ru-RU"/>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
        <p:nvSpPr>
          <p:cNvPr id="2" name="Title Placeholder 1"/>
          <p:cNvSpPr>
            <a:spLocks noGrp="1"/>
          </p:cNvSpPr>
          <p:nvPr>
            <p:ph type="title"/>
          </p:nvPr>
        </p:nvSpPr>
        <p:spPr>
          <a:xfrm>
            <a:off x="628650" y="1"/>
            <a:ext cx="7886700" cy="1337732"/>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Tree>
    <p:extLst>
      <p:ext uri="{BB962C8B-B14F-4D97-AF65-F5344CB8AC3E}">
        <p14:creationId xmlns:p14="http://schemas.microsoft.com/office/powerpoint/2010/main"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sh/>
  </p:transition>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548680"/>
            <a:ext cx="8458200" cy="3672408"/>
          </a:xfrm>
        </p:spPr>
        <p:style>
          <a:lnRef idx="1">
            <a:schemeClr val="dk1"/>
          </a:lnRef>
          <a:fillRef idx="3">
            <a:schemeClr val="dk1"/>
          </a:fillRef>
          <a:effectRef idx="2">
            <a:schemeClr val="dk1"/>
          </a:effectRef>
          <a:fontRef idx="minor">
            <a:schemeClr val="lt1"/>
          </a:fontRef>
        </p:style>
        <p:txBody>
          <a:bodyPr>
            <a:noAutofit/>
          </a:bodyPr>
          <a:lstStyle/>
          <a:p>
            <a:r>
              <a:rPr lang="en-US" sz="8000" dirty="0" smtClean="0">
                <a:latin typeface="Algerian" pitchFamily="82" charset="0"/>
              </a:rPr>
              <a:t>A little bit about the United Kingdom</a:t>
            </a:r>
            <a:endParaRPr lang="ru-RU" sz="8000" dirty="0"/>
          </a:p>
        </p:txBody>
      </p:sp>
      <p:sp>
        <p:nvSpPr>
          <p:cNvPr id="3" name="Подзаголовок 2"/>
          <p:cNvSpPr>
            <a:spLocks noGrp="1"/>
          </p:cNvSpPr>
          <p:nvPr>
            <p:ph type="subTitle" idx="1"/>
          </p:nvPr>
        </p:nvSpPr>
        <p:spPr>
          <a:xfrm>
            <a:off x="4788024" y="4653136"/>
            <a:ext cx="3600400" cy="2016224"/>
          </a:xfrm>
        </p:spPr>
        <p:style>
          <a:lnRef idx="1">
            <a:schemeClr val="dk1"/>
          </a:lnRef>
          <a:fillRef idx="3">
            <a:schemeClr val="dk1"/>
          </a:fillRef>
          <a:effectRef idx="2">
            <a:schemeClr val="dk1"/>
          </a:effectRef>
          <a:fontRef idx="minor">
            <a:schemeClr val="lt1"/>
          </a:fontRef>
        </p:style>
        <p:txBody>
          <a:bodyPr>
            <a:normAutofit fontScale="92500" lnSpcReduction="20000"/>
          </a:bodyPr>
          <a:lstStyle/>
          <a:p>
            <a:r>
              <a:rPr lang="en-US" dirty="0" smtClean="0">
                <a:cs typeface="Aparajita" pitchFamily="34" charset="0"/>
              </a:rPr>
              <a:t>Created by</a:t>
            </a:r>
            <a:r>
              <a:rPr lang="ru-RU" dirty="0" smtClean="0">
                <a:cs typeface="Aparajita" pitchFamily="34" charset="0"/>
              </a:rPr>
              <a:t> </a:t>
            </a:r>
            <a:endParaRPr lang="ru-RU" dirty="0" smtClean="0">
              <a:cs typeface="Aparajita" pitchFamily="34" charset="0"/>
            </a:endParaRPr>
          </a:p>
          <a:p>
            <a:r>
              <a:rPr lang="en-US" dirty="0" err="1" smtClean="0">
                <a:cs typeface="Aparajita" pitchFamily="34" charset="0"/>
              </a:rPr>
              <a:t>Antropova</a:t>
            </a:r>
            <a:r>
              <a:rPr lang="en-US" dirty="0" smtClean="0">
                <a:cs typeface="Aparajita" pitchFamily="34" charset="0"/>
              </a:rPr>
              <a:t> Elena</a:t>
            </a:r>
            <a:r>
              <a:rPr lang="ru-RU" dirty="0" smtClean="0">
                <a:cs typeface="Aparajita" pitchFamily="34" charset="0"/>
              </a:rPr>
              <a:t>, </a:t>
            </a:r>
            <a:endParaRPr lang="ru-RU" dirty="0" smtClean="0">
              <a:cs typeface="Aparajita" pitchFamily="34" charset="0"/>
            </a:endParaRPr>
          </a:p>
          <a:p>
            <a:r>
              <a:rPr lang="en-US" dirty="0" err="1" smtClean="0">
                <a:cs typeface="Aparajita" pitchFamily="34" charset="0"/>
              </a:rPr>
              <a:t>Rogochova</a:t>
            </a:r>
            <a:r>
              <a:rPr lang="en-US" dirty="0" smtClean="0">
                <a:cs typeface="Aparajita" pitchFamily="34" charset="0"/>
              </a:rPr>
              <a:t> Elena</a:t>
            </a:r>
          </a:p>
          <a:p>
            <a:r>
              <a:rPr lang="en-US" dirty="0" smtClean="0">
                <a:cs typeface="Aparajita" pitchFamily="34" charset="0"/>
              </a:rPr>
              <a:t>Teacher: Tatyana </a:t>
            </a:r>
            <a:r>
              <a:rPr lang="en-US" dirty="0" err="1" smtClean="0">
                <a:cs typeface="Aparajita" pitchFamily="34" charset="0"/>
              </a:rPr>
              <a:t>Voropaeva</a:t>
            </a:r>
            <a:endParaRPr lang="en-US" dirty="0" smtClean="0">
              <a:cs typeface="Aparajita" pitchFamily="34" charset="0"/>
            </a:endParaRPr>
          </a:p>
          <a:p>
            <a:r>
              <a:rPr lang="en-US" dirty="0" smtClean="0">
                <a:cs typeface="Aparajita" pitchFamily="34" charset="0"/>
              </a:rPr>
              <a:t>School-Gymnasium </a:t>
            </a:r>
            <a:r>
              <a:rPr lang="ru-RU" dirty="0" smtClean="0">
                <a:cs typeface="Aparajita" pitchFamily="34" charset="0"/>
              </a:rPr>
              <a:t>№1</a:t>
            </a:r>
            <a:r>
              <a:rPr lang="en-US" dirty="0" smtClean="0">
                <a:cs typeface="Aparajita" pitchFamily="34" charset="0"/>
              </a:rPr>
              <a:t>of </a:t>
            </a:r>
            <a:r>
              <a:rPr lang="en-US" dirty="0" err="1" smtClean="0">
                <a:cs typeface="Aparajita" pitchFamily="34" charset="0"/>
              </a:rPr>
              <a:t>Mamlutka</a:t>
            </a:r>
            <a:endParaRPr lang="en-US" dirty="0" smtClean="0">
              <a:cs typeface="Aparajita" pitchFamily="34" charset="0"/>
            </a:endParaRPr>
          </a:p>
          <a:p>
            <a:endParaRPr lang="ru-RU" dirty="0" smtClean="0">
              <a:cs typeface="Aparajita" pitchFamily="34" charset="0"/>
            </a:endParaRPr>
          </a:p>
        </p:txBody>
      </p:sp>
    </p:spTree>
  </p:cSld>
  <p:clrMapOvr>
    <a:masterClrMapping/>
  </p:clrMapOvr>
  <p:transition>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5292080" cy="764704"/>
          </a:xfrm>
        </p:spPr>
        <p:txBody>
          <a:bodyPr/>
          <a:lstStyle/>
          <a:p>
            <a:pPr algn="ctr"/>
            <a:r>
              <a:rPr lang="en-US" dirty="0" smtClean="0">
                <a:solidFill>
                  <a:srgbClr val="FF0000"/>
                </a:solidFill>
                <a:latin typeface="Algerian" pitchFamily="82" charset="0"/>
              </a:rPr>
              <a:t>The</a:t>
            </a:r>
            <a:r>
              <a:rPr lang="en-US" dirty="0" smtClean="0">
                <a:solidFill>
                  <a:srgbClr val="FF0000"/>
                </a:solidFill>
                <a:latin typeface="Algerian" pitchFamily="82" charset="0"/>
              </a:rPr>
              <a:t> London eye </a:t>
            </a:r>
            <a:endParaRPr lang="ru-RU" dirty="0">
              <a:solidFill>
                <a:srgbClr val="FF0000"/>
              </a:solidFill>
            </a:endParaRPr>
          </a:p>
        </p:txBody>
      </p:sp>
      <p:sp>
        <p:nvSpPr>
          <p:cNvPr id="3" name="Содержимое 2"/>
          <p:cNvSpPr>
            <a:spLocks noGrp="1"/>
          </p:cNvSpPr>
          <p:nvPr>
            <p:ph idx="1"/>
          </p:nvPr>
        </p:nvSpPr>
        <p:spPr>
          <a:xfrm>
            <a:off x="1" y="692696"/>
            <a:ext cx="5292079" cy="6165304"/>
          </a:xfrm>
        </p:spPr>
        <p:txBody>
          <a:bodyPr>
            <a:normAutofit/>
          </a:bodyPr>
          <a:lstStyle/>
          <a:p>
            <a:r>
              <a:rPr lang="en-US" sz="3200" b="1" i="1" dirty="0" smtClean="0">
                <a:latin typeface="Aparajita" pitchFamily="34" charset="0"/>
                <a:cs typeface="Aparajita" pitchFamily="34" charset="0"/>
              </a:rPr>
              <a:t>It is a giant Ferris wheel, located on the South Bank of the River Thames.</a:t>
            </a:r>
            <a:endParaRPr lang="ru-RU" sz="3200" b="1" i="1" dirty="0" smtClean="0">
              <a:latin typeface="Aparajita" pitchFamily="34" charset="0"/>
              <a:cs typeface="Aparajita" pitchFamily="34" charset="0"/>
            </a:endParaRPr>
          </a:p>
          <a:p>
            <a:r>
              <a:rPr lang="en-US" sz="3200" b="1" i="1" dirty="0" smtClean="0">
                <a:latin typeface="Aparajita" pitchFamily="34" charset="0"/>
                <a:cs typeface="Aparajita" pitchFamily="34" charset="0"/>
              </a:rPr>
              <a:t>The ride on such tall wheel is called flight</a:t>
            </a:r>
            <a:endParaRPr lang="ru-RU" sz="3200" b="1" i="1" dirty="0" smtClean="0">
              <a:cs typeface="Aparajita" pitchFamily="34" charset="0"/>
            </a:endParaRPr>
          </a:p>
          <a:p>
            <a:r>
              <a:rPr lang="en-US" sz="3200" b="1" i="1" dirty="0" smtClean="0">
                <a:latin typeface="Aparajita" pitchFamily="34" charset="0"/>
                <a:cs typeface="Aparajita" pitchFamily="34" charset="0"/>
              </a:rPr>
              <a:t> London eye offers tourists great observation point so suitable for the photography</a:t>
            </a:r>
            <a:endParaRPr lang="ru-RU" sz="3200" b="1" i="1" dirty="0" smtClean="0">
              <a:cs typeface="Aparajita" pitchFamily="34" charset="0"/>
            </a:endParaRPr>
          </a:p>
          <a:p>
            <a:r>
              <a:rPr lang="en-US" sz="3200" b="1" i="1" dirty="0" smtClean="0">
                <a:latin typeface="Aparajita" pitchFamily="34" charset="0"/>
                <a:cs typeface="Aparajita" pitchFamily="34" charset="0"/>
              </a:rPr>
              <a:t>Each capsule of the wheel also takes pictures of it's passengers at the end of the flight</a:t>
            </a:r>
            <a:endParaRPr lang="ru-RU" sz="3200" b="1" i="1" dirty="0">
              <a:cs typeface="Aparajita" pitchFamily="34" charset="0"/>
            </a:endParaRPr>
          </a:p>
        </p:txBody>
      </p:sp>
      <p:pic>
        <p:nvPicPr>
          <p:cNvPr id="1026" name="Picture 2" descr="C:\Users\Home\Desktop\London-Eye.jpg"/>
          <p:cNvPicPr>
            <a:picLocks noChangeAspect="1" noChangeArrowheads="1"/>
          </p:cNvPicPr>
          <p:nvPr/>
        </p:nvPicPr>
        <p:blipFill>
          <a:blip r:embed="rId2" cstate="print"/>
          <a:srcRect/>
          <a:stretch>
            <a:fillRect/>
          </a:stretch>
        </p:blipFill>
        <p:spPr bwMode="auto">
          <a:xfrm>
            <a:off x="5292080" y="0"/>
            <a:ext cx="3851920" cy="1997968"/>
          </a:xfrm>
          <a:prstGeom prst="rect">
            <a:avLst/>
          </a:prstGeom>
          <a:noFill/>
          <a:ln>
            <a:solidFill>
              <a:schemeClr val="tx1"/>
            </a:solidFill>
          </a:ln>
        </p:spPr>
      </p:pic>
      <p:pic>
        <p:nvPicPr>
          <p:cNvPr id="1027" name="Picture 3" descr="C:\Users\Home\Desktop\phoca_thumb_l_londonskii-glaz.jpg"/>
          <p:cNvPicPr>
            <a:picLocks noChangeAspect="1" noChangeArrowheads="1"/>
          </p:cNvPicPr>
          <p:nvPr/>
        </p:nvPicPr>
        <p:blipFill>
          <a:blip r:embed="rId3" cstate="print"/>
          <a:srcRect/>
          <a:stretch>
            <a:fillRect/>
          </a:stretch>
        </p:blipFill>
        <p:spPr bwMode="auto">
          <a:xfrm>
            <a:off x="5292080" y="1988840"/>
            <a:ext cx="3851920" cy="2448272"/>
          </a:xfrm>
          <a:prstGeom prst="rect">
            <a:avLst/>
          </a:prstGeom>
          <a:noFill/>
          <a:ln>
            <a:solidFill>
              <a:schemeClr val="tx1"/>
            </a:solidFill>
          </a:ln>
        </p:spPr>
      </p:pic>
      <p:pic>
        <p:nvPicPr>
          <p:cNvPr id="1028" name="Picture 4" descr="C:\Users\Home\Desktop\Смотровая_кабина_косела_Тысячелетия.jpg"/>
          <p:cNvPicPr>
            <a:picLocks noChangeAspect="1" noChangeArrowheads="1"/>
          </p:cNvPicPr>
          <p:nvPr/>
        </p:nvPicPr>
        <p:blipFill>
          <a:blip r:embed="rId4" cstate="print"/>
          <a:srcRect/>
          <a:stretch>
            <a:fillRect/>
          </a:stretch>
        </p:blipFill>
        <p:spPr bwMode="auto">
          <a:xfrm>
            <a:off x="5292080" y="4417849"/>
            <a:ext cx="3851921" cy="2440152"/>
          </a:xfrm>
          <a:prstGeom prst="rect">
            <a:avLst/>
          </a:prstGeom>
          <a:noFill/>
          <a:ln>
            <a:solidFill>
              <a:schemeClr val="tx1"/>
            </a:solidFill>
          </a:ln>
        </p:spPr>
      </p:pic>
    </p:spTree>
  </p:cSld>
  <p:clrMapOvr>
    <a:masterClrMapping/>
  </p:clrMapOvr>
  <p:transition>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23928" y="0"/>
            <a:ext cx="5220072" cy="908720"/>
          </a:xfrm>
        </p:spPr>
        <p:txBody>
          <a:bodyPr>
            <a:normAutofit fontScale="90000"/>
          </a:bodyPr>
          <a:lstStyle/>
          <a:p>
            <a:pPr algn="ctr"/>
            <a:r>
              <a:rPr lang="en-US" sz="4400" dirty="0" smtClean="0">
                <a:latin typeface="Algerian" pitchFamily="82" charset="0"/>
              </a:rPr>
              <a:t> </a:t>
            </a:r>
            <a:r>
              <a:rPr lang="en-US" b="1" dirty="0" smtClean="0">
                <a:solidFill>
                  <a:srgbClr val="FF0000"/>
                </a:solidFill>
                <a:latin typeface="Algerian" pitchFamily="82" charset="0"/>
              </a:rPr>
              <a:t>ENGLISH Literature</a:t>
            </a:r>
            <a:r>
              <a:rPr lang="en-US" sz="4400" dirty="0" smtClean="0">
                <a:latin typeface="Algerian" pitchFamily="82" charset="0"/>
              </a:rPr>
              <a:t> </a:t>
            </a:r>
            <a:endParaRPr lang="ru-RU" sz="4400" dirty="0"/>
          </a:p>
        </p:txBody>
      </p:sp>
      <p:sp>
        <p:nvSpPr>
          <p:cNvPr id="3" name="Содержимое 2"/>
          <p:cNvSpPr>
            <a:spLocks noGrp="1"/>
          </p:cNvSpPr>
          <p:nvPr>
            <p:ph idx="1"/>
          </p:nvPr>
        </p:nvSpPr>
        <p:spPr>
          <a:xfrm>
            <a:off x="3707904" y="764704"/>
            <a:ext cx="5436096" cy="6093296"/>
          </a:xfrm>
        </p:spPr>
        <p:txBody>
          <a:bodyPr/>
          <a:lstStyle/>
          <a:p>
            <a:r>
              <a:rPr lang="en-US" sz="4000" b="1" i="1" dirty="0" smtClean="0">
                <a:latin typeface="Aparajita" pitchFamily="34" charset="0"/>
                <a:cs typeface="Aparajita" pitchFamily="34" charset="0"/>
              </a:rPr>
              <a:t>William Shakespeare (1564-1616)</a:t>
            </a:r>
            <a:r>
              <a:rPr lang="ru-RU" sz="4000" b="1" i="1" dirty="0" smtClean="0">
                <a:latin typeface="Aparajita" pitchFamily="34" charset="0"/>
                <a:cs typeface="Aparajita" pitchFamily="34" charset="0"/>
              </a:rPr>
              <a:t> </a:t>
            </a:r>
            <a:endParaRPr lang="ru-RU" sz="4000" b="1" i="1" dirty="0" smtClean="0">
              <a:cs typeface="Aparajita" pitchFamily="34" charset="0"/>
            </a:endParaRPr>
          </a:p>
          <a:p>
            <a:r>
              <a:rPr lang="en-US" sz="4000" b="1" i="1" dirty="0" smtClean="0">
                <a:latin typeface="Aparajita" pitchFamily="34" charset="0"/>
                <a:cs typeface="Aparajita" pitchFamily="34" charset="0"/>
              </a:rPr>
              <a:t>Charles Dickens (1812 - 1870)</a:t>
            </a:r>
            <a:r>
              <a:rPr lang="ru-RU" sz="4000" b="1" i="1" dirty="0" smtClean="0">
                <a:cs typeface="Aparajita" pitchFamily="34" charset="0"/>
              </a:rPr>
              <a:t> </a:t>
            </a:r>
          </a:p>
          <a:p>
            <a:r>
              <a:rPr lang="en-US" sz="4000" b="1" i="1" dirty="0" smtClean="0">
                <a:latin typeface="Aparajita" pitchFamily="34" charset="0"/>
                <a:cs typeface="Aparajita" pitchFamily="34" charset="0"/>
              </a:rPr>
              <a:t>Robert Burns (1759 - 1796)</a:t>
            </a:r>
            <a:endParaRPr lang="ru-RU" sz="4000" b="1" i="1" dirty="0" smtClean="0">
              <a:cs typeface="Aparajita" pitchFamily="34" charset="0"/>
            </a:endParaRPr>
          </a:p>
          <a:p>
            <a:r>
              <a:rPr lang="en-US" sz="4000" b="1" i="1" dirty="0" smtClean="0">
                <a:latin typeface="Aparajita" pitchFamily="34" charset="0"/>
                <a:cs typeface="Aparajita" pitchFamily="34" charset="0"/>
              </a:rPr>
              <a:t>Jerome K. Jerome</a:t>
            </a:r>
            <a:r>
              <a:rPr lang="ru-RU" sz="4000" b="1" i="1" dirty="0" smtClean="0">
                <a:cs typeface="Aparajita" pitchFamily="34" charset="0"/>
              </a:rPr>
              <a:t> (</a:t>
            </a:r>
            <a:r>
              <a:rPr lang="en-US" sz="4000" b="1" i="1" dirty="0" smtClean="0">
                <a:latin typeface="Aparajita" pitchFamily="34" charset="0"/>
                <a:cs typeface="Aparajita" pitchFamily="34" charset="0"/>
              </a:rPr>
              <a:t>1859 – 1927</a:t>
            </a:r>
            <a:r>
              <a:rPr lang="ru-RU" sz="4000" b="1" i="1" dirty="0" smtClean="0">
                <a:cs typeface="Aparajita" pitchFamily="34" charset="0"/>
              </a:rPr>
              <a:t>)</a:t>
            </a:r>
          </a:p>
          <a:p>
            <a:r>
              <a:rPr lang="en-US" sz="4000" b="1" i="1" dirty="0" smtClean="0">
                <a:latin typeface="Aparajita" pitchFamily="34" charset="0"/>
                <a:cs typeface="Aparajita" pitchFamily="34" charset="0"/>
              </a:rPr>
              <a:t>Lewis Carroll (1832 - 1898)</a:t>
            </a:r>
            <a:r>
              <a:rPr lang="ru-RU" sz="4000" b="1" i="1" dirty="0" smtClean="0">
                <a:cs typeface="Aparajita" pitchFamily="34" charset="0"/>
              </a:rPr>
              <a:t> </a:t>
            </a:r>
          </a:p>
          <a:p>
            <a:r>
              <a:rPr lang="en-US" sz="4000" b="1" i="1" dirty="0" smtClean="0">
                <a:latin typeface="Aparajita" pitchFamily="34" charset="0"/>
                <a:cs typeface="Aparajita" pitchFamily="34" charset="0"/>
              </a:rPr>
              <a:t>Conan Doyle (1859 - 1930)</a:t>
            </a:r>
            <a:endParaRPr lang="ru-RU" sz="4000" b="1" i="1" dirty="0" smtClean="0">
              <a:cs typeface="Aparajita" pitchFamily="34" charset="0"/>
            </a:endParaRPr>
          </a:p>
          <a:p>
            <a:endParaRPr lang="ru-RU" dirty="0" smtClean="0"/>
          </a:p>
          <a:p>
            <a:endParaRPr lang="ru-RU" dirty="0" smtClean="0"/>
          </a:p>
          <a:p>
            <a:endParaRPr lang="ru-RU" dirty="0"/>
          </a:p>
        </p:txBody>
      </p:sp>
      <p:pic>
        <p:nvPicPr>
          <p:cNvPr id="2050" name="Picture 2" descr="C:\Users\Home\Desktop\Arthur_Conany_Doyle_by_Walter_Benington,_1914.png"/>
          <p:cNvPicPr>
            <a:picLocks noChangeAspect="1" noChangeArrowheads="1"/>
          </p:cNvPicPr>
          <p:nvPr/>
        </p:nvPicPr>
        <p:blipFill>
          <a:blip r:embed="rId2" cstate="print"/>
          <a:srcRect/>
          <a:stretch>
            <a:fillRect/>
          </a:stretch>
        </p:blipFill>
        <p:spPr bwMode="auto">
          <a:xfrm>
            <a:off x="2123728" y="5085184"/>
            <a:ext cx="1344894" cy="1772816"/>
          </a:xfrm>
          <a:prstGeom prst="rect">
            <a:avLst/>
          </a:prstGeom>
          <a:noFill/>
          <a:ln>
            <a:solidFill>
              <a:schemeClr val="tx1"/>
            </a:solidFill>
          </a:ln>
        </p:spPr>
      </p:pic>
      <p:pic>
        <p:nvPicPr>
          <p:cNvPr id="2051" name="Picture 3" descr="C:\Users\Home\Desktop\Shakespeare.jpg"/>
          <p:cNvPicPr>
            <a:picLocks noChangeAspect="1" noChangeArrowheads="1"/>
          </p:cNvPicPr>
          <p:nvPr/>
        </p:nvPicPr>
        <p:blipFill>
          <a:blip r:embed="rId3" cstate="print"/>
          <a:srcRect/>
          <a:stretch>
            <a:fillRect/>
          </a:stretch>
        </p:blipFill>
        <p:spPr bwMode="auto">
          <a:xfrm>
            <a:off x="323528" y="0"/>
            <a:ext cx="1403648" cy="1798085"/>
          </a:xfrm>
          <a:prstGeom prst="rect">
            <a:avLst/>
          </a:prstGeom>
          <a:noFill/>
          <a:ln>
            <a:solidFill>
              <a:schemeClr val="tx1"/>
            </a:solidFill>
          </a:ln>
        </p:spPr>
      </p:pic>
      <p:pic>
        <p:nvPicPr>
          <p:cNvPr id="2052" name="Picture 4" descr="C:\Users\Home\Desktop\84.jpg"/>
          <p:cNvPicPr>
            <a:picLocks noChangeAspect="1" noChangeArrowheads="1"/>
          </p:cNvPicPr>
          <p:nvPr/>
        </p:nvPicPr>
        <p:blipFill>
          <a:blip r:embed="rId4" cstate="print"/>
          <a:srcRect/>
          <a:stretch>
            <a:fillRect/>
          </a:stretch>
        </p:blipFill>
        <p:spPr bwMode="auto">
          <a:xfrm>
            <a:off x="323528" y="4653136"/>
            <a:ext cx="1296144" cy="1798731"/>
          </a:xfrm>
          <a:prstGeom prst="rect">
            <a:avLst/>
          </a:prstGeom>
          <a:noFill/>
          <a:ln>
            <a:solidFill>
              <a:schemeClr val="tx1"/>
            </a:solidFill>
          </a:ln>
        </p:spPr>
      </p:pic>
      <p:pic>
        <p:nvPicPr>
          <p:cNvPr id="2056" name="Picture 8" descr="C:\Users\Home\Desktop\LewisCarrollSelfPhoto.jpg"/>
          <p:cNvPicPr>
            <a:picLocks noChangeAspect="1" noChangeArrowheads="1"/>
          </p:cNvPicPr>
          <p:nvPr/>
        </p:nvPicPr>
        <p:blipFill>
          <a:blip r:embed="rId5" cstate="print"/>
          <a:srcRect/>
          <a:stretch>
            <a:fillRect/>
          </a:stretch>
        </p:blipFill>
        <p:spPr bwMode="auto">
          <a:xfrm>
            <a:off x="2195736" y="404664"/>
            <a:ext cx="1296144" cy="1819512"/>
          </a:xfrm>
          <a:prstGeom prst="rect">
            <a:avLst/>
          </a:prstGeom>
          <a:noFill/>
          <a:ln>
            <a:solidFill>
              <a:schemeClr val="tx1"/>
            </a:solidFill>
          </a:ln>
        </p:spPr>
      </p:pic>
      <p:pic>
        <p:nvPicPr>
          <p:cNvPr id="2057" name="Picture 9" descr="C:\Users\Home\Desktop\230px-PG_1063Burns_Naysmithcrop.jpg"/>
          <p:cNvPicPr>
            <a:picLocks noChangeAspect="1" noChangeArrowheads="1"/>
          </p:cNvPicPr>
          <p:nvPr/>
        </p:nvPicPr>
        <p:blipFill>
          <a:blip r:embed="rId6" cstate="print"/>
          <a:srcRect/>
          <a:stretch>
            <a:fillRect/>
          </a:stretch>
        </p:blipFill>
        <p:spPr bwMode="auto">
          <a:xfrm>
            <a:off x="2123728" y="2780928"/>
            <a:ext cx="1398804" cy="1800200"/>
          </a:xfrm>
          <a:prstGeom prst="rect">
            <a:avLst/>
          </a:prstGeom>
          <a:noFill/>
          <a:ln>
            <a:solidFill>
              <a:schemeClr val="tx1"/>
            </a:solidFill>
          </a:ln>
        </p:spPr>
      </p:pic>
      <p:pic>
        <p:nvPicPr>
          <p:cNvPr id="2058" name="Picture 10" descr="C:\Users\Home\Desktop\charles-dickens-9274087-2-raw.jpg"/>
          <p:cNvPicPr>
            <a:picLocks noChangeAspect="1" noChangeArrowheads="1"/>
          </p:cNvPicPr>
          <p:nvPr/>
        </p:nvPicPr>
        <p:blipFill>
          <a:blip r:embed="rId7" cstate="print"/>
          <a:srcRect/>
          <a:stretch>
            <a:fillRect/>
          </a:stretch>
        </p:blipFill>
        <p:spPr bwMode="auto">
          <a:xfrm>
            <a:off x="323528" y="2276872"/>
            <a:ext cx="1363651" cy="1800200"/>
          </a:xfrm>
          <a:prstGeom prst="rect">
            <a:avLst/>
          </a:prstGeom>
          <a:noFill/>
          <a:ln>
            <a:solidFill>
              <a:schemeClr val="tx1"/>
            </a:solidFill>
          </a:ln>
        </p:spPr>
      </p:pic>
    </p:spTree>
  </p:cSld>
  <p:clrMapOvr>
    <a:masterClrMapping/>
  </p:clrMapOvr>
  <p:transition>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1"/>
            <a:ext cx="7886700" cy="980727"/>
          </a:xfrm>
        </p:spPr>
        <p:txBody>
          <a:bodyPr>
            <a:normAutofit/>
          </a:bodyPr>
          <a:lstStyle/>
          <a:p>
            <a:pPr algn="ctr"/>
            <a:r>
              <a:rPr lang="en-US" sz="5400" dirty="0" smtClean="0">
                <a:solidFill>
                  <a:srgbClr val="FF0000"/>
                </a:solidFill>
                <a:latin typeface="Algerian" pitchFamily="82" charset="0"/>
              </a:rPr>
              <a:t>Sources</a:t>
            </a:r>
            <a:endParaRPr lang="ru-RU" sz="5400" dirty="0">
              <a:solidFill>
                <a:srgbClr val="FF0000"/>
              </a:solidFill>
              <a:cs typeface="Aparajita" pitchFamily="34" charset="0"/>
            </a:endParaRPr>
          </a:p>
        </p:txBody>
      </p:sp>
      <p:sp>
        <p:nvSpPr>
          <p:cNvPr id="3" name="Содержимое 2"/>
          <p:cNvSpPr>
            <a:spLocks noGrp="1"/>
          </p:cNvSpPr>
          <p:nvPr>
            <p:ph idx="1"/>
          </p:nvPr>
        </p:nvSpPr>
        <p:spPr>
          <a:xfrm>
            <a:off x="645459" y="1052736"/>
            <a:ext cx="7869891" cy="5124227"/>
          </a:xfrm>
        </p:spPr>
        <p:txBody>
          <a:bodyPr/>
          <a:lstStyle/>
          <a:p>
            <a:r>
              <a:rPr lang="en-US" sz="2400" b="1" i="1" dirty="0" smtClean="0">
                <a:latin typeface="Aparajita" pitchFamily="34" charset="0"/>
                <a:cs typeface="Aparajita" pitchFamily="34" charset="0"/>
              </a:rPr>
              <a:t>http://www.alleng.ru/engl-top/007.htm</a:t>
            </a:r>
          </a:p>
          <a:p>
            <a:r>
              <a:rPr lang="en-US" sz="2400" b="1" i="1" dirty="0" smtClean="0">
                <a:latin typeface="Aparajita" pitchFamily="34" charset="0"/>
                <a:cs typeface="Aparajita" pitchFamily="34" charset="0"/>
              </a:rPr>
              <a:t>https://en.wikipedia.org/wiki/England</a:t>
            </a:r>
          </a:p>
          <a:p>
            <a:r>
              <a:rPr lang="en-US" sz="2400" b="1" i="1" dirty="0" smtClean="0">
                <a:latin typeface="Aparajita" pitchFamily="34" charset="0"/>
                <a:cs typeface="Aparajita" pitchFamily="34" charset="0"/>
              </a:rPr>
              <a:t>https://simple.wikipedia.org/wiki/Scotland</a:t>
            </a:r>
          </a:p>
          <a:p>
            <a:r>
              <a:rPr lang="en-US" sz="2400" b="1" i="1" dirty="0" smtClean="0">
                <a:latin typeface="Aparajita" pitchFamily="34" charset="0"/>
                <a:cs typeface="Aparajita" pitchFamily="34" charset="0"/>
              </a:rPr>
              <a:t>http://online-teacher.ru/study/scotland</a:t>
            </a:r>
          </a:p>
          <a:p>
            <a:r>
              <a:rPr lang="en-US" sz="2400" b="1" i="1" dirty="0" smtClean="0">
                <a:latin typeface="Aparajita" pitchFamily="34" charset="0"/>
                <a:cs typeface="Aparajita" pitchFamily="34" charset="0"/>
              </a:rPr>
              <a:t>https://en.wikipedia.org/wiki/Wales</a:t>
            </a:r>
          </a:p>
          <a:p>
            <a:r>
              <a:rPr lang="en-US" sz="2400" b="1" i="1" dirty="0" smtClean="0">
                <a:latin typeface="Aparajita" pitchFamily="34" charset="0"/>
                <a:cs typeface="Aparajita" pitchFamily="34" charset="0"/>
              </a:rPr>
              <a:t>https://en.wikipedia.org/wiki/Ireland</a:t>
            </a:r>
            <a:endParaRPr lang="ru-RU" sz="2400" b="1" i="1" dirty="0" smtClean="0">
              <a:cs typeface="Aparajita" pitchFamily="34" charset="0"/>
            </a:endParaRPr>
          </a:p>
          <a:p>
            <a:r>
              <a:rPr lang="en-US" sz="2400" b="1" i="1" dirty="0" smtClean="0">
                <a:latin typeface="Aparajita" pitchFamily="34" charset="0"/>
                <a:cs typeface="Aparajita" pitchFamily="34" charset="0"/>
              </a:rPr>
              <a:t>http://www.interactive-english.ru/opisaniya-foto/2012-07-10-08-55-50/big-ben-26/</a:t>
            </a:r>
            <a:endParaRPr lang="ru-RU" sz="2400" b="1" i="1" dirty="0" smtClean="0">
              <a:cs typeface="Aparajita" pitchFamily="34" charset="0"/>
            </a:endParaRPr>
          </a:p>
          <a:p>
            <a:r>
              <a:rPr lang="en-US" sz="2400" b="1" i="1" dirty="0" smtClean="0">
                <a:latin typeface="Aparajita" pitchFamily="34" charset="0"/>
                <a:cs typeface="Aparajita" pitchFamily="34" charset="0"/>
              </a:rPr>
              <a:t>http://www.alleng.ru/engl-top/011.htm</a:t>
            </a:r>
            <a:endParaRPr lang="ru-RU" sz="2400" b="1" i="1" dirty="0" smtClean="0">
              <a:cs typeface="Aparajita" pitchFamily="34" charset="0"/>
            </a:endParaRPr>
          </a:p>
          <a:p>
            <a:r>
              <a:rPr lang="en-US" sz="2400" b="1" i="1" dirty="0" smtClean="0">
                <a:latin typeface="Aparajita" pitchFamily="34" charset="0"/>
                <a:cs typeface="Aparajita" pitchFamily="34" charset="0"/>
              </a:rPr>
              <a:t>http://study-english.info/uk-photo128.php</a:t>
            </a:r>
            <a:endParaRPr lang="ru-RU" sz="2400" b="1" i="1" dirty="0" smtClean="0">
              <a:cs typeface="Aparajita" pitchFamily="34" charset="0"/>
            </a:endParaRPr>
          </a:p>
          <a:p>
            <a:r>
              <a:rPr lang="en-US" sz="2400" b="1" i="1" dirty="0" smtClean="0">
                <a:latin typeface="Aparajita" pitchFamily="34" charset="0"/>
                <a:cs typeface="Aparajita" pitchFamily="34" charset="0"/>
              </a:rPr>
              <a:t>https://en.wikipedia.org/wiki/English_literature</a:t>
            </a:r>
            <a:endParaRPr lang="ru-RU" sz="2400" b="1" i="1" dirty="0" smtClean="0">
              <a:cs typeface="Aparajita" pitchFamily="34" charset="0"/>
            </a:endParaRPr>
          </a:p>
          <a:p>
            <a:endParaRPr lang="ru-RU" b="1" i="1" dirty="0" smtClean="0">
              <a:cs typeface="Aparajita" pitchFamily="34" charset="0"/>
            </a:endParaRPr>
          </a:p>
        </p:txBody>
      </p:sp>
    </p:spTree>
  </p:cSld>
  <p:clrMapOvr>
    <a:masterClrMapping/>
  </p:clrMapOvr>
  <p:transition>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
            <a:ext cx="4644008" cy="1916831"/>
          </a:xfrm>
        </p:spPr>
        <p:txBody>
          <a:bodyPr>
            <a:normAutofit/>
          </a:bodyPr>
          <a:lstStyle/>
          <a:p>
            <a:r>
              <a:rPr lang="en-US" sz="6000" dirty="0" smtClean="0">
                <a:solidFill>
                  <a:srgbClr val="FF0000"/>
                </a:solidFill>
                <a:latin typeface="Algerian" pitchFamily="82" charset="0"/>
              </a:rPr>
              <a:t>England</a:t>
            </a:r>
            <a:endParaRPr lang="ru-RU" sz="6000" dirty="0">
              <a:solidFill>
                <a:srgbClr val="FF0000"/>
              </a:solidFill>
            </a:endParaRPr>
          </a:p>
        </p:txBody>
      </p:sp>
      <p:sp>
        <p:nvSpPr>
          <p:cNvPr id="3" name="Содержимое 2"/>
          <p:cNvSpPr>
            <a:spLocks noGrp="1"/>
          </p:cNvSpPr>
          <p:nvPr>
            <p:ph idx="1"/>
          </p:nvPr>
        </p:nvSpPr>
        <p:spPr>
          <a:xfrm>
            <a:off x="4211960" y="1916832"/>
            <a:ext cx="4932040" cy="4941168"/>
          </a:xfrm>
        </p:spPr>
        <p:txBody>
          <a:bodyPr/>
          <a:lstStyle/>
          <a:p>
            <a:r>
              <a:rPr lang="en-US" sz="3200" b="1" i="1" dirty="0" smtClean="0">
                <a:latin typeface="Aparajita" pitchFamily="34" charset="0"/>
                <a:cs typeface="Aparajita" pitchFamily="34" charset="0"/>
              </a:rPr>
              <a:t>England is the largest and the richest country of Great Britain</a:t>
            </a:r>
            <a:endParaRPr lang="ru-RU" sz="3200" b="1" i="1" dirty="0" smtClean="0">
              <a:cs typeface="Aparajita" pitchFamily="34" charset="0"/>
            </a:endParaRPr>
          </a:p>
          <a:p>
            <a:r>
              <a:rPr lang="en-US" sz="3200" b="1" i="1" dirty="0" smtClean="0">
                <a:latin typeface="Aparajita" pitchFamily="34" charset="0"/>
                <a:cs typeface="Aparajita" pitchFamily="34" charset="0"/>
              </a:rPr>
              <a:t>The capital of England is London</a:t>
            </a:r>
            <a:endParaRPr lang="ru-RU" sz="3200" b="1" i="1" dirty="0" smtClean="0">
              <a:cs typeface="Aparajita" pitchFamily="34" charset="0"/>
            </a:endParaRPr>
          </a:p>
          <a:p>
            <a:r>
              <a:rPr lang="en-US" sz="3200" b="1" i="1" dirty="0" smtClean="0">
                <a:latin typeface="Aparajita" pitchFamily="34" charset="0"/>
                <a:cs typeface="Aparajita" pitchFamily="34" charset="0"/>
              </a:rPr>
              <a:t>National language</a:t>
            </a:r>
            <a:r>
              <a:rPr lang="ru-RU" sz="3200" b="1" i="1" dirty="0" smtClean="0">
                <a:cs typeface="Aparajita" pitchFamily="34" charset="0"/>
              </a:rPr>
              <a:t> – </a:t>
            </a:r>
            <a:r>
              <a:rPr lang="en-US" sz="3200" b="1" i="1" dirty="0" smtClean="0">
                <a:latin typeface="Aparajita" pitchFamily="34" charset="0"/>
                <a:cs typeface="Aparajita" pitchFamily="34" charset="0"/>
              </a:rPr>
              <a:t>English</a:t>
            </a:r>
            <a:endParaRPr lang="ru-RU" sz="3200" b="1" i="1" dirty="0" smtClean="0">
              <a:cs typeface="Aparajita" pitchFamily="34" charset="0"/>
            </a:endParaRPr>
          </a:p>
          <a:p>
            <a:r>
              <a:rPr lang="en-US" sz="3200" b="1" i="1" dirty="0" smtClean="0">
                <a:latin typeface="Aparajita" pitchFamily="34" charset="0"/>
                <a:cs typeface="Aparajita" pitchFamily="34" charset="0"/>
              </a:rPr>
              <a:t>Regional languages</a:t>
            </a:r>
            <a:r>
              <a:rPr lang="ru-RU" sz="3200" b="1" i="1" dirty="0" smtClean="0">
                <a:cs typeface="Aparajita" pitchFamily="34" charset="0"/>
              </a:rPr>
              <a:t> – </a:t>
            </a:r>
            <a:r>
              <a:rPr lang="en-US" sz="3200" b="1" i="1" dirty="0" smtClean="0">
                <a:latin typeface="Aparajita" pitchFamily="34" charset="0"/>
                <a:cs typeface="Aparajita" pitchFamily="34" charset="0"/>
              </a:rPr>
              <a:t>Cornish</a:t>
            </a:r>
            <a:endParaRPr lang="ru-RU" sz="3200" b="1" i="1" dirty="0" smtClean="0">
              <a:cs typeface="Aparajita" pitchFamily="34" charset="0"/>
            </a:endParaRPr>
          </a:p>
          <a:p>
            <a:r>
              <a:rPr lang="en-US" sz="3200" b="1" i="1" dirty="0" smtClean="0">
                <a:latin typeface="Aparajita" pitchFamily="34" charset="0"/>
                <a:cs typeface="Aparajita" pitchFamily="34" charset="0"/>
              </a:rPr>
              <a:t>Legislature</a:t>
            </a:r>
            <a:r>
              <a:rPr lang="ru-RU" sz="3200" b="1" i="1" dirty="0" smtClean="0">
                <a:cs typeface="Aparajita" pitchFamily="34" charset="0"/>
              </a:rPr>
              <a:t> - </a:t>
            </a:r>
            <a:r>
              <a:rPr lang="en-US" sz="3200" b="1" i="1" dirty="0" smtClean="0">
                <a:latin typeface="Aparajita" pitchFamily="34" charset="0"/>
                <a:cs typeface="Aparajita" pitchFamily="34" charset="0"/>
              </a:rPr>
              <a:t>UK Parliament</a:t>
            </a:r>
            <a:endParaRPr lang="ru-RU" sz="3200" b="1" i="1" dirty="0" smtClean="0">
              <a:cs typeface="Aparajita" pitchFamily="34" charset="0"/>
            </a:endParaRPr>
          </a:p>
          <a:p>
            <a:endParaRPr lang="ru-RU" dirty="0" smtClean="0"/>
          </a:p>
        </p:txBody>
      </p:sp>
      <p:pic>
        <p:nvPicPr>
          <p:cNvPr id="1026" name="Picture 2" descr="C:\Users\Home\Desktop\Без названия.png"/>
          <p:cNvPicPr>
            <a:picLocks noChangeAspect="1" noChangeArrowheads="1"/>
          </p:cNvPicPr>
          <p:nvPr/>
        </p:nvPicPr>
        <p:blipFill>
          <a:blip r:embed="rId2" cstate="print"/>
          <a:srcRect/>
          <a:stretch>
            <a:fillRect/>
          </a:stretch>
        </p:blipFill>
        <p:spPr bwMode="auto">
          <a:xfrm>
            <a:off x="467544" y="332656"/>
            <a:ext cx="3384376" cy="2182468"/>
          </a:xfrm>
          <a:prstGeom prst="rect">
            <a:avLst/>
          </a:prstGeom>
          <a:noFill/>
          <a:ln>
            <a:solidFill>
              <a:schemeClr val="tx1"/>
            </a:solidFill>
          </a:ln>
        </p:spPr>
      </p:pic>
      <p:pic>
        <p:nvPicPr>
          <p:cNvPr id="4" name="Picture 3" descr="C:\Users\Home\Desktop\URmtDiX.jpg"/>
          <p:cNvPicPr>
            <a:picLocks noChangeAspect="1" noChangeArrowheads="1"/>
          </p:cNvPicPr>
          <p:nvPr/>
        </p:nvPicPr>
        <p:blipFill>
          <a:blip r:embed="rId3" cstate="print"/>
          <a:srcRect/>
          <a:stretch>
            <a:fillRect/>
          </a:stretch>
        </p:blipFill>
        <p:spPr bwMode="auto">
          <a:xfrm>
            <a:off x="755576" y="2852936"/>
            <a:ext cx="2912778" cy="3379766"/>
          </a:xfrm>
          <a:prstGeom prst="rect">
            <a:avLst/>
          </a:prstGeom>
          <a:noFill/>
          <a:ln>
            <a:solidFill>
              <a:schemeClr val="tx1"/>
            </a:solidFill>
          </a:ln>
        </p:spPr>
      </p:pic>
    </p:spTree>
  </p:cSld>
  <p:clrMapOvr>
    <a:masterClrMapping/>
  </p:clrMapOvr>
  <p:transition>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
            <a:ext cx="4644008" cy="1556791"/>
          </a:xfrm>
        </p:spPr>
        <p:txBody>
          <a:bodyPr>
            <a:normAutofit/>
          </a:bodyPr>
          <a:lstStyle/>
          <a:p>
            <a:r>
              <a:rPr lang="en-US" sz="6000" dirty="0" smtClean="0">
                <a:solidFill>
                  <a:srgbClr val="FF0000"/>
                </a:solidFill>
                <a:latin typeface="Algerian" pitchFamily="82" charset="0"/>
              </a:rPr>
              <a:t>Scotland</a:t>
            </a:r>
            <a:endParaRPr lang="ru-RU" sz="6000" dirty="0">
              <a:solidFill>
                <a:srgbClr val="FF0000"/>
              </a:solidFill>
            </a:endParaRPr>
          </a:p>
        </p:txBody>
      </p:sp>
      <p:sp>
        <p:nvSpPr>
          <p:cNvPr id="3" name="Содержимое 2"/>
          <p:cNvSpPr>
            <a:spLocks noGrp="1"/>
          </p:cNvSpPr>
          <p:nvPr>
            <p:ph idx="1"/>
          </p:nvPr>
        </p:nvSpPr>
        <p:spPr>
          <a:xfrm>
            <a:off x="4211960" y="1412776"/>
            <a:ext cx="4932040" cy="5445224"/>
          </a:xfrm>
        </p:spPr>
        <p:txBody>
          <a:bodyPr/>
          <a:lstStyle/>
          <a:p>
            <a:r>
              <a:rPr lang="en-US" sz="3200" b="1" i="1" dirty="0" smtClean="0">
                <a:latin typeface="Aparajita" pitchFamily="34" charset="0"/>
                <a:cs typeface="Aparajita" pitchFamily="34" charset="0"/>
              </a:rPr>
              <a:t>Nowadays, this country is one of the most visited tourist places in the whole world</a:t>
            </a:r>
            <a:endParaRPr lang="ru-RU" sz="3200" b="1" i="1" dirty="0" smtClean="0">
              <a:cs typeface="Aparajita" pitchFamily="34" charset="0"/>
            </a:endParaRPr>
          </a:p>
          <a:p>
            <a:r>
              <a:rPr lang="en-US" sz="3200" b="1" i="1" dirty="0" smtClean="0">
                <a:latin typeface="Aparajita" pitchFamily="34" charset="0"/>
                <a:cs typeface="Aparajita" pitchFamily="34" charset="0"/>
              </a:rPr>
              <a:t>Capital</a:t>
            </a:r>
            <a:r>
              <a:rPr lang="ru-RU" sz="3200" b="1" i="1" dirty="0" smtClean="0">
                <a:cs typeface="Aparajita" pitchFamily="34" charset="0"/>
              </a:rPr>
              <a:t> - </a:t>
            </a:r>
            <a:r>
              <a:rPr lang="en-US" sz="3200" b="1" i="1" dirty="0" smtClean="0">
                <a:latin typeface="Aparajita" pitchFamily="34" charset="0"/>
                <a:cs typeface="Aparajita" pitchFamily="34" charset="0"/>
              </a:rPr>
              <a:t>Edinburgh</a:t>
            </a:r>
            <a:endParaRPr lang="ru-RU" sz="3200" b="1" i="1" dirty="0" smtClean="0">
              <a:cs typeface="Aparajita" pitchFamily="34" charset="0"/>
            </a:endParaRPr>
          </a:p>
          <a:p>
            <a:r>
              <a:rPr lang="en-US" sz="3200" b="1" i="1" dirty="0" smtClean="0">
                <a:latin typeface="Aparajita" pitchFamily="34" charset="0"/>
                <a:cs typeface="Aparajita" pitchFamily="34" charset="0"/>
              </a:rPr>
              <a:t>Official languages</a:t>
            </a:r>
            <a:r>
              <a:rPr lang="ru-RU" sz="3200" b="1" i="1" dirty="0" smtClean="0">
                <a:cs typeface="Aparajita" pitchFamily="34" charset="0"/>
              </a:rPr>
              <a:t> - </a:t>
            </a:r>
            <a:r>
              <a:rPr lang="en-US" sz="3200" b="1" i="1" dirty="0" smtClean="0">
                <a:latin typeface="Aparajita" pitchFamily="34" charset="0"/>
                <a:cs typeface="Aparajita" pitchFamily="34" charset="0"/>
              </a:rPr>
              <a:t>Scottish English</a:t>
            </a:r>
            <a:endParaRPr lang="ru-RU" sz="3200" b="1" i="1" baseline="30000" dirty="0" smtClean="0">
              <a:cs typeface="Aparajita" pitchFamily="34" charset="0"/>
            </a:endParaRPr>
          </a:p>
          <a:p>
            <a:pPr fontAlgn="t"/>
            <a:r>
              <a:rPr lang="en-US" sz="3200" b="1" i="1" dirty="0" err="1" smtClean="0">
                <a:latin typeface="Aparajita" pitchFamily="34" charset="0"/>
                <a:cs typeface="Aparajita" pitchFamily="34" charset="0"/>
              </a:rPr>
              <a:t>Recognised</a:t>
            </a:r>
            <a:r>
              <a:rPr lang="en-US" sz="3200" b="1" i="1" dirty="0" smtClean="0">
                <a:latin typeface="Aparajita" pitchFamily="34" charset="0"/>
                <a:cs typeface="Aparajita" pitchFamily="34" charset="0"/>
              </a:rPr>
              <a:t> regional languages</a:t>
            </a:r>
            <a:r>
              <a:rPr lang="ru-RU" sz="3200" b="1" i="1" dirty="0" smtClean="0">
                <a:cs typeface="Aparajita" pitchFamily="34" charset="0"/>
              </a:rPr>
              <a:t> – </a:t>
            </a:r>
            <a:r>
              <a:rPr lang="en-US" sz="3200" b="1" i="1" dirty="0" smtClean="0">
                <a:latin typeface="Aparajita" pitchFamily="34" charset="0"/>
                <a:cs typeface="Aparajita" pitchFamily="34" charset="0"/>
              </a:rPr>
              <a:t>Scottish</a:t>
            </a:r>
            <a:r>
              <a:rPr lang="ru-RU" sz="3200" b="1" i="1" dirty="0" smtClean="0">
                <a:cs typeface="Aparajita" pitchFamily="34" charset="0"/>
              </a:rPr>
              <a:t>,</a:t>
            </a:r>
            <a:r>
              <a:rPr lang="en-US" sz="3200" b="1" i="1" dirty="0" smtClean="0">
                <a:latin typeface="Aparajita" pitchFamily="34" charset="0"/>
                <a:cs typeface="Aparajita" pitchFamily="34" charset="0"/>
              </a:rPr>
              <a:t> Gaelic</a:t>
            </a:r>
            <a:r>
              <a:rPr lang="ru-RU" sz="3200" b="1" i="1" dirty="0" smtClean="0">
                <a:cs typeface="Aparajita" pitchFamily="34" charset="0"/>
              </a:rPr>
              <a:t>, </a:t>
            </a:r>
            <a:r>
              <a:rPr lang="en-US" sz="3200" b="1" i="1" dirty="0" smtClean="0">
                <a:latin typeface="Aparajita" pitchFamily="34" charset="0"/>
                <a:cs typeface="Aparajita" pitchFamily="34" charset="0"/>
              </a:rPr>
              <a:t>Scots</a:t>
            </a:r>
            <a:endParaRPr lang="ru-RU" sz="3200" b="1" i="1" dirty="0" smtClean="0">
              <a:cs typeface="Aparajita" pitchFamily="34" charset="0"/>
            </a:endParaRPr>
          </a:p>
          <a:p>
            <a:pPr fontAlgn="t"/>
            <a:r>
              <a:rPr lang="en-US" sz="3200" b="1" i="1" dirty="0" smtClean="0">
                <a:latin typeface="Aparajita" pitchFamily="34" charset="0"/>
                <a:cs typeface="Aparajita" pitchFamily="34" charset="0"/>
              </a:rPr>
              <a:t>Currency</a:t>
            </a:r>
            <a:r>
              <a:rPr lang="ru-RU" sz="3200" b="1" i="1" dirty="0" smtClean="0">
                <a:cs typeface="Aparajita" pitchFamily="34" charset="0"/>
              </a:rPr>
              <a:t> - </a:t>
            </a:r>
            <a:r>
              <a:rPr lang="en-US" sz="3200" b="1" i="1" dirty="0" smtClean="0">
                <a:latin typeface="Aparajita" pitchFamily="34" charset="0"/>
                <a:cs typeface="Aparajita" pitchFamily="34" charset="0"/>
              </a:rPr>
              <a:t>Pound sterling</a:t>
            </a:r>
          </a:p>
          <a:p>
            <a:endParaRPr lang="ru-RU" dirty="0" smtClean="0"/>
          </a:p>
          <a:p>
            <a:endParaRPr lang="ru-RU" dirty="0" smtClean="0"/>
          </a:p>
        </p:txBody>
      </p:sp>
      <p:pic>
        <p:nvPicPr>
          <p:cNvPr id="2050" name="Picture 2" descr="C:\Users\Home\Desktop\Flag-of-Scotland-620x330.png"/>
          <p:cNvPicPr>
            <a:picLocks noChangeAspect="1" noChangeArrowheads="1"/>
          </p:cNvPicPr>
          <p:nvPr/>
        </p:nvPicPr>
        <p:blipFill>
          <a:blip r:embed="rId2" cstate="print"/>
          <a:srcRect/>
          <a:stretch>
            <a:fillRect/>
          </a:stretch>
        </p:blipFill>
        <p:spPr bwMode="auto">
          <a:xfrm>
            <a:off x="467544" y="620688"/>
            <a:ext cx="3382195" cy="1800200"/>
          </a:xfrm>
          <a:prstGeom prst="rect">
            <a:avLst/>
          </a:prstGeom>
          <a:solidFill>
            <a:schemeClr val="tx1"/>
          </a:solidFill>
          <a:ln>
            <a:solidFill>
              <a:schemeClr val="tx1"/>
            </a:solidFill>
          </a:ln>
        </p:spPr>
      </p:pic>
      <p:pic>
        <p:nvPicPr>
          <p:cNvPr id="2051" name="Picture 3" descr="C:\Users\Home\Desktop\scotland-map.gif"/>
          <p:cNvPicPr>
            <a:picLocks noChangeAspect="1" noChangeArrowheads="1"/>
          </p:cNvPicPr>
          <p:nvPr/>
        </p:nvPicPr>
        <p:blipFill>
          <a:blip r:embed="rId3" cstate="print"/>
          <a:srcRect/>
          <a:stretch>
            <a:fillRect/>
          </a:stretch>
        </p:blipFill>
        <p:spPr bwMode="auto">
          <a:xfrm>
            <a:off x="683568" y="2708920"/>
            <a:ext cx="3096344" cy="3439648"/>
          </a:xfrm>
          <a:prstGeom prst="rect">
            <a:avLst/>
          </a:prstGeom>
          <a:noFill/>
          <a:ln>
            <a:solidFill>
              <a:schemeClr val="tx1"/>
            </a:solidFill>
          </a:ln>
        </p:spPr>
      </p:pic>
    </p:spTree>
  </p:cSld>
  <p:clrMapOvr>
    <a:masterClrMapping/>
  </p:clrMapOvr>
  <p:transition>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
            <a:ext cx="4644008" cy="1700807"/>
          </a:xfrm>
        </p:spPr>
        <p:txBody>
          <a:bodyPr>
            <a:normAutofit/>
          </a:bodyPr>
          <a:lstStyle/>
          <a:p>
            <a:r>
              <a:rPr lang="en-US" sz="8000" dirty="0" smtClean="0">
                <a:solidFill>
                  <a:srgbClr val="FF0000"/>
                </a:solidFill>
                <a:latin typeface="Algerian" pitchFamily="82" charset="0"/>
              </a:rPr>
              <a:t>Wales</a:t>
            </a:r>
            <a:endParaRPr lang="ru-RU" sz="8000" dirty="0">
              <a:solidFill>
                <a:srgbClr val="FF0000"/>
              </a:solidFill>
            </a:endParaRPr>
          </a:p>
        </p:txBody>
      </p:sp>
      <p:sp>
        <p:nvSpPr>
          <p:cNvPr id="3" name="Содержимое 2"/>
          <p:cNvSpPr>
            <a:spLocks noGrp="1"/>
          </p:cNvSpPr>
          <p:nvPr>
            <p:ph idx="1"/>
          </p:nvPr>
        </p:nvSpPr>
        <p:spPr>
          <a:xfrm>
            <a:off x="4211960" y="1700808"/>
            <a:ext cx="4932040" cy="5157192"/>
          </a:xfrm>
        </p:spPr>
        <p:txBody>
          <a:bodyPr/>
          <a:lstStyle/>
          <a:p>
            <a:r>
              <a:rPr lang="en-US" sz="3600" b="1" i="1" dirty="0" smtClean="0">
                <a:latin typeface="Aparajita" pitchFamily="34" charset="0"/>
                <a:cs typeface="Aparajita" pitchFamily="34" charset="0"/>
              </a:rPr>
              <a:t>Wales is a country that is part of the United Kingdom and the island of Great Britain</a:t>
            </a:r>
            <a:endParaRPr lang="ru-RU" sz="3600" b="1" i="1" dirty="0" smtClean="0">
              <a:cs typeface="Aparajita" pitchFamily="34" charset="0"/>
            </a:endParaRPr>
          </a:p>
          <a:p>
            <a:pPr fontAlgn="t"/>
            <a:r>
              <a:rPr lang="en-US" sz="3600" b="1" i="1" dirty="0" smtClean="0">
                <a:latin typeface="Aparajita" pitchFamily="34" charset="0"/>
                <a:cs typeface="Aparajita" pitchFamily="34" charset="0"/>
              </a:rPr>
              <a:t>Official languages</a:t>
            </a:r>
            <a:r>
              <a:rPr lang="ru-RU" sz="3600" b="1" i="1" dirty="0" smtClean="0">
                <a:cs typeface="Aparajita" pitchFamily="34" charset="0"/>
              </a:rPr>
              <a:t> – </a:t>
            </a:r>
            <a:r>
              <a:rPr lang="en-US" sz="3600" b="1" i="1" dirty="0" smtClean="0">
                <a:latin typeface="Aparajita" pitchFamily="34" charset="0"/>
                <a:cs typeface="Aparajita" pitchFamily="34" charset="0"/>
              </a:rPr>
              <a:t>Welsh</a:t>
            </a:r>
            <a:r>
              <a:rPr lang="ru-RU" sz="3600" b="1" i="1" dirty="0" smtClean="0">
                <a:cs typeface="Aparajita" pitchFamily="34" charset="0"/>
              </a:rPr>
              <a:t>, </a:t>
            </a:r>
            <a:r>
              <a:rPr lang="en-US" sz="3600" b="1" i="1" dirty="0" smtClean="0">
                <a:latin typeface="Aparajita" pitchFamily="34" charset="0"/>
                <a:cs typeface="Aparajita" pitchFamily="34" charset="0"/>
              </a:rPr>
              <a:t>English</a:t>
            </a:r>
            <a:endParaRPr lang="ru-RU" sz="3600" b="1" i="1" dirty="0" smtClean="0">
              <a:cs typeface="Aparajita" pitchFamily="34" charset="0"/>
            </a:endParaRPr>
          </a:p>
          <a:p>
            <a:pPr fontAlgn="t"/>
            <a:r>
              <a:rPr lang="en-US" sz="3600" b="1" i="1" dirty="0" smtClean="0">
                <a:latin typeface="Aparajita" pitchFamily="34" charset="0"/>
                <a:cs typeface="Aparajita" pitchFamily="34" charset="0"/>
              </a:rPr>
              <a:t>Capital</a:t>
            </a:r>
            <a:r>
              <a:rPr lang="ru-RU" sz="3600" b="1" i="1" dirty="0" smtClean="0">
                <a:cs typeface="Aparajita" pitchFamily="34" charset="0"/>
              </a:rPr>
              <a:t> – </a:t>
            </a:r>
            <a:r>
              <a:rPr lang="en-US" sz="3600" b="1" i="1" dirty="0" smtClean="0">
                <a:latin typeface="Aparajita" pitchFamily="34" charset="0"/>
                <a:cs typeface="Aparajita" pitchFamily="34" charset="0"/>
              </a:rPr>
              <a:t>Cardiff</a:t>
            </a:r>
            <a:endParaRPr lang="ru-RU" sz="3600" b="1" i="1" dirty="0" smtClean="0">
              <a:cs typeface="Aparajita" pitchFamily="34" charset="0"/>
            </a:endParaRPr>
          </a:p>
          <a:p>
            <a:pPr fontAlgn="t"/>
            <a:r>
              <a:rPr lang="en-US" sz="3600" b="1" i="1" dirty="0" smtClean="0">
                <a:latin typeface="Aparajita" pitchFamily="34" charset="0"/>
                <a:cs typeface="Aparajita" pitchFamily="34" charset="0"/>
              </a:rPr>
              <a:t>Patron saint</a:t>
            </a:r>
            <a:r>
              <a:rPr lang="ru-RU" sz="3600" b="1" i="1" dirty="0" smtClean="0">
                <a:cs typeface="Aparajita" pitchFamily="34" charset="0"/>
              </a:rPr>
              <a:t> - </a:t>
            </a:r>
            <a:r>
              <a:rPr lang="en-US" sz="3600" b="1" i="1" dirty="0" smtClean="0">
                <a:latin typeface="Aparajita" pitchFamily="34" charset="0"/>
                <a:cs typeface="Aparajita" pitchFamily="34" charset="0"/>
              </a:rPr>
              <a:t>Saint David</a:t>
            </a:r>
            <a:endParaRPr lang="ru-RU" sz="3600" b="1" i="1" dirty="0" smtClean="0">
              <a:cs typeface="Aparajita" pitchFamily="34" charset="0"/>
            </a:endParaRPr>
          </a:p>
          <a:p>
            <a:endParaRPr lang="ru-RU" b="1" i="1" dirty="0" smtClean="0">
              <a:cs typeface="Andalus" pitchFamily="18" charset="-78"/>
            </a:endParaRPr>
          </a:p>
        </p:txBody>
      </p:sp>
      <p:pic>
        <p:nvPicPr>
          <p:cNvPr id="3074" name="Picture 2" descr="C:\Users\Home\Desktop\walia-mapa-27917801.jpg"/>
          <p:cNvPicPr>
            <a:picLocks noChangeAspect="1" noChangeArrowheads="1"/>
          </p:cNvPicPr>
          <p:nvPr/>
        </p:nvPicPr>
        <p:blipFill>
          <a:blip r:embed="rId2" cstate="print">
            <a:duotone>
              <a:prstClr val="black"/>
              <a:schemeClr val="accent6">
                <a:tint val="45000"/>
                <a:satMod val="400000"/>
              </a:schemeClr>
            </a:duotone>
            <a:lum bright="-25000" contrast="32000"/>
          </a:blip>
          <a:srcRect/>
          <a:stretch>
            <a:fillRect/>
          </a:stretch>
        </p:blipFill>
        <p:spPr bwMode="auto">
          <a:xfrm>
            <a:off x="755576" y="2924944"/>
            <a:ext cx="2767980" cy="3294125"/>
          </a:xfrm>
          <a:prstGeom prst="rect">
            <a:avLst/>
          </a:prstGeom>
          <a:noFill/>
          <a:ln>
            <a:solidFill>
              <a:schemeClr val="tx1"/>
            </a:solidFill>
          </a:ln>
        </p:spPr>
      </p:pic>
      <p:pic>
        <p:nvPicPr>
          <p:cNvPr id="3075" name="Picture 3" descr="C:\Users\Home\Desktop\Без названия.jpg"/>
          <p:cNvPicPr>
            <a:picLocks noChangeAspect="1" noChangeArrowheads="1"/>
          </p:cNvPicPr>
          <p:nvPr/>
        </p:nvPicPr>
        <p:blipFill>
          <a:blip r:embed="rId3" cstate="print"/>
          <a:srcRect/>
          <a:stretch>
            <a:fillRect/>
          </a:stretch>
        </p:blipFill>
        <p:spPr bwMode="auto">
          <a:xfrm>
            <a:off x="395536" y="332656"/>
            <a:ext cx="3462679" cy="2304256"/>
          </a:xfrm>
          <a:prstGeom prst="rect">
            <a:avLst/>
          </a:prstGeom>
          <a:noFill/>
          <a:ln>
            <a:solidFill>
              <a:schemeClr val="tx1"/>
            </a:solidFill>
          </a:ln>
        </p:spPr>
      </p:pic>
    </p:spTree>
  </p:cSld>
  <p:clrMapOvr>
    <a:masterClrMapping/>
  </p:clrMapOvr>
  <p:transition>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99992" y="1"/>
            <a:ext cx="4644008" cy="980727"/>
          </a:xfrm>
        </p:spPr>
        <p:txBody>
          <a:bodyPr>
            <a:normAutofit fontScale="90000"/>
          </a:bodyPr>
          <a:lstStyle/>
          <a:p>
            <a:r>
              <a:rPr lang="en-US" sz="6000" dirty="0" smtClean="0"/>
              <a:t/>
            </a:r>
            <a:br>
              <a:rPr lang="en-US" sz="6000" dirty="0" smtClean="0"/>
            </a:br>
            <a:r>
              <a:rPr lang="en-US" sz="8000" dirty="0" smtClean="0">
                <a:solidFill>
                  <a:srgbClr val="FF0000"/>
                </a:solidFill>
                <a:latin typeface="Algerian" pitchFamily="82" charset="0"/>
              </a:rPr>
              <a:t>Ireland</a:t>
            </a:r>
            <a:endParaRPr lang="ru-RU" sz="8000" dirty="0">
              <a:solidFill>
                <a:srgbClr val="FF0000"/>
              </a:solidFill>
            </a:endParaRPr>
          </a:p>
        </p:txBody>
      </p:sp>
      <p:sp>
        <p:nvSpPr>
          <p:cNvPr id="3" name="Содержимое 2"/>
          <p:cNvSpPr>
            <a:spLocks noGrp="1"/>
          </p:cNvSpPr>
          <p:nvPr>
            <p:ph idx="1"/>
          </p:nvPr>
        </p:nvSpPr>
        <p:spPr>
          <a:xfrm>
            <a:off x="4211960" y="1340768"/>
            <a:ext cx="4932040" cy="5517232"/>
          </a:xfrm>
        </p:spPr>
        <p:txBody>
          <a:bodyPr>
            <a:normAutofit/>
          </a:bodyPr>
          <a:lstStyle/>
          <a:p>
            <a:r>
              <a:rPr lang="en-US" sz="2900" b="1" i="1" dirty="0" smtClean="0">
                <a:latin typeface="Aparajita" pitchFamily="34" charset="0"/>
                <a:cs typeface="Aparajita" pitchFamily="34" charset="0"/>
              </a:rPr>
              <a:t>Ireland is an island in the North Atlantic</a:t>
            </a:r>
            <a:endParaRPr lang="ru-RU" sz="2900" b="1" i="1" dirty="0" smtClean="0">
              <a:cs typeface="Aparajita" pitchFamily="34" charset="0"/>
            </a:endParaRPr>
          </a:p>
          <a:p>
            <a:r>
              <a:rPr lang="en-US" sz="2900" b="1" i="1" dirty="0" smtClean="0">
                <a:latin typeface="Aparajita" pitchFamily="34" charset="0"/>
                <a:cs typeface="Aparajita" pitchFamily="34" charset="0"/>
              </a:rPr>
              <a:t>Largest city</a:t>
            </a:r>
            <a:r>
              <a:rPr lang="ru-RU" sz="2900" b="1" i="1" dirty="0" smtClean="0">
                <a:cs typeface="Aparajita" pitchFamily="34" charset="0"/>
              </a:rPr>
              <a:t> – </a:t>
            </a:r>
            <a:r>
              <a:rPr lang="en-US" sz="2900" b="1" i="1" dirty="0" smtClean="0">
                <a:latin typeface="Aparajita" pitchFamily="34" charset="0"/>
                <a:cs typeface="Aparajita" pitchFamily="34" charset="0"/>
              </a:rPr>
              <a:t>Dublin</a:t>
            </a:r>
            <a:endParaRPr lang="ru-RU" sz="2900" b="1" i="1" dirty="0" smtClean="0">
              <a:cs typeface="Aparajita" pitchFamily="34" charset="0"/>
            </a:endParaRPr>
          </a:p>
          <a:p>
            <a:r>
              <a:rPr lang="en-US" sz="2900" b="1" i="1" dirty="0" smtClean="0">
                <a:latin typeface="Aparajita" pitchFamily="34" charset="0"/>
                <a:cs typeface="Aparajita" pitchFamily="34" charset="0"/>
              </a:rPr>
              <a:t>Languages</a:t>
            </a:r>
            <a:r>
              <a:rPr lang="ru-RU" sz="2900" b="1" i="1" dirty="0" smtClean="0">
                <a:cs typeface="Aparajita" pitchFamily="34" charset="0"/>
              </a:rPr>
              <a:t> - </a:t>
            </a:r>
            <a:r>
              <a:rPr lang="en-US" sz="2900" b="1" i="1" dirty="0" smtClean="0">
                <a:latin typeface="Aparajita" pitchFamily="34" charset="0"/>
                <a:cs typeface="Aparajita" pitchFamily="34" charset="0"/>
              </a:rPr>
              <a:t>English, Irish, Ulster Scots</a:t>
            </a:r>
            <a:endParaRPr lang="ru-RU" sz="2900" b="1" i="1" dirty="0" smtClean="0">
              <a:cs typeface="Aparajita" pitchFamily="34" charset="0"/>
            </a:endParaRPr>
          </a:p>
          <a:p>
            <a:r>
              <a:rPr lang="en-US" sz="2900" b="1" i="1" dirty="0" smtClean="0">
                <a:latin typeface="Aparajita" pitchFamily="34" charset="0"/>
                <a:cs typeface="Aparajita" pitchFamily="34" charset="0"/>
              </a:rPr>
              <a:t>The name Ireland derives from Old Irish </a:t>
            </a:r>
            <a:r>
              <a:rPr lang="en-US" sz="2900" b="1" i="1" dirty="0" err="1" smtClean="0">
                <a:latin typeface="Aparajita" pitchFamily="34" charset="0"/>
                <a:cs typeface="Aparajita" pitchFamily="34" charset="0"/>
              </a:rPr>
              <a:t>Eriu</a:t>
            </a:r>
            <a:r>
              <a:rPr lang="en-US" sz="2900" b="1" i="1" dirty="0" smtClean="0">
                <a:latin typeface="Aparajita" pitchFamily="34" charset="0"/>
                <a:cs typeface="Aparajita" pitchFamily="34" charset="0"/>
              </a:rPr>
              <a:t>. This in turn comes from the Proto-Celtic *</a:t>
            </a:r>
            <a:r>
              <a:rPr lang="en-US" sz="2900" b="1" i="1" dirty="0" err="1" smtClean="0">
                <a:latin typeface="Aparajita" pitchFamily="34" charset="0"/>
                <a:cs typeface="Aparajita" pitchFamily="34" charset="0"/>
              </a:rPr>
              <a:t>Iveriuwhich</a:t>
            </a:r>
            <a:r>
              <a:rPr lang="en-US" sz="2900" b="1" i="1" dirty="0" smtClean="0">
                <a:latin typeface="Aparajita" pitchFamily="34" charset="0"/>
                <a:cs typeface="Aparajita" pitchFamily="34" charset="0"/>
              </a:rPr>
              <a:t> is also the source of Latin Hibernia. </a:t>
            </a:r>
            <a:r>
              <a:rPr lang="en-US" sz="2900" b="1" i="1" dirty="0" err="1" smtClean="0">
                <a:latin typeface="Aparajita" pitchFamily="34" charset="0"/>
                <a:cs typeface="Aparajita" pitchFamily="34" charset="0"/>
              </a:rPr>
              <a:t>Iveriu</a:t>
            </a:r>
            <a:r>
              <a:rPr lang="en-US" sz="2900" b="1" i="1" dirty="0" smtClean="0">
                <a:latin typeface="Aparajita" pitchFamily="34" charset="0"/>
                <a:cs typeface="Aparajita" pitchFamily="34" charset="0"/>
              </a:rPr>
              <a:t> derives from a root meaning 'fat, prosperous'</a:t>
            </a:r>
            <a:endParaRPr lang="ru-RU" sz="2900" b="1" i="1" dirty="0" smtClean="0">
              <a:cs typeface="Aparajita" pitchFamily="34" charset="0"/>
            </a:endParaRPr>
          </a:p>
        </p:txBody>
      </p:sp>
      <p:pic>
        <p:nvPicPr>
          <p:cNvPr id="1026" name="Picture 2" descr="C:\Users\Home\Desktop\1200px-Flag_of_Northern_Ireland.svg.png"/>
          <p:cNvPicPr>
            <a:picLocks noChangeAspect="1" noChangeArrowheads="1"/>
          </p:cNvPicPr>
          <p:nvPr/>
        </p:nvPicPr>
        <p:blipFill>
          <a:blip r:embed="rId2" cstate="print"/>
          <a:srcRect/>
          <a:stretch>
            <a:fillRect/>
          </a:stretch>
        </p:blipFill>
        <p:spPr bwMode="auto">
          <a:xfrm>
            <a:off x="251520" y="188640"/>
            <a:ext cx="3888432" cy="1944216"/>
          </a:xfrm>
          <a:prstGeom prst="rect">
            <a:avLst/>
          </a:prstGeom>
          <a:noFill/>
          <a:ln>
            <a:solidFill>
              <a:schemeClr val="tx1"/>
            </a:solidFill>
          </a:ln>
        </p:spPr>
      </p:pic>
      <p:pic>
        <p:nvPicPr>
          <p:cNvPr id="1027" name="Picture 3" descr="C:\Users\Home\Desktop\karta-irlandii-gorodami.jpg"/>
          <p:cNvPicPr>
            <a:picLocks noChangeAspect="1" noChangeArrowheads="1"/>
          </p:cNvPicPr>
          <p:nvPr/>
        </p:nvPicPr>
        <p:blipFill>
          <a:blip r:embed="rId3" cstate="print"/>
          <a:srcRect/>
          <a:stretch>
            <a:fillRect/>
          </a:stretch>
        </p:blipFill>
        <p:spPr bwMode="auto">
          <a:xfrm>
            <a:off x="683569" y="2492896"/>
            <a:ext cx="3024336" cy="3689690"/>
          </a:xfrm>
          <a:prstGeom prst="rect">
            <a:avLst/>
          </a:prstGeom>
          <a:noFill/>
          <a:ln>
            <a:solidFill>
              <a:schemeClr val="tx1"/>
            </a:solidFill>
          </a:ln>
        </p:spPr>
      </p:pic>
    </p:spTree>
  </p:cSld>
  <p:clrMapOvr>
    <a:masterClrMapping/>
  </p:clrMapOvr>
  <p:transition>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3203848" cy="1844824"/>
          </a:xfrm>
        </p:spPr>
        <p:txBody>
          <a:bodyPr/>
          <a:lstStyle/>
          <a:p>
            <a:pPr algn="ctr"/>
            <a:r>
              <a:rPr lang="en-US" b="1" dirty="0" smtClean="0">
                <a:solidFill>
                  <a:srgbClr val="FF0000"/>
                </a:solidFill>
                <a:latin typeface="Algerian" pitchFamily="82" charset="0"/>
              </a:rPr>
              <a:t>Elizabeth II</a:t>
            </a:r>
            <a:endParaRPr lang="ru-RU" dirty="0">
              <a:solidFill>
                <a:srgbClr val="FF0000"/>
              </a:solidFill>
            </a:endParaRPr>
          </a:p>
        </p:txBody>
      </p:sp>
      <p:sp>
        <p:nvSpPr>
          <p:cNvPr id="3" name="Содержимое 2"/>
          <p:cNvSpPr>
            <a:spLocks noGrp="1"/>
          </p:cNvSpPr>
          <p:nvPr>
            <p:ph idx="1"/>
          </p:nvPr>
        </p:nvSpPr>
        <p:spPr>
          <a:xfrm>
            <a:off x="3059832" y="0"/>
            <a:ext cx="6084168" cy="6858000"/>
          </a:xfrm>
        </p:spPr>
        <p:txBody>
          <a:bodyPr>
            <a:noAutofit/>
          </a:bodyPr>
          <a:lstStyle/>
          <a:p>
            <a:pPr>
              <a:buNone/>
            </a:pPr>
            <a:r>
              <a:rPr lang="ru-RU" b="1" i="1" dirty="0" smtClean="0">
                <a:latin typeface="Aparajita" pitchFamily="34" charset="0"/>
                <a:cs typeface="Aparajita" pitchFamily="34" charset="0"/>
              </a:rPr>
              <a:t>    </a:t>
            </a:r>
            <a:r>
              <a:rPr lang="en-US" b="1" i="1" dirty="0" smtClean="0">
                <a:latin typeface="Aparajita" pitchFamily="34" charset="0"/>
                <a:cs typeface="Aparajita" pitchFamily="34" charset="0"/>
              </a:rPr>
              <a:t>Elizabeth II is the Queen of the United</a:t>
            </a:r>
            <a:r>
              <a:rPr lang="ru-RU" b="1" i="1" dirty="0" smtClean="0">
                <a:latin typeface="Aparajita" pitchFamily="34" charset="0"/>
                <a:cs typeface="Aparajita" pitchFamily="34" charset="0"/>
              </a:rPr>
              <a:t> </a:t>
            </a:r>
            <a:r>
              <a:rPr lang="en-US" b="1" i="1" dirty="0" smtClean="0">
                <a:latin typeface="Aparajita" pitchFamily="34" charset="0"/>
                <a:cs typeface="Aparajita" pitchFamily="34" charset="0"/>
              </a:rPr>
              <a:t>Kingdom. She was born on April 21st, 1926. Her full name is Elizabeth Alexandra Mary and she is the monarch of sixteen sovereign states, their respective overseas territories and dependencies. Elizabeth was born in London and educated privately at home. From the very childhood she was very keen on studying. Her most </a:t>
            </a:r>
            <a:r>
              <a:rPr lang="en-US" b="1" i="1" dirty="0" err="1" smtClean="0">
                <a:latin typeface="Aparajita" pitchFamily="34" charset="0"/>
                <a:cs typeface="Aparajita" pitchFamily="34" charset="0"/>
              </a:rPr>
              <a:t>favourite</a:t>
            </a:r>
            <a:r>
              <a:rPr lang="en-US" b="1" i="1" dirty="0" smtClean="0">
                <a:latin typeface="Aparajita" pitchFamily="34" charset="0"/>
                <a:cs typeface="Aparajita" pitchFamily="34" charset="0"/>
              </a:rPr>
              <a:t> subjects included arts and sport. Her youth was troubled by the Second World War. At the age of 15 Elizabeth had been appointed Colonel-in-Chief. The significant moments in Queen’s life have included the births and marriages of her children and grandchildren, the investiture of her oldest son - the Prince of Wales, and the celebration of such milestones as Silver, Golden and Diamond Jubilees.</a:t>
            </a:r>
            <a:endParaRPr lang="ru-RU" b="1" i="1" dirty="0">
              <a:cs typeface="Aparajita" pitchFamily="34" charset="0"/>
            </a:endParaRPr>
          </a:p>
        </p:txBody>
      </p:sp>
      <p:pic>
        <p:nvPicPr>
          <p:cNvPr id="2050" name="Picture 2" descr="C:\Users\Home\Desktop\2678498_.jpg"/>
          <p:cNvPicPr>
            <a:picLocks noChangeAspect="1" noChangeArrowheads="1"/>
          </p:cNvPicPr>
          <p:nvPr/>
        </p:nvPicPr>
        <p:blipFill>
          <a:blip r:embed="rId2" cstate="print"/>
          <a:srcRect/>
          <a:stretch>
            <a:fillRect/>
          </a:stretch>
        </p:blipFill>
        <p:spPr bwMode="auto">
          <a:xfrm>
            <a:off x="0" y="1664804"/>
            <a:ext cx="3131840" cy="3914800"/>
          </a:xfrm>
          <a:prstGeom prst="rect">
            <a:avLst/>
          </a:prstGeom>
          <a:noFill/>
          <a:ln>
            <a:solidFill>
              <a:schemeClr val="tx1"/>
            </a:solidFill>
          </a:ln>
        </p:spPr>
      </p:pic>
    </p:spTree>
  </p:cSld>
  <p:clrMapOvr>
    <a:masterClrMapping/>
  </p:clrMapOvr>
  <p:transition>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C:\Users\Home\Desktop\51FHpGoJxjL.jpg"/>
          <p:cNvPicPr>
            <a:picLocks noChangeAspect="1" noChangeArrowheads="1"/>
          </p:cNvPicPr>
          <p:nvPr/>
        </p:nvPicPr>
        <p:blipFill>
          <a:blip r:embed="rId2" cstate="print"/>
          <a:srcRect/>
          <a:stretch>
            <a:fillRect/>
          </a:stretch>
        </p:blipFill>
        <p:spPr bwMode="auto">
          <a:xfrm>
            <a:off x="5724128" y="0"/>
            <a:ext cx="3419872" cy="2060848"/>
          </a:xfrm>
          <a:prstGeom prst="rect">
            <a:avLst/>
          </a:prstGeom>
          <a:noFill/>
          <a:ln>
            <a:solidFill>
              <a:schemeClr val="tx1"/>
            </a:solidFill>
          </a:ln>
        </p:spPr>
      </p:pic>
      <p:sp>
        <p:nvSpPr>
          <p:cNvPr id="2" name="Заголовок 1"/>
          <p:cNvSpPr>
            <a:spLocks noGrp="1"/>
          </p:cNvSpPr>
          <p:nvPr>
            <p:ph type="title"/>
          </p:nvPr>
        </p:nvSpPr>
        <p:spPr>
          <a:xfrm>
            <a:off x="5724128" y="548680"/>
            <a:ext cx="3203848" cy="980728"/>
          </a:xfrm>
        </p:spPr>
        <p:txBody>
          <a:bodyPr>
            <a:normAutofit/>
          </a:bodyPr>
          <a:lstStyle/>
          <a:p>
            <a:pPr algn="ctr"/>
            <a:r>
              <a:rPr lang="en-US" sz="5400" b="1" i="1" dirty="0" smtClean="0">
                <a:latin typeface="Algerian" pitchFamily="82" charset="0"/>
                <a:cs typeface="Aparajita" pitchFamily="34" charset="0"/>
              </a:rPr>
              <a:t>Big Ben</a:t>
            </a:r>
            <a:endParaRPr lang="ru-RU" sz="5400" dirty="0"/>
          </a:p>
        </p:txBody>
      </p:sp>
      <p:sp>
        <p:nvSpPr>
          <p:cNvPr id="3" name="Содержимое 2"/>
          <p:cNvSpPr>
            <a:spLocks noGrp="1"/>
          </p:cNvSpPr>
          <p:nvPr>
            <p:ph idx="1"/>
          </p:nvPr>
        </p:nvSpPr>
        <p:spPr>
          <a:xfrm>
            <a:off x="1" y="0"/>
            <a:ext cx="5796135" cy="6857999"/>
          </a:xfrm>
        </p:spPr>
        <p:txBody>
          <a:bodyPr>
            <a:normAutofit fontScale="55000" lnSpcReduction="20000"/>
          </a:bodyPr>
          <a:lstStyle/>
          <a:p>
            <a:r>
              <a:rPr lang="en-US" sz="5500" b="1" i="1" dirty="0" smtClean="0">
                <a:latin typeface="Aparajita" pitchFamily="34" charset="0"/>
                <a:cs typeface="Aparajita" pitchFamily="34" charset="0"/>
              </a:rPr>
              <a:t>Big Ben is the largest of the six bells of Westminster Palace in London. </a:t>
            </a:r>
          </a:p>
          <a:p>
            <a:r>
              <a:rPr lang="en-US" sz="5500" b="1" i="1" dirty="0" smtClean="0">
                <a:latin typeface="Aparajita" pitchFamily="34" charset="0"/>
                <a:cs typeface="Aparajita" pitchFamily="34" charset="0"/>
              </a:rPr>
              <a:t>The tower was built in 1858. The project architect was Augustus </a:t>
            </a:r>
            <a:r>
              <a:rPr lang="en-US" sz="5500" b="1" i="1" dirty="0" err="1" smtClean="0">
                <a:latin typeface="Aparajita" pitchFamily="34" charset="0"/>
                <a:cs typeface="Aparajita" pitchFamily="34" charset="0"/>
              </a:rPr>
              <a:t>Pugin</a:t>
            </a:r>
            <a:r>
              <a:rPr lang="en-US" sz="5500" b="1" i="1" dirty="0" smtClean="0">
                <a:latin typeface="Aparajita" pitchFamily="34" charset="0"/>
                <a:cs typeface="Aparajita" pitchFamily="34" charset="0"/>
              </a:rPr>
              <a:t>. The height of the tower and spire is 96.3 m.</a:t>
            </a:r>
          </a:p>
          <a:p>
            <a:r>
              <a:rPr lang="en-US" sz="5500" b="1" i="1" dirty="0" smtClean="0">
                <a:latin typeface="Aparajita" pitchFamily="34" charset="0"/>
                <a:cs typeface="Aparajita" pitchFamily="34" charset="0"/>
              </a:rPr>
              <a:t>The Clock Tower is the largest four-sided clock mechanism in the world, and in addition, with the most accurate clocks.</a:t>
            </a:r>
          </a:p>
          <a:p>
            <a:r>
              <a:rPr lang="en-US" sz="5500" b="1" i="1" dirty="0" smtClean="0">
                <a:latin typeface="Aparajita" pitchFamily="34" charset="0"/>
                <a:cs typeface="Aparajita" pitchFamily="34" charset="0"/>
              </a:rPr>
              <a:t>At the base of each of the four clock dials there is a Latin inscription “</a:t>
            </a:r>
            <a:r>
              <a:rPr lang="en-US" sz="5500" b="1" i="1" dirty="0" err="1" smtClean="0">
                <a:latin typeface="Aparajita" pitchFamily="34" charset="0"/>
                <a:cs typeface="Aparajita" pitchFamily="34" charset="0"/>
              </a:rPr>
              <a:t>Domine</a:t>
            </a:r>
            <a:r>
              <a:rPr lang="en-US" sz="5500" b="1" i="1" dirty="0" smtClean="0">
                <a:latin typeface="Aparajita" pitchFamily="34" charset="0"/>
                <a:cs typeface="Aparajita" pitchFamily="34" charset="0"/>
              </a:rPr>
              <a:t> </a:t>
            </a:r>
            <a:r>
              <a:rPr lang="en-US" sz="5500" b="1" i="1" dirty="0" err="1" smtClean="0">
                <a:latin typeface="Aparajita" pitchFamily="34" charset="0"/>
                <a:cs typeface="Aparajita" pitchFamily="34" charset="0"/>
              </a:rPr>
              <a:t>Salvam</a:t>
            </a:r>
            <a:r>
              <a:rPr lang="en-US" sz="5500" b="1" i="1" dirty="0" smtClean="0">
                <a:latin typeface="Aparajita" pitchFamily="34" charset="0"/>
                <a:cs typeface="Aparajita" pitchFamily="34" charset="0"/>
              </a:rPr>
              <a:t> </a:t>
            </a:r>
            <a:r>
              <a:rPr lang="en-US" sz="5500" b="1" i="1" dirty="0" err="1" smtClean="0">
                <a:latin typeface="Aparajita" pitchFamily="34" charset="0"/>
                <a:cs typeface="Aparajita" pitchFamily="34" charset="0"/>
              </a:rPr>
              <a:t>fac</a:t>
            </a:r>
            <a:r>
              <a:rPr lang="en-US" sz="5500" b="1" i="1" dirty="0" smtClean="0">
                <a:latin typeface="Aparajita" pitchFamily="34" charset="0"/>
                <a:cs typeface="Aparajita" pitchFamily="34" charset="0"/>
              </a:rPr>
              <a:t> </a:t>
            </a:r>
            <a:r>
              <a:rPr lang="en-US" sz="5500" b="1" i="1" dirty="0" err="1" smtClean="0">
                <a:latin typeface="Aparajita" pitchFamily="34" charset="0"/>
                <a:cs typeface="Aparajita" pitchFamily="34" charset="0"/>
              </a:rPr>
              <a:t>Reginam</a:t>
            </a:r>
            <a:r>
              <a:rPr lang="en-US" sz="5500" b="1" i="1" dirty="0" smtClean="0">
                <a:latin typeface="Aparajita" pitchFamily="34" charset="0"/>
                <a:cs typeface="Aparajita" pitchFamily="34" charset="0"/>
              </a:rPr>
              <a:t> </a:t>
            </a:r>
            <a:r>
              <a:rPr lang="en-US" sz="5500" b="1" i="1" dirty="0" err="1" smtClean="0">
                <a:latin typeface="Aparajita" pitchFamily="34" charset="0"/>
                <a:cs typeface="Aparajita" pitchFamily="34" charset="0"/>
              </a:rPr>
              <a:t>nostram</a:t>
            </a:r>
            <a:r>
              <a:rPr lang="en-US" sz="5500" b="1" i="1" dirty="0" smtClean="0">
                <a:latin typeface="Aparajita" pitchFamily="34" charset="0"/>
                <a:cs typeface="Aparajita" pitchFamily="34" charset="0"/>
              </a:rPr>
              <a:t> </a:t>
            </a:r>
            <a:r>
              <a:rPr lang="en-US" sz="5500" b="1" i="1" dirty="0" err="1" smtClean="0">
                <a:latin typeface="Aparajita" pitchFamily="34" charset="0"/>
                <a:cs typeface="Aparajita" pitchFamily="34" charset="0"/>
              </a:rPr>
              <a:t>Victoriam</a:t>
            </a:r>
            <a:r>
              <a:rPr lang="en-US" sz="5500" b="1" i="1" dirty="0" smtClean="0">
                <a:latin typeface="Aparajita" pitchFamily="34" charset="0"/>
                <a:cs typeface="Aparajita" pitchFamily="34" charset="0"/>
              </a:rPr>
              <a:t> </a:t>
            </a:r>
            <a:r>
              <a:rPr lang="en-US" sz="5500" b="1" i="1" dirty="0" err="1" smtClean="0">
                <a:latin typeface="Aparajita" pitchFamily="34" charset="0"/>
                <a:cs typeface="Aparajita" pitchFamily="34" charset="0"/>
              </a:rPr>
              <a:t>primam</a:t>
            </a:r>
            <a:r>
              <a:rPr lang="en-US" sz="5500" b="1" i="1" dirty="0" smtClean="0">
                <a:latin typeface="Aparajita" pitchFamily="34" charset="0"/>
                <a:cs typeface="Aparajita" pitchFamily="34" charset="0"/>
              </a:rPr>
              <a:t>” (“God save our Queen Victoria I”).</a:t>
            </a:r>
          </a:p>
          <a:p>
            <a:r>
              <a:rPr lang="en-US" sz="5500" b="1" i="1" dirty="0" smtClean="0">
                <a:latin typeface="Aparajita" pitchFamily="34" charset="0"/>
                <a:cs typeface="Aparajita" pitchFamily="34" charset="0"/>
              </a:rPr>
              <a:t>There used to be a prison in Big Ben. The last prisoner of Big Ben was a fighter for women’s rights </a:t>
            </a:r>
            <a:r>
              <a:rPr lang="en-US" sz="5500" b="1" i="1" dirty="0" err="1" smtClean="0">
                <a:latin typeface="Aparajita" pitchFamily="34" charset="0"/>
                <a:cs typeface="Aparajita" pitchFamily="34" charset="0"/>
              </a:rPr>
              <a:t>Emmeline</a:t>
            </a:r>
            <a:r>
              <a:rPr lang="en-US" sz="5500" b="1" i="1" dirty="0" smtClean="0">
                <a:latin typeface="Aparajita" pitchFamily="34" charset="0"/>
                <a:cs typeface="Aparajita" pitchFamily="34" charset="0"/>
              </a:rPr>
              <a:t> Pankhurst. Now, next to the Parliament there is a monument to her.</a:t>
            </a:r>
          </a:p>
          <a:p>
            <a:endParaRPr lang="ru-RU" dirty="0"/>
          </a:p>
        </p:txBody>
      </p:sp>
      <p:pic>
        <p:nvPicPr>
          <p:cNvPr id="3078" name="Picture 6" descr="C:\Users\Home\Desktop\морда10.jpg"/>
          <p:cNvPicPr>
            <a:picLocks noChangeAspect="1" noChangeArrowheads="1"/>
          </p:cNvPicPr>
          <p:nvPr/>
        </p:nvPicPr>
        <p:blipFill>
          <a:blip r:embed="rId3" cstate="print"/>
          <a:srcRect/>
          <a:stretch>
            <a:fillRect/>
          </a:stretch>
        </p:blipFill>
        <p:spPr bwMode="auto">
          <a:xfrm>
            <a:off x="5724128" y="4221088"/>
            <a:ext cx="1944215" cy="2636912"/>
          </a:xfrm>
          <a:prstGeom prst="rect">
            <a:avLst/>
          </a:prstGeom>
          <a:noFill/>
          <a:ln>
            <a:solidFill>
              <a:schemeClr val="tx1"/>
            </a:solidFill>
          </a:ln>
        </p:spPr>
      </p:pic>
      <p:pic>
        <p:nvPicPr>
          <p:cNvPr id="3076" name="Picture 4" descr="C:\Users\Home\Desktop\hero-portrait-rexfeatures_3786567r.jpeg"/>
          <p:cNvPicPr>
            <a:picLocks noChangeAspect="1" noChangeArrowheads="1"/>
          </p:cNvPicPr>
          <p:nvPr/>
        </p:nvPicPr>
        <p:blipFill>
          <a:blip r:embed="rId4" cstate="print"/>
          <a:srcRect/>
          <a:stretch>
            <a:fillRect/>
          </a:stretch>
        </p:blipFill>
        <p:spPr bwMode="auto">
          <a:xfrm>
            <a:off x="7452320" y="4160836"/>
            <a:ext cx="1691680" cy="2697164"/>
          </a:xfrm>
          <a:prstGeom prst="rect">
            <a:avLst/>
          </a:prstGeom>
          <a:noFill/>
          <a:ln>
            <a:solidFill>
              <a:schemeClr val="tx1"/>
            </a:solidFill>
          </a:ln>
        </p:spPr>
      </p:pic>
      <p:pic>
        <p:nvPicPr>
          <p:cNvPr id="3074" name="Picture 2" descr="C:\Users\Home\Desktop\big_ben_2.jpg"/>
          <p:cNvPicPr>
            <a:picLocks noChangeAspect="1" noChangeArrowheads="1"/>
          </p:cNvPicPr>
          <p:nvPr/>
        </p:nvPicPr>
        <p:blipFill>
          <a:blip r:embed="rId5" cstate="print"/>
          <a:srcRect/>
          <a:stretch>
            <a:fillRect/>
          </a:stretch>
        </p:blipFill>
        <p:spPr bwMode="auto">
          <a:xfrm>
            <a:off x="7452320" y="1916832"/>
            <a:ext cx="1691680" cy="2321497"/>
          </a:xfrm>
          <a:prstGeom prst="rect">
            <a:avLst/>
          </a:prstGeom>
          <a:noFill/>
          <a:ln>
            <a:solidFill>
              <a:schemeClr val="tx1"/>
            </a:solidFill>
          </a:ln>
        </p:spPr>
      </p:pic>
      <p:pic>
        <p:nvPicPr>
          <p:cNvPr id="3075" name="Picture 3" descr="C:\Users\Home\Desktop\250px-Augustus_Welby_Northmore_Pugin_from_NPG.jpg"/>
          <p:cNvPicPr>
            <a:picLocks noChangeAspect="1" noChangeArrowheads="1"/>
          </p:cNvPicPr>
          <p:nvPr/>
        </p:nvPicPr>
        <p:blipFill>
          <a:blip r:embed="rId6" cstate="print"/>
          <a:srcRect/>
          <a:stretch>
            <a:fillRect/>
          </a:stretch>
        </p:blipFill>
        <p:spPr bwMode="auto">
          <a:xfrm>
            <a:off x="5724128" y="1916832"/>
            <a:ext cx="1728192" cy="2304256"/>
          </a:xfrm>
          <a:prstGeom prst="rect">
            <a:avLst/>
          </a:prstGeom>
          <a:noFill/>
          <a:ln>
            <a:solidFill>
              <a:schemeClr val="tx1"/>
            </a:solidFill>
          </a:ln>
        </p:spPr>
      </p:pic>
    </p:spTree>
  </p:cSld>
  <p:clrMapOvr>
    <a:masterClrMapping/>
  </p:clrMapOvr>
  <p:transition>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
            <a:ext cx="4716015" cy="764703"/>
          </a:xfrm>
        </p:spPr>
        <p:txBody>
          <a:bodyPr>
            <a:normAutofit/>
          </a:bodyPr>
          <a:lstStyle/>
          <a:p>
            <a:r>
              <a:rPr lang="en-US" sz="3200" b="1" dirty="0" smtClean="0">
                <a:solidFill>
                  <a:srgbClr val="FF0000"/>
                </a:solidFill>
                <a:latin typeface="Algerian" pitchFamily="82" charset="0"/>
              </a:rPr>
              <a:t>THE Tower </a:t>
            </a:r>
            <a:r>
              <a:rPr lang="en-US" sz="3200" b="1" dirty="0" smtClean="0">
                <a:solidFill>
                  <a:srgbClr val="FF0000"/>
                </a:solidFill>
                <a:latin typeface="Algerian" pitchFamily="82" charset="0"/>
              </a:rPr>
              <a:t>of London</a:t>
            </a:r>
            <a:endParaRPr lang="ru-RU" sz="3200" b="1" dirty="0">
              <a:solidFill>
                <a:srgbClr val="FF0000"/>
              </a:solidFill>
            </a:endParaRPr>
          </a:p>
        </p:txBody>
      </p:sp>
      <p:sp>
        <p:nvSpPr>
          <p:cNvPr id="3" name="Содержимое 2"/>
          <p:cNvSpPr>
            <a:spLocks noGrp="1"/>
          </p:cNvSpPr>
          <p:nvPr>
            <p:ph sz="half" idx="2"/>
          </p:nvPr>
        </p:nvSpPr>
        <p:spPr>
          <a:xfrm>
            <a:off x="0" y="692696"/>
            <a:ext cx="4716016" cy="3240360"/>
          </a:xfrm>
        </p:spPr>
        <p:txBody>
          <a:bodyPr>
            <a:noAutofit/>
          </a:bodyPr>
          <a:lstStyle/>
          <a:p>
            <a:pPr algn="ctr"/>
            <a:r>
              <a:rPr lang="en-US" b="1" i="1" dirty="0" smtClean="0">
                <a:latin typeface="Aparajita" pitchFamily="34" charset="0"/>
                <a:cs typeface="Aparajita" pitchFamily="34" charset="0"/>
              </a:rPr>
              <a:t>The Tower of London is one of the most imposing and popular of London's historical sites. It comprises not one, but 20 towers. The oldest of which, the White Tower, dates back to the </a:t>
            </a:r>
            <a:r>
              <a:rPr lang="en-US" b="1" i="1" dirty="0" err="1" smtClean="0">
                <a:latin typeface="Aparajita" pitchFamily="34" charset="0"/>
                <a:cs typeface="Aparajita" pitchFamily="34" charset="0"/>
              </a:rPr>
              <a:t>llth</a:t>
            </a:r>
            <a:r>
              <a:rPr lang="en-US" b="1" i="1" dirty="0" smtClean="0">
                <a:latin typeface="Aparajita" pitchFamily="34" charset="0"/>
                <a:cs typeface="Aparajita" pitchFamily="34" charset="0"/>
              </a:rPr>
              <a:t> century and the time of William the Conqueror</a:t>
            </a:r>
            <a:endParaRPr lang="ru-RU" b="1" i="1" dirty="0">
              <a:cs typeface="Aparajita" pitchFamily="34" charset="0"/>
            </a:endParaRPr>
          </a:p>
        </p:txBody>
      </p:sp>
      <p:sp>
        <p:nvSpPr>
          <p:cNvPr id="7" name="Содержимое 6"/>
          <p:cNvSpPr>
            <a:spLocks noGrp="1"/>
          </p:cNvSpPr>
          <p:nvPr>
            <p:ph sz="quarter" idx="4"/>
          </p:nvPr>
        </p:nvSpPr>
        <p:spPr>
          <a:xfrm>
            <a:off x="4499992" y="2780928"/>
            <a:ext cx="4644009" cy="3816424"/>
          </a:xfrm>
        </p:spPr>
        <p:txBody>
          <a:bodyPr>
            <a:noAutofit/>
          </a:bodyPr>
          <a:lstStyle/>
          <a:p>
            <a:pPr algn="ctr"/>
            <a:r>
              <a:rPr lang="en-US" b="1" i="1" dirty="0" smtClean="0">
                <a:latin typeface="Aparajita" pitchFamily="34" charset="0"/>
                <a:cs typeface="Aparajita" pitchFamily="34" charset="0"/>
              </a:rPr>
              <a:t>Nowadays a lot of tourists visit the Tower of London, because of the Tower's evil reputation as a prison. The Tower is famous as home of the Crown Jewels. Today they can be viewed in their new jewel house. They include the Crown of Queen Elizabeth the Queen Mother which contains the celebrated Indian diamond</a:t>
            </a:r>
            <a:endParaRPr lang="ru-RU" b="1" i="1" dirty="0">
              <a:cs typeface="Aparajita" pitchFamily="34" charset="0"/>
            </a:endParaRPr>
          </a:p>
        </p:txBody>
      </p:sp>
      <p:pic>
        <p:nvPicPr>
          <p:cNvPr id="1026" name="Picture 2" descr="C:\Users\Home\Desktop\Tower_of_London_viewed_from_the_River_Thames.jpg"/>
          <p:cNvPicPr>
            <a:picLocks noChangeAspect="1" noChangeArrowheads="1"/>
          </p:cNvPicPr>
          <p:nvPr/>
        </p:nvPicPr>
        <p:blipFill>
          <a:blip r:embed="rId2" cstate="print"/>
          <a:srcRect/>
          <a:stretch>
            <a:fillRect/>
          </a:stretch>
        </p:blipFill>
        <p:spPr bwMode="auto">
          <a:xfrm>
            <a:off x="4715547" y="0"/>
            <a:ext cx="4428453" cy="2780928"/>
          </a:xfrm>
          <a:prstGeom prst="rect">
            <a:avLst/>
          </a:prstGeom>
          <a:noFill/>
          <a:ln>
            <a:solidFill>
              <a:schemeClr val="tx1"/>
            </a:solidFill>
          </a:ln>
        </p:spPr>
      </p:pic>
      <p:sp>
        <p:nvSpPr>
          <p:cNvPr id="1028" name="AutoShape 4" descr="http://englishgu.ru/wp-content/uploads/tower_of_london_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29" name="Picture 5" descr="C:\Users\Home\Desktop\Tower_of_London_England.jpg"/>
          <p:cNvPicPr>
            <a:picLocks noChangeAspect="1" noChangeArrowheads="1"/>
          </p:cNvPicPr>
          <p:nvPr/>
        </p:nvPicPr>
        <p:blipFill>
          <a:blip r:embed="rId3" cstate="print"/>
          <a:srcRect/>
          <a:stretch>
            <a:fillRect/>
          </a:stretch>
        </p:blipFill>
        <p:spPr bwMode="auto">
          <a:xfrm>
            <a:off x="0" y="3933056"/>
            <a:ext cx="4644008" cy="2924944"/>
          </a:xfrm>
          <a:prstGeom prst="rect">
            <a:avLst/>
          </a:prstGeom>
          <a:noFill/>
          <a:ln>
            <a:solidFill>
              <a:schemeClr val="tx1"/>
            </a:solidFill>
          </a:ln>
        </p:spPr>
      </p:pic>
    </p:spTree>
  </p:cSld>
  <p:clrMapOvr>
    <a:masterClrMapping/>
  </p:clrMapOvr>
  <p:transition>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5364088" cy="1052735"/>
          </a:xfrm>
        </p:spPr>
        <p:txBody>
          <a:bodyPr>
            <a:normAutofit fontScale="90000"/>
          </a:bodyPr>
          <a:lstStyle/>
          <a:p>
            <a:pPr algn="ctr"/>
            <a:r>
              <a:rPr lang="en-US" dirty="0" smtClean="0">
                <a:solidFill>
                  <a:srgbClr val="FF0000"/>
                </a:solidFill>
                <a:latin typeface="Algerian" pitchFamily="82" charset="0"/>
              </a:rPr>
              <a:t>Ravens of the Tower of London</a:t>
            </a:r>
            <a:endParaRPr lang="ru-RU" dirty="0">
              <a:solidFill>
                <a:srgbClr val="FF0000"/>
              </a:solidFill>
            </a:endParaRPr>
          </a:p>
        </p:txBody>
      </p:sp>
      <p:sp>
        <p:nvSpPr>
          <p:cNvPr id="3" name="Содержимое 2"/>
          <p:cNvSpPr>
            <a:spLocks noGrp="1"/>
          </p:cNvSpPr>
          <p:nvPr>
            <p:ph idx="1"/>
          </p:nvPr>
        </p:nvSpPr>
        <p:spPr>
          <a:xfrm>
            <a:off x="1" y="980728"/>
            <a:ext cx="5436095" cy="5877272"/>
          </a:xfrm>
        </p:spPr>
        <p:txBody>
          <a:bodyPr>
            <a:normAutofit/>
          </a:bodyPr>
          <a:lstStyle/>
          <a:p>
            <a:r>
              <a:rPr lang="en-US" sz="3200" b="1" i="1" dirty="0" smtClean="0">
                <a:latin typeface="Aparajita" pitchFamily="34" charset="0"/>
                <a:cs typeface="Aparajita" pitchFamily="34" charset="0"/>
              </a:rPr>
              <a:t>Of course, no visit to the Tower would be complete without seeing the ravens; huge black birds who are an official part of the Tower community. Legend states that if the ravens were to leave the Tower the Crown will fall, and Britain with it. Under the special care of the Raven Master, the ravens are fed a daily diet of raw meat. And there is no danger of them flying away, because their wings are clipped</a:t>
            </a:r>
            <a:endParaRPr lang="ru-RU" sz="3200" b="1" i="1" dirty="0">
              <a:cs typeface="Aparajita" pitchFamily="34" charset="0"/>
            </a:endParaRPr>
          </a:p>
        </p:txBody>
      </p:sp>
      <p:pic>
        <p:nvPicPr>
          <p:cNvPr id="2051" name="Picture 3" descr="C:\Users\Home\Desktop\r1200c18001200_DSC_4211.jpg"/>
          <p:cNvPicPr>
            <a:picLocks noChangeAspect="1" noChangeArrowheads="1"/>
          </p:cNvPicPr>
          <p:nvPr/>
        </p:nvPicPr>
        <p:blipFill>
          <a:blip r:embed="rId2" cstate="print"/>
          <a:srcRect/>
          <a:stretch>
            <a:fillRect/>
          </a:stretch>
        </p:blipFill>
        <p:spPr bwMode="auto">
          <a:xfrm>
            <a:off x="5436096" y="2348880"/>
            <a:ext cx="3707904" cy="2423931"/>
          </a:xfrm>
          <a:prstGeom prst="rect">
            <a:avLst/>
          </a:prstGeom>
          <a:noFill/>
          <a:ln>
            <a:solidFill>
              <a:schemeClr val="tx1"/>
            </a:solidFill>
          </a:ln>
        </p:spPr>
      </p:pic>
      <p:pic>
        <p:nvPicPr>
          <p:cNvPr id="2052" name="Picture 4" descr="C:\Users\Home\Desktop\46d0bcc-23280-profimedia-0010533695-658x900-fit.jpg"/>
          <p:cNvPicPr>
            <a:picLocks noChangeAspect="1" noChangeArrowheads="1"/>
          </p:cNvPicPr>
          <p:nvPr/>
        </p:nvPicPr>
        <p:blipFill>
          <a:blip r:embed="rId3" cstate="print"/>
          <a:srcRect/>
          <a:stretch>
            <a:fillRect/>
          </a:stretch>
        </p:blipFill>
        <p:spPr bwMode="auto">
          <a:xfrm>
            <a:off x="5436096" y="0"/>
            <a:ext cx="3707904" cy="2409196"/>
          </a:xfrm>
          <a:prstGeom prst="rect">
            <a:avLst/>
          </a:prstGeom>
          <a:noFill/>
          <a:ln>
            <a:solidFill>
              <a:schemeClr val="tx1"/>
            </a:solidFill>
          </a:ln>
        </p:spPr>
      </p:pic>
      <p:pic>
        <p:nvPicPr>
          <p:cNvPr id="2050" name="Picture 2" descr="C:\Users\Home\Desktop\Вороны-в-Тауэре.jpg"/>
          <p:cNvPicPr>
            <a:picLocks noChangeAspect="1" noChangeArrowheads="1"/>
          </p:cNvPicPr>
          <p:nvPr/>
        </p:nvPicPr>
        <p:blipFill>
          <a:blip r:embed="rId4" cstate="print"/>
          <a:srcRect/>
          <a:stretch>
            <a:fillRect/>
          </a:stretch>
        </p:blipFill>
        <p:spPr bwMode="auto">
          <a:xfrm>
            <a:off x="5436096" y="4653136"/>
            <a:ext cx="3707905" cy="2240868"/>
          </a:xfrm>
          <a:prstGeom prst="rect">
            <a:avLst/>
          </a:prstGeom>
          <a:noFill/>
          <a:ln>
            <a:solidFill>
              <a:schemeClr val="tx1"/>
            </a:solidFill>
          </a:ln>
        </p:spPr>
      </p:pic>
    </p:spTree>
  </p:cSld>
  <p:clrMapOvr>
    <a:masterClrMapping/>
  </p:clrMapOvr>
  <p:transition>
    <p:push/>
  </p:transition>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powerpointbase.com-811</Template>
  <TotalTime>579</TotalTime>
  <Words>547</Words>
  <Application>Microsoft Office PowerPoint</Application>
  <PresentationFormat>Экран (4:3)</PresentationFormat>
  <Paragraphs>66</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A little bit about the United Kingdom</vt:lpstr>
      <vt:lpstr>England</vt:lpstr>
      <vt:lpstr>Scotland</vt:lpstr>
      <vt:lpstr>Wales</vt:lpstr>
      <vt:lpstr> Ireland</vt:lpstr>
      <vt:lpstr>Elizabeth II</vt:lpstr>
      <vt:lpstr>Big Ben</vt:lpstr>
      <vt:lpstr>THE Tower of London</vt:lpstr>
      <vt:lpstr>Ravens of the Tower of London</vt:lpstr>
      <vt:lpstr>The London eye </vt:lpstr>
      <vt:lpstr> ENGLISH Literature </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little bit about the United Kingdom</dc:title>
  <dc:creator>Home</dc:creator>
  <cp:lastModifiedBy>32432</cp:lastModifiedBy>
  <cp:revision>60</cp:revision>
  <dcterms:created xsi:type="dcterms:W3CDTF">2018-02-23T10:36:40Z</dcterms:created>
  <dcterms:modified xsi:type="dcterms:W3CDTF">2018-02-28T03:28:31Z</dcterms:modified>
</cp:coreProperties>
</file>