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Lst>
  <p:sldIdLst>
    <p:sldId id="256" r:id="rId4"/>
    <p:sldId id="272" r:id="rId5"/>
    <p:sldId id="257" r:id="rId6"/>
    <p:sldId id="259" r:id="rId7"/>
    <p:sldId id="258" r:id="rId8"/>
    <p:sldId id="260" r:id="rId9"/>
    <p:sldId id="261" r:id="rId10"/>
    <p:sldId id="267" r:id="rId11"/>
    <p:sldId id="262" r:id="rId12"/>
    <p:sldId id="263" r:id="rId13"/>
    <p:sldId id="264" r:id="rId14"/>
    <p:sldId id="265" r:id="rId15"/>
    <p:sldId id="266" r:id="rId16"/>
    <p:sldId id="268" r:id="rId17"/>
    <p:sldId id="269" r:id="rId18"/>
    <p:sldId id="270" r:id="rId19"/>
    <p:sldId id="271" r:id="rId2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7C20"/>
    <a:srgbClr val="5A8E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8" autoAdjust="0"/>
    <p:restoredTop sz="94671" autoAdjust="0"/>
  </p:normalViewPr>
  <p:slideViewPr>
    <p:cSldViewPr snapToGrid="0" snapToObjects="1">
      <p:cViewPr varScale="1">
        <p:scale>
          <a:sx n="87" d="100"/>
          <a:sy n="87" d="100"/>
        </p:scale>
        <p:origin x="-1668" y="-84"/>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80B88371-A00C-41DD-ACA2-C7671C7AE6FA}" type="datetimeFigureOut">
              <a:rPr lang="en-US"/>
              <a:pPr>
                <a:defRPr/>
              </a:pPr>
              <a:t>3/2/2018</a:t>
            </a:fld>
            <a:endParaRPr lang="en-US"/>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71AF873-AFB2-488D-BFB4-B4F76540F686}" type="slidenum">
              <a:rPr lang="en-US"/>
              <a:pPr>
                <a:defRPr/>
              </a:pPr>
              <a:t>‹#›</a:t>
            </a:fld>
            <a:endParaRPr lang="en-US"/>
          </a:p>
        </p:txBody>
      </p:sp>
    </p:spTree>
    <p:extLst>
      <p:ext uri="{BB962C8B-B14F-4D97-AF65-F5344CB8AC3E}">
        <p14:creationId xmlns:p14="http://schemas.microsoft.com/office/powerpoint/2010/main" val="46207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6D6AACA4-C08B-4BF4-A981-5C0400AD3A4F}" type="datetimeFigureOut">
              <a:rPr lang="en-US"/>
              <a:pPr>
                <a:defRPr/>
              </a:pPr>
              <a:t>3/2/2018</a:t>
            </a:fld>
            <a:endParaRPr lang="en-US"/>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C75192F0-4513-4760-B542-ACFDF40DC6B9}" type="slidenum">
              <a:rPr lang="en-US"/>
              <a:pPr>
                <a:defRPr/>
              </a:pPr>
              <a:t>‹#›</a:t>
            </a:fld>
            <a:endParaRPr lang="en-US"/>
          </a:p>
        </p:txBody>
      </p:sp>
    </p:spTree>
    <p:extLst>
      <p:ext uri="{BB962C8B-B14F-4D97-AF65-F5344CB8AC3E}">
        <p14:creationId xmlns:p14="http://schemas.microsoft.com/office/powerpoint/2010/main" val="156131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2F95AF22-699C-4FEF-AB80-DC6249CF903F}" type="datetimeFigureOut">
              <a:rPr lang="en-US"/>
              <a:pPr>
                <a:defRPr/>
              </a:pPr>
              <a:t>3/2/2018</a:t>
            </a:fld>
            <a:endParaRPr lang="en-US"/>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F2B284A3-B72F-497E-B2D7-0C0F23A7576A}" type="slidenum">
              <a:rPr lang="en-US"/>
              <a:pPr>
                <a:defRPr/>
              </a:pPr>
              <a:t>‹#›</a:t>
            </a:fld>
            <a:endParaRPr lang="en-US"/>
          </a:p>
        </p:txBody>
      </p:sp>
    </p:spTree>
    <p:extLst>
      <p:ext uri="{BB962C8B-B14F-4D97-AF65-F5344CB8AC3E}">
        <p14:creationId xmlns:p14="http://schemas.microsoft.com/office/powerpoint/2010/main" val="2969403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28F9EC42-D265-4E70-8F41-4B7C4717A916}" type="datetimeFigureOut">
              <a:rPr lang="en-US"/>
              <a:pPr>
                <a:defRPr/>
              </a:pPr>
              <a:t>3/2/2018</a:t>
            </a:fld>
            <a:endParaRPr lang="en-US"/>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047692E5-38AA-4989-BAE4-2CCA366EAEB8}" type="slidenum">
              <a:rPr lang="en-US"/>
              <a:pPr>
                <a:defRPr/>
              </a:pPr>
              <a:t>‹#›</a:t>
            </a:fld>
            <a:endParaRPr lang="en-US"/>
          </a:p>
        </p:txBody>
      </p:sp>
    </p:spTree>
    <p:extLst>
      <p:ext uri="{BB962C8B-B14F-4D97-AF65-F5344CB8AC3E}">
        <p14:creationId xmlns:p14="http://schemas.microsoft.com/office/powerpoint/2010/main" val="132268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13F1412-1B23-47E5-BF64-EF9AB465D07A}" type="datetimeFigureOut">
              <a:rPr lang="en-US"/>
              <a:pPr>
                <a:defRPr/>
              </a:pPr>
              <a:t>3/2/2018</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72D3E88-DA55-4240-821B-8D336EE18F6B}" type="slidenum">
              <a:rPr lang="en-US"/>
              <a:pPr>
                <a:defRPr/>
              </a:pPr>
              <a:t>‹#›</a:t>
            </a:fld>
            <a:endParaRPr lang="en-US"/>
          </a:p>
        </p:txBody>
      </p:sp>
    </p:spTree>
    <p:extLst>
      <p:ext uri="{BB962C8B-B14F-4D97-AF65-F5344CB8AC3E}">
        <p14:creationId xmlns:p14="http://schemas.microsoft.com/office/powerpoint/2010/main" val="30681322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56799320-5A87-42CC-8677-51B679ECE913}" type="datetimeFigureOut">
              <a:rPr lang="en-US"/>
              <a:pPr>
                <a:defRPr/>
              </a:pPr>
              <a:t>3/2/2018</a:t>
            </a:fld>
            <a:endParaRPr lang="en-US"/>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45E2F5D4-8BAF-4D07-9D76-8CA626CC8414}" type="slidenum">
              <a:rPr lang="en-US"/>
              <a:pPr>
                <a:defRPr/>
              </a:pPr>
              <a:t>‹#›</a:t>
            </a:fld>
            <a:endParaRPr lang="en-US"/>
          </a:p>
        </p:txBody>
      </p:sp>
    </p:spTree>
    <p:extLst>
      <p:ext uri="{BB962C8B-B14F-4D97-AF65-F5344CB8AC3E}">
        <p14:creationId xmlns:p14="http://schemas.microsoft.com/office/powerpoint/2010/main" val="1955593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AC25413C-5504-4763-9C56-F09FD789C4F4}" type="datetimeFigureOut">
              <a:rPr lang="en-US"/>
              <a:pPr>
                <a:defRPr/>
              </a:pPr>
              <a:t>3/2/2018</a:t>
            </a:fld>
            <a:endParaRPr lang="en-US"/>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0DA6DDC3-849D-4764-B042-FDCC5FCD543C}" type="slidenum">
              <a:rPr lang="en-US"/>
              <a:pPr>
                <a:defRPr/>
              </a:pPr>
              <a:t>‹#›</a:t>
            </a:fld>
            <a:endParaRPr lang="en-US"/>
          </a:p>
        </p:txBody>
      </p:sp>
    </p:spTree>
    <p:extLst>
      <p:ext uri="{BB962C8B-B14F-4D97-AF65-F5344CB8AC3E}">
        <p14:creationId xmlns:p14="http://schemas.microsoft.com/office/powerpoint/2010/main" val="2330653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685F9DA7-9A1E-48A1-83FD-BD2CEE66F381}" type="datetimeFigureOut">
              <a:rPr lang="en-US"/>
              <a:pPr>
                <a:defRPr/>
              </a:pPr>
              <a:t>3/2/2018</a:t>
            </a:fld>
            <a:endParaRPr lang="en-US"/>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988B266C-B0D5-4A49-95F0-D33C7E669EDA}" type="slidenum">
              <a:rPr lang="en-US"/>
              <a:pPr>
                <a:defRPr/>
              </a:pPr>
              <a:t>‹#›</a:t>
            </a:fld>
            <a:endParaRPr lang="en-US"/>
          </a:p>
        </p:txBody>
      </p:sp>
    </p:spTree>
    <p:extLst>
      <p:ext uri="{BB962C8B-B14F-4D97-AF65-F5344CB8AC3E}">
        <p14:creationId xmlns:p14="http://schemas.microsoft.com/office/powerpoint/2010/main" val="2977719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FC99EC4E-2376-4DD4-BA8B-A6C7FFE8A55A}" type="datetimeFigureOut">
              <a:rPr lang="en-US"/>
              <a:pPr>
                <a:defRPr/>
              </a:pPr>
              <a:t>3/2/2018</a:t>
            </a:fld>
            <a:endParaRPr lang="en-US"/>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3BB34205-EB8E-468D-9390-D51E10C121A0}" type="slidenum">
              <a:rPr lang="en-US"/>
              <a:pPr>
                <a:defRPr/>
              </a:pPr>
              <a:t>‹#›</a:t>
            </a:fld>
            <a:endParaRPr lang="en-US"/>
          </a:p>
        </p:txBody>
      </p:sp>
    </p:spTree>
    <p:extLst>
      <p:ext uri="{BB962C8B-B14F-4D97-AF65-F5344CB8AC3E}">
        <p14:creationId xmlns:p14="http://schemas.microsoft.com/office/powerpoint/2010/main" val="3088222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70961ABB-5785-4E65-BFED-E670557A1D1B}" type="datetimeFigureOut">
              <a:rPr lang="en-US"/>
              <a:pPr>
                <a:defRPr/>
              </a:pPr>
              <a:t>3/2/2018</a:t>
            </a:fld>
            <a:endParaRPr lang="en-US"/>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28AE57A3-91D3-469E-8505-4CF82CA04BE1}" type="slidenum">
              <a:rPr lang="en-US"/>
              <a:pPr>
                <a:defRPr/>
              </a:pPr>
              <a:t>‹#›</a:t>
            </a:fld>
            <a:endParaRPr lang="en-US"/>
          </a:p>
        </p:txBody>
      </p:sp>
    </p:spTree>
    <p:extLst>
      <p:ext uri="{BB962C8B-B14F-4D97-AF65-F5344CB8AC3E}">
        <p14:creationId xmlns:p14="http://schemas.microsoft.com/office/powerpoint/2010/main" val="19375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B63204B5-E391-49F4-8F90-106FDB15D33D}" type="datetimeFigureOut">
              <a:rPr lang="en-US"/>
              <a:pPr>
                <a:defRPr/>
              </a:pPr>
              <a:t>3/2/2018</a:t>
            </a:fld>
            <a:endParaRPr lang="en-US"/>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F5899421-BE0F-48C7-8D6A-7E3994FB19BB}" type="slidenum">
              <a:rPr lang="en-US"/>
              <a:pPr>
                <a:defRPr/>
              </a:pPr>
              <a:t>‹#›</a:t>
            </a:fld>
            <a:endParaRPr lang="en-US"/>
          </a:p>
        </p:txBody>
      </p:sp>
    </p:spTree>
    <p:extLst>
      <p:ext uri="{BB962C8B-B14F-4D97-AF65-F5344CB8AC3E}">
        <p14:creationId xmlns:p14="http://schemas.microsoft.com/office/powerpoint/2010/main" val="271750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14293EEF-5832-461F-9B5F-A30DBAC5F030}" type="datetimeFigureOut">
              <a:rPr lang="en-US"/>
              <a:pPr>
                <a:defRPr/>
              </a:pPr>
              <a:t>3/2/2018</a:t>
            </a:fld>
            <a:endParaRPr lang="en-US"/>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4EA534B9-7E1C-490B-8EE5-CBF1FA41708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95"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1" fontAlgn="base" hangingPunct="1">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1" fontAlgn="base" hangingPunct="1">
        <a:spcBef>
          <a:spcPct val="0"/>
        </a:spcBef>
        <a:spcAft>
          <a:spcPct val="0"/>
        </a:spcAft>
        <a:defRPr sz="4100" b="1">
          <a:solidFill>
            <a:schemeClr val="tx1"/>
          </a:solidFill>
          <a:latin typeface="Lucida Sans" pitchFamily="34" charset="0"/>
        </a:defRPr>
      </a:lvl2pPr>
      <a:lvl3pPr algn="ctr" rtl="0" eaLnBrk="1" fontAlgn="base" hangingPunct="1">
        <a:spcBef>
          <a:spcPct val="0"/>
        </a:spcBef>
        <a:spcAft>
          <a:spcPct val="0"/>
        </a:spcAft>
        <a:defRPr sz="4100" b="1">
          <a:solidFill>
            <a:schemeClr val="tx1"/>
          </a:solidFill>
          <a:latin typeface="Lucida Sans" pitchFamily="34" charset="0"/>
        </a:defRPr>
      </a:lvl3pPr>
      <a:lvl4pPr algn="ctr" rtl="0" eaLnBrk="1" fontAlgn="base" hangingPunct="1">
        <a:spcBef>
          <a:spcPct val="0"/>
        </a:spcBef>
        <a:spcAft>
          <a:spcPct val="0"/>
        </a:spcAft>
        <a:defRPr sz="4100" b="1">
          <a:solidFill>
            <a:schemeClr val="tx1"/>
          </a:solidFill>
          <a:latin typeface="Lucida Sans" pitchFamily="34" charset="0"/>
        </a:defRPr>
      </a:lvl4pPr>
      <a:lvl5pPr algn="ctr" rtl="0" eaLnBrk="1" fontAlgn="base" hangingPunct="1">
        <a:spcBef>
          <a:spcPct val="0"/>
        </a:spcBef>
        <a:spcAft>
          <a:spcPct val="0"/>
        </a:spcAft>
        <a:defRPr sz="4100" b="1">
          <a:solidFill>
            <a:schemeClr val="tx1"/>
          </a:solidFill>
          <a:latin typeface="Lucida Sans" pitchFamily="34" charset="0"/>
        </a:defRPr>
      </a:lvl5pPr>
      <a:lvl6pPr marL="457200" algn="ctr" rtl="0" eaLnBrk="1" fontAlgn="base" hangingPunct="1">
        <a:spcBef>
          <a:spcPct val="0"/>
        </a:spcBef>
        <a:spcAft>
          <a:spcPct val="0"/>
        </a:spcAft>
        <a:defRPr sz="4100" b="1">
          <a:solidFill>
            <a:schemeClr val="tx1"/>
          </a:solidFill>
          <a:latin typeface="Lucida Sans" pitchFamily="34" charset="0"/>
        </a:defRPr>
      </a:lvl6pPr>
      <a:lvl7pPr marL="914400" algn="ctr" rtl="0" eaLnBrk="1" fontAlgn="base" hangingPunct="1">
        <a:spcBef>
          <a:spcPct val="0"/>
        </a:spcBef>
        <a:spcAft>
          <a:spcPct val="0"/>
        </a:spcAft>
        <a:defRPr sz="4100" b="1">
          <a:solidFill>
            <a:schemeClr val="tx1"/>
          </a:solidFill>
          <a:latin typeface="Lucida Sans" pitchFamily="34" charset="0"/>
        </a:defRPr>
      </a:lvl7pPr>
      <a:lvl8pPr marL="1371600" algn="ctr" rtl="0" eaLnBrk="1" fontAlgn="base" hangingPunct="1">
        <a:spcBef>
          <a:spcPct val="0"/>
        </a:spcBef>
        <a:spcAft>
          <a:spcPct val="0"/>
        </a:spcAft>
        <a:defRPr sz="4100" b="1">
          <a:solidFill>
            <a:schemeClr val="tx1"/>
          </a:solidFill>
          <a:latin typeface="Lucida Sans" pitchFamily="34" charset="0"/>
        </a:defRPr>
      </a:lvl8pPr>
      <a:lvl9pPr marL="1828800" algn="ctr" rtl="0" eaLnBrk="1" fontAlgn="base" hangingPunct="1">
        <a:spcBef>
          <a:spcPct val="0"/>
        </a:spcBef>
        <a:spcAft>
          <a:spcPct val="0"/>
        </a:spcAft>
        <a:defRPr sz="4100" b="1">
          <a:solidFill>
            <a:schemeClr val="tx1"/>
          </a:solidFill>
          <a:latin typeface="Lucida Sans" pitchFamily="34" charset="0"/>
        </a:defRPr>
      </a:lvl9pPr>
    </p:titleStyle>
    <p:body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15000" r="-15000" b="-7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138545"/>
            <a:ext cx="7772400" cy="1385455"/>
          </a:xfrm>
        </p:spPr>
        <p:txBody>
          <a:bodyPr/>
          <a:lstStyle/>
          <a:p>
            <a:pPr eaLnBrk="1" fontAlgn="auto" hangingPunct="1">
              <a:spcAft>
                <a:spcPts val="0"/>
              </a:spcAft>
              <a:defRPr/>
            </a:pPr>
            <a:r>
              <a:rPr lang="en-US" sz="5400" dirty="0" smtClean="0"/>
              <a:t>THE Dances</a:t>
            </a:r>
            <a:endParaRPr lang="ru-RU"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52000" r="-26000"/>
          </a:stretch>
        </a:blipFill>
        <a:effectLst/>
      </p:bgPr>
    </p:bg>
    <p:spTree>
      <p:nvGrpSpPr>
        <p:cNvPr id="1" name=""/>
        <p:cNvGrpSpPr/>
        <p:nvPr/>
      </p:nvGrpSpPr>
      <p:grpSpPr>
        <a:xfrm>
          <a:off x="0" y="0"/>
          <a:ext cx="0" cy="0"/>
          <a:chOff x="0" y="0"/>
          <a:chExt cx="0" cy="0"/>
        </a:xfrm>
      </p:grpSpPr>
      <p:sp>
        <p:nvSpPr>
          <p:cNvPr id="11266" name="Текст 2"/>
          <p:cNvSpPr>
            <a:spLocks noGrp="1"/>
          </p:cNvSpPr>
          <p:nvPr>
            <p:ph type="body" idx="1"/>
          </p:nvPr>
        </p:nvSpPr>
        <p:spPr>
          <a:xfrm>
            <a:off x="1914525" y="198438"/>
            <a:ext cx="7086600" cy="1509712"/>
          </a:xfrm>
        </p:spPr>
        <p:txBody>
          <a:bodyPr/>
          <a:lstStyle/>
          <a:p>
            <a:pPr marL="73025" algn="ctr" eaLnBrk="1" hangingPunct="1"/>
            <a:r>
              <a:rPr lang="en-US" sz="2400" b="1" i="1" smtClean="0">
                <a:solidFill>
                  <a:schemeClr val="bg1"/>
                </a:solidFill>
              </a:rPr>
              <a:t>There are now many regional varieties of Indian classical dance. Dances like "Odra Magadhi", Mithila, Odisha . The Punjab area overlapping India and Pakistan is the place of origin of Bhangra. Bhangra is not just music but a dance, a celebration of the harvest where people beat the dhol (drum), sing Boliyaan (lyrics) and dance. The dances of Sri Lanka include the devil dances (yakun natima).  Their influence can be seen on the classical dances of Sri Lanka</a:t>
            </a:r>
            <a:r>
              <a:rPr lang="en-US" sz="2800" b="1" i="1" smtClean="0">
                <a:solidFill>
                  <a:schemeClr val="bg1"/>
                </a:solidFill>
              </a:rPr>
              <a:t>.</a:t>
            </a:r>
            <a:endParaRPr lang="ru-RU" sz="2800" b="1" i="1"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1665" y="-204716"/>
            <a:ext cx="8229600" cy="3875963"/>
          </a:xfrm>
        </p:spPr>
        <p:txBody>
          <a:bodyPr/>
          <a:lstStyle/>
          <a:p>
            <a:pPr eaLnBrk="1" hangingPunct="1">
              <a:defRPr/>
            </a:pPr>
            <a:r>
              <a:rPr lang="en-US" sz="2400" i="1" dirty="0" smtClean="0">
                <a:solidFill>
                  <a:schemeClr val="bg1"/>
                </a:solidFill>
                <a:effectLst/>
                <a:latin typeface="Arial" pitchFamily="34" charset="0"/>
                <a:cs typeface="Arial" pitchFamily="34" charset="0"/>
              </a:rPr>
              <a:t>The dances of the Middle East are usually the traditional forms of circle dancing which are modernized to an extent. All these forms of dances would usually involve participants engaging each other by holding </a:t>
            </a:r>
            <a:r>
              <a:rPr lang="en-US" sz="2800" i="1" dirty="0" smtClean="0">
                <a:solidFill>
                  <a:schemeClr val="bg1"/>
                </a:solidFill>
                <a:effectLst/>
                <a:latin typeface="+mn-lt"/>
                <a:cs typeface="Arial" pitchFamily="34" charset="0"/>
              </a:rPr>
              <a:t>hands</a:t>
            </a:r>
            <a:r>
              <a:rPr lang="en-US" sz="2400" i="1" dirty="0" smtClean="0">
                <a:solidFill>
                  <a:schemeClr val="bg1"/>
                </a:solidFill>
                <a:effectLst/>
                <a:latin typeface="Arial" pitchFamily="34" charset="0"/>
                <a:cs typeface="Arial" pitchFamily="34" charset="0"/>
              </a:rPr>
              <a:t> or arms (depending on the style of the dance). They would make rhythmic moves with their legs and shoulders as they curve around the dance floor. The head of the dance would generally hold a cane or handkerchief.</a:t>
            </a:r>
            <a:endParaRPr lang="ru-RU" sz="2400" i="1" dirty="0">
              <a:solidFill>
                <a:schemeClr val="bg1"/>
              </a:solidFill>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842" y="664192"/>
            <a:ext cx="6933063" cy="814316"/>
          </a:xfrm>
        </p:spPr>
        <p:txBody>
          <a:bodyPr/>
          <a:lstStyle/>
          <a:p>
            <a:pPr algn="ctr" eaLnBrk="1" hangingPunct="1">
              <a:defRPr/>
            </a:pPr>
            <a:r>
              <a:rPr lang="en-US" sz="4000" dirty="0" smtClean="0"/>
              <a:t>Europe and North America</a:t>
            </a:r>
            <a:endParaRPr lang="ru-RU" sz="4000" dirty="0"/>
          </a:p>
        </p:txBody>
      </p:sp>
      <p:sp>
        <p:nvSpPr>
          <p:cNvPr id="13315" name="Текст 2"/>
          <p:cNvSpPr>
            <a:spLocks noGrp="1"/>
          </p:cNvSpPr>
          <p:nvPr>
            <p:ph type="body" idx="1"/>
          </p:nvPr>
        </p:nvSpPr>
        <p:spPr>
          <a:xfrm>
            <a:off x="258763" y="2316163"/>
            <a:ext cx="7683500" cy="1509712"/>
          </a:xfrm>
        </p:spPr>
        <p:txBody>
          <a:bodyPr/>
          <a:lstStyle/>
          <a:p>
            <a:pPr marL="73025" algn="ctr" eaLnBrk="1" hangingPunct="1"/>
            <a:r>
              <a:rPr lang="en-US" sz="2600" b="1" i="1" smtClean="0">
                <a:solidFill>
                  <a:schemeClr val="bg1"/>
                </a:solidFill>
              </a:rPr>
              <a:t>Folk dances vary across Europe and may date back hundreds or thousands of years. Some, such as the maypole dance are common to many nations, while </a:t>
            </a:r>
            <a:r>
              <a:rPr lang="en-US" sz="2800" b="1" i="1" smtClean="0">
                <a:solidFill>
                  <a:schemeClr val="bg1"/>
                </a:solidFill>
              </a:rPr>
              <a:t>others</a:t>
            </a:r>
            <a:r>
              <a:rPr lang="en-US" sz="2600" b="1" i="1" smtClean="0">
                <a:solidFill>
                  <a:schemeClr val="bg1"/>
                </a:solidFill>
              </a:rPr>
              <a:t> such as the céilidh and the polka are deeply-rooted in a single culture. Some European folk dances such as the square dance were brought to the New World and subsequently became part of American culture.</a:t>
            </a:r>
            <a:endParaRPr lang="ru-RU" sz="2600" b="1" i="1"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t="-27000" b="-4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3678" y="3031485"/>
            <a:ext cx="8229600" cy="1143000"/>
          </a:xfrm>
        </p:spPr>
        <p:txBody>
          <a:bodyPr>
            <a:noAutofit/>
          </a:bodyPr>
          <a:lstStyle/>
          <a:p>
            <a:pPr eaLnBrk="1" hangingPunct="1">
              <a:defRPr/>
            </a:pPr>
            <a:r>
              <a:rPr lang="en-US" sz="3200" i="1" dirty="0" smtClean="0">
                <a:solidFill>
                  <a:schemeClr val="bg1"/>
                </a:solidFill>
                <a:effectLst/>
                <a:latin typeface="+mn-lt"/>
              </a:rPr>
              <a:t>Ballet developed first in Italy and then in France from lavish court spectacles that combined music, drama, poetry, song, costumes and dance. Members of the court nobility took part as performers. The first ballet dance academy was the </a:t>
            </a:r>
            <a:r>
              <a:rPr lang="en-US" sz="3200" i="1" dirty="0" err="1" smtClean="0">
                <a:solidFill>
                  <a:schemeClr val="bg1"/>
                </a:solidFill>
                <a:effectLst/>
                <a:latin typeface="+mn-lt"/>
              </a:rPr>
              <a:t>Académie</a:t>
            </a:r>
            <a:r>
              <a:rPr lang="en-US" sz="3200" i="1" dirty="0" smtClean="0">
                <a:solidFill>
                  <a:schemeClr val="bg1"/>
                </a:solidFill>
                <a:effectLst/>
                <a:latin typeface="+mn-lt"/>
              </a:rPr>
              <a:t> Royale de </a:t>
            </a:r>
            <a:r>
              <a:rPr lang="en-US" sz="3200" i="1" dirty="0" err="1" smtClean="0">
                <a:solidFill>
                  <a:schemeClr val="bg1"/>
                </a:solidFill>
                <a:effectLst/>
                <a:latin typeface="+mn-lt"/>
              </a:rPr>
              <a:t>Danse</a:t>
            </a:r>
            <a:r>
              <a:rPr lang="en-US" sz="3200" i="1" dirty="0" smtClean="0">
                <a:solidFill>
                  <a:schemeClr val="bg1"/>
                </a:solidFill>
                <a:effectLst/>
                <a:latin typeface="+mn-lt"/>
              </a:rPr>
              <a:t> (Royal Dance Academy), opened in Paris in 1661. Shortly thereafter, the first ballet troupe, associated with the Academy, was formed; this troupe began as an all-male ensemble but by 1681 opened to include women as well.</a:t>
            </a:r>
            <a:endParaRPr lang="ru-RU" sz="3200" i="1" dirty="0">
              <a:solidFill>
                <a:schemeClr val="bg1"/>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24000" b="-4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39413"/>
            <a:ext cx="8229600" cy="4133589"/>
          </a:xfrm>
        </p:spPr>
        <p:txBody>
          <a:bodyPr>
            <a:noAutofit/>
          </a:bodyPr>
          <a:lstStyle/>
          <a:p>
            <a:pPr eaLnBrk="1" hangingPunct="1">
              <a:defRPr/>
            </a:pPr>
            <a:r>
              <a:rPr lang="en-US" sz="2800" i="1" dirty="0" smtClean="0">
                <a:solidFill>
                  <a:schemeClr val="bg1"/>
                </a:solidFill>
                <a:effectLst/>
                <a:latin typeface="+mn-lt"/>
              </a:rPr>
              <a:t>20th century concert dance brought an explosion of innovation in dance style characterized by an exploration of freer technique. Early pioneers of what became known as modern dance include </a:t>
            </a:r>
            <a:r>
              <a:rPr lang="en-US" sz="2800" i="1" dirty="0" err="1" smtClean="0">
                <a:solidFill>
                  <a:schemeClr val="bg1"/>
                </a:solidFill>
                <a:effectLst/>
                <a:latin typeface="+mn-lt"/>
              </a:rPr>
              <a:t>Loie</a:t>
            </a:r>
            <a:r>
              <a:rPr lang="en-US" sz="2800" i="1" dirty="0" smtClean="0">
                <a:solidFill>
                  <a:schemeClr val="bg1"/>
                </a:solidFill>
                <a:effectLst/>
                <a:latin typeface="+mn-lt"/>
              </a:rPr>
              <a:t> Fuller, Isadora Duncan, Mary </a:t>
            </a:r>
            <a:r>
              <a:rPr lang="en-US" sz="2800" i="1" dirty="0" err="1" smtClean="0">
                <a:solidFill>
                  <a:schemeClr val="bg1"/>
                </a:solidFill>
                <a:effectLst/>
                <a:latin typeface="+mn-lt"/>
              </a:rPr>
              <a:t>Wigman</a:t>
            </a:r>
            <a:r>
              <a:rPr lang="en-US" sz="2800" i="1" dirty="0" smtClean="0">
                <a:solidFill>
                  <a:schemeClr val="bg1"/>
                </a:solidFill>
                <a:effectLst/>
                <a:latin typeface="+mn-lt"/>
              </a:rPr>
              <a:t> and Ruth St. Denis. In the 1920s, important founders of the new style such as Martha Graham and Doris Humphrey began their work. Since this time, a wide variety of dance styles have been developed.</a:t>
            </a:r>
            <a:endParaRPr lang="ru-RU" sz="2800" i="1" dirty="0">
              <a:solidFill>
                <a:schemeClr val="bg1"/>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5000" r="-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5771321"/>
          </a:xfrm>
        </p:spPr>
        <p:txBody>
          <a:bodyPr/>
          <a:lstStyle/>
          <a:p>
            <a:pPr eaLnBrk="1" hangingPunct="1">
              <a:defRPr/>
            </a:pPr>
            <a:r>
              <a:rPr lang="en-US" sz="3300" i="1" dirty="0" smtClean="0">
                <a:solidFill>
                  <a:schemeClr val="bg1"/>
                </a:solidFill>
                <a:effectLst/>
                <a:latin typeface="+mn-lt"/>
              </a:rPr>
              <a:t>African American dance developed in everyday spaces, rather than in dance studios, schools or companies. Tap dance, disco, jazz dance, swing dance, hip hop dance, the lindy hop with its relationship to rock and roll music and rock and roll dance have had a global influence. Dance styles fusing classical ballet technique with African-American dance have also appeared in the 21st century, including </a:t>
            </a:r>
            <a:r>
              <a:rPr lang="en-US" sz="3300" i="1" dirty="0" err="1" smtClean="0">
                <a:solidFill>
                  <a:schemeClr val="bg1"/>
                </a:solidFill>
                <a:effectLst/>
                <a:latin typeface="+mn-lt"/>
              </a:rPr>
              <a:t>Hiplet</a:t>
            </a:r>
            <a:r>
              <a:rPr lang="en-US" sz="3300" i="1" dirty="0" smtClean="0">
                <a:solidFill>
                  <a:schemeClr val="bg1"/>
                </a:solidFill>
                <a:effectLst/>
                <a:latin typeface="+mn-lt"/>
              </a:rPr>
              <a:t>.</a:t>
            </a:r>
            <a:endParaRPr lang="ru-RU" sz="3300" i="1" dirty="0">
              <a:solidFill>
                <a:schemeClr val="bg1"/>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88" y="263856"/>
            <a:ext cx="4230806" cy="677839"/>
          </a:xfrm>
        </p:spPr>
        <p:txBody>
          <a:bodyPr/>
          <a:lstStyle/>
          <a:p>
            <a:pPr eaLnBrk="1" hangingPunct="1">
              <a:defRPr/>
            </a:pPr>
            <a:r>
              <a:rPr lang="en-US" sz="4400" dirty="0" smtClean="0">
                <a:effectLst/>
              </a:rPr>
              <a:t>Latin America</a:t>
            </a:r>
            <a:endParaRPr lang="ru-RU" sz="4400" dirty="0">
              <a:effectLst/>
            </a:endParaRPr>
          </a:p>
        </p:txBody>
      </p:sp>
      <p:sp>
        <p:nvSpPr>
          <p:cNvPr id="17411" name="Текст 2"/>
          <p:cNvSpPr>
            <a:spLocks noGrp="1"/>
          </p:cNvSpPr>
          <p:nvPr>
            <p:ph type="body" idx="1"/>
          </p:nvPr>
        </p:nvSpPr>
        <p:spPr>
          <a:xfrm>
            <a:off x="1722438" y="3013075"/>
            <a:ext cx="7086600" cy="1509713"/>
          </a:xfrm>
        </p:spPr>
        <p:txBody>
          <a:bodyPr/>
          <a:lstStyle/>
          <a:p>
            <a:pPr marL="73025" algn="ctr" eaLnBrk="1" hangingPunct="1"/>
            <a:r>
              <a:rPr lang="en-US" sz="2400" b="1" i="1" smtClean="0">
                <a:solidFill>
                  <a:schemeClr val="bg1"/>
                </a:solidFill>
              </a:rPr>
              <a:t>Dance is central to Latin American social life and culture. Brazilian Samba, Argentinian tango, and Cuban salsa are internationally popular partner dances, and other national dances—merengue, cueca, plena, jarabe, joropo, marinera, cumbia, and others—are important components of their respective countries' cultures. Traditional Carnival festivals incorporate these and other dances in enormous celebrations.</a:t>
            </a:r>
            <a:endParaRPr lang="ru-RU" sz="2400" b="1" i="1"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33000" r="-3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en-US" dirty="0" smtClean="0">
                <a:effectLst>
                  <a:outerShdw blurRad="38100" dist="38100" dir="2700000" algn="tl">
                    <a:srgbClr val="000000">
                      <a:alpha val="43137"/>
                    </a:srgbClr>
                  </a:outerShdw>
                </a:effectLst>
              </a:rPr>
              <a:t>United States</a:t>
            </a:r>
            <a:endParaRPr lang="ru-RU" dirty="0">
              <a:effectLst>
                <a:outerShdw blurRad="38100" dist="38100" dir="2700000" algn="tl">
                  <a:srgbClr val="000000">
                    <a:alpha val="43137"/>
                  </a:srgbClr>
                </a:outerShdw>
              </a:effectLst>
            </a:endParaRPr>
          </a:p>
        </p:txBody>
      </p:sp>
      <p:sp>
        <p:nvSpPr>
          <p:cNvPr id="18435" name="Текст 2"/>
          <p:cNvSpPr>
            <a:spLocks noGrp="1"/>
          </p:cNvSpPr>
          <p:nvPr>
            <p:ph type="body" idx="1"/>
          </p:nvPr>
        </p:nvSpPr>
        <p:spPr>
          <a:xfrm>
            <a:off x="863600" y="2889250"/>
            <a:ext cx="7086600" cy="1509713"/>
          </a:xfrm>
        </p:spPr>
        <p:txBody>
          <a:bodyPr/>
          <a:lstStyle/>
          <a:p>
            <a:pPr marL="73025" algn="ctr" eaLnBrk="1" hangingPunct="1"/>
            <a:r>
              <a:rPr lang="en-US" sz="2400" b="1" i="1" smtClean="0">
                <a:solidFill>
                  <a:srgbClr val="222222"/>
                </a:solidFill>
              </a:rPr>
              <a:t>Hip Hop originated in New York, specifically in the area known as the Bronx. It was created for those who struggled in society and didn't seem to have a voice in the community that surrounded them because of their lack of wealth. It helped those in the same situation come together and speak about difficult topics by using movement and feeling.</a:t>
            </a:r>
            <a:endParaRPr lang="ru-RU" sz="2400" b="1" i="1"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90">
          <a:fgClr>
            <a:schemeClr val="accent3">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53563"/>
            <a:ext cx="8229600" cy="1143000"/>
          </a:xfrm>
        </p:spPr>
        <p:txBody>
          <a:bodyPr>
            <a:noAutofit/>
          </a:bodyPr>
          <a:lstStyle/>
          <a:p>
            <a:pPr eaLnBrk="1" hangingPunct="1">
              <a:defRPr/>
            </a:pPr>
            <a:r>
              <a:rPr lang="en-US" sz="4000" dirty="0" smtClean="0"/>
              <a:t>The </a:t>
            </a:r>
            <a:r>
              <a:rPr lang="en-US" sz="4000" dirty="0"/>
              <a:t>w</a:t>
            </a:r>
            <a:r>
              <a:rPr lang="en-US" sz="4000" dirty="0" smtClean="0"/>
              <a:t>ork was created by  </a:t>
            </a:r>
            <a:r>
              <a:rPr lang="en-US" sz="4000" dirty="0" err="1" smtClean="0"/>
              <a:t>Fazledinova</a:t>
            </a:r>
            <a:r>
              <a:rPr lang="en-US" sz="4000" dirty="0" smtClean="0"/>
              <a:t> </a:t>
            </a:r>
            <a:r>
              <a:rPr lang="en-US" sz="4000" dirty="0" err="1" smtClean="0"/>
              <a:t>Zarina</a:t>
            </a:r>
            <a:r>
              <a:rPr lang="en-US" sz="4000" dirty="0" smtClean="0"/>
              <a:t/>
            </a:r>
            <a:br>
              <a:rPr lang="en-US" sz="4000" dirty="0" smtClean="0"/>
            </a:br>
            <a:r>
              <a:rPr lang="en-US" sz="4000" dirty="0" smtClean="0"/>
              <a:t>The Form 9 “A”</a:t>
            </a:r>
            <a:br>
              <a:rPr lang="en-US" sz="4000" dirty="0" smtClean="0"/>
            </a:br>
            <a:r>
              <a:rPr lang="en-US" sz="4000" dirty="0" smtClean="0"/>
              <a:t>School-Gymnasium </a:t>
            </a:r>
            <a:r>
              <a:rPr lang="ru-RU" sz="4000" dirty="0" smtClean="0"/>
              <a:t>№1</a:t>
            </a:r>
            <a:br>
              <a:rPr lang="ru-RU" sz="4000" dirty="0" smtClean="0"/>
            </a:br>
            <a:r>
              <a:rPr lang="en-US" sz="4000" dirty="0" smtClean="0"/>
              <a:t>of </a:t>
            </a:r>
            <a:r>
              <a:rPr lang="en-US" sz="4000" dirty="0" err="1" smtClean="0"/>
              <a:t>Mamlutka</a:t>
            </a:r>
            <a:r>
              <a:rPr lang="en-US" sz="4000" dirty="0" smtClean="0"/>
              <a:t/>
            </a:r>
            <a:br>
              <a:rPr lang="en-US" sz="4000" dirty="0" smtClean="0"/>
            </a:br>
            <a:r>
              <a:rPr lang="en-US" sz="4000" dirty="0" smtClean="0"/>
              <a:t>Teacher: Tatyana </a:t>
            </a:r>
            <a:r>
              <a:rPr lang="en-US" sz="4000" dirty="0" err="1" smtClean="0"/>
              <a:t>Voropaeva</a:t>
            </a:r>
            <a:r>
              <a:rPr lang="en-US" sz="4000" dirty="0" smtClean="0"/>
              <a:t> </a:t>
            </a:r>
            <a:endParaRPr lang="ru-RU"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90">
          <a:fgClr>
            <a:schemeClr val="accent3">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84908"/>
            <a:ext cx="8229600" cy="5112327"/>
          </a:xfrm>
        </p:spPr>
        <p:txBody>
          <a:bodyPr/>
          <a:lstStyle/>
          <a:p>
            <a:pPr eaLnBrk="1" fontAlgn="auto" hangingPunct="1">
              <a:spcAft>
                <a:spcPts val="0"/>
              </a:spcAft>
              <a:defRPr/>
            </a:pPr>
            <a:r>
              <a:rPr lang="en-US" sz="4000" i="1" dirty="0">
                <a:solidFill>
                  <a:srgbClr val="222222"/>
                </a:solidFill>
                <a:effectLst/>
                <a:latin typeface="+mn-lt"/>
              </a:rPr>
              <a:t>Dance</a:t>
            </a:r>
            <a:r>
              <a:rPr lang="en-US" sz="4000" i="1" dirty="0">
                <a:solidFill>
                  <a:schemeClr val="bg1"/>
                </a:solidFill>
                <a:effectLst/>
                <a:latin typeface="+mn-lt"/>
              </a:rPr>
              <a:t> is a performing art form consisting of purposefully selected sequences of human movement.</a:t>
            </a:r>
            <a:r>
              <a:rPr lang="en-US" sz="4000" i="1" dirty="0">
                <a:solidFill>
                  <a:schemeClr val="bg1"/>
                </a:solidFill>
                <a:effectLst/>
                <a:latin typeface="Arial"/>
              </a:rPr>
              <a:t> </a:t>
            </a:r>
            <a:endParaRPr lang="ru-RU" sz="4000" i="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90">
          <a:fgClr>
            <a:schemeClr val="accent3">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3553" y="192752"/>
            <a:ext cx="8229600" cy="6467356"/>
          </a:xfrm>
        </p:spPr>
        <p:txBody>
          <a:bodyPr/>
          <a:lstStyle/>
          <a:p>
            <a:pPr eaLnBrk="1" hangingPunct="1">
              <a:defRPr/>
            </a:pPr>
            <a:r>
              <a:rPr lang="en-US" sz="3200" i="1" dirty="0" smtClean="0">
                <a:solidFill>
                  <a:schemeClr val="bg1"/>
                </a:solidFill>
                <a:effectLst/>
                <a:latin typeface="+mn-lt"/>
              </a:rPr>
              <a:t>Dance is generally, though not exclusively, performed with the accompaniment of music and may or may not be performed in time to such music. Some dance (such as tap dance) may provide its own audible accompaniment in place of music. Many early forms of music and dance were created for each other and are frequently performed together. Notable examples of traditional dance/music couplings include the jig, waltz, tango, disco, and salsa.</a:t>
            </a:r>
            <a:endParaRPr lang="ru-RU" sz="3200" i="1" dirty="0">
              <a:solidFill>
                <a:schemeClr val="bg1"/>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90">
          <a:fgClr>
            <a:schemeClr val="accent3">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6147" name="Текст 2"/>
          <p:cNvSpPr>
            <a:spLocks noGrp="1"/>
          </p:cNvSpPr>
          <p:nvPr>
            <p:ph type="body" idx="2"/>
          </p:nvPr>
        </p:nvSpPr>
        <p:spPr>
          <a:xfrm>
            <a:off x="457200" y="1951038"/>
            <a:ext cx="3322638" cy="4175125"/>
          </a:xfrm>
        </p:spPr>
        <p:txBody>
          <a:bodyPr/>
          <a:lstStyle/>
          <a:p>
            <a:pPr eaLnBrk="1" hangingPunct="1"/>
            <a:r>
              <a:rPr lang="en-US" sz="2100" b="1" i="1" smtClean="0">
                <a:solidFill>
                  <a:schemeClr val="bg1"/>
                </a:solidFill>
              </a:rPr>
              <a:t>Lululaund - The Dancing Girl (painting and silk cloth. A.L. Baldry 1901, before p.107), The inscription reads; "Dancing is a form of rhythm/ Rhythm is a form of music/ Music is a form of thought/ And thought is a form of divinity."</a:t>
            </a:r>
            <a:endParaRPr lang="ru-RU" sz="2100" b="1" i="1" smtClean="0">
              <a:solidFill>
                <a:schemeClr val="bg1"/>
              </a:solidFill>
            </a:endParaRPr>
          </a:p>
        </p:txBody>
      </p:sp>
      <p:pic>
        <p:nvPicPr>
          <p:cNvPr id="6148"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06925" y="503238"/>
            <a:ext cx="3048000" cy="539115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7000" r="-17000"/>
          </a:stretch>
        </a:blipFill>
        <a:effectLst/>
      </p:bgPr>
    </p:bg>
    <p:spTree>
      <p:nvGrpSpPr>
        <p:cNvPr id="1" name=""/>
        <p:cNvGrpSpPr/>
        <p:nvPr/>
      </p:nvGrpSpPr>
      <p:grpSpPr>
        <a:xfrm>
          <a:off x="0" y="0"/>
          <a:ext cx="0" cy="0"/>
          <a:chOff x="0" y="0"/>
          <a:chExt cx="0" cy="0"/>
        </a:xfrm>
      </p:grpSpPr>
      <p:sp>
        <p:nvSpPr>
          <p:cNvPr id="7170" name="Подзаголовок 2"/>
          <p:cNvSpPr>
            <a:spLocks noGrp="1"/>
          </p:cNvSpPr>
          <p:nvPr>
            <p:ph type="subTitle" idx="1"/>
          </p:nvPr>
        </p:nvSpPr>
        <p:spPr>
          <a:xfrm>
            <a:off x="3287485" y="5312229"/>
            <a:ext cx="5584371" cy="979714"/>
          </a:xfrm>
        </p:spPr>
        <p:txBody>
          <a:bodyPr/>
          <a:lstStyle/>
          <a:p>
            <a:pPr eaLnBrk="1" hangingPunct="1"/>
            <a:r>
              <a:rPr lang="en-US" sz="4000" b="1" i="1" dirty="0" smtClean="0">
                <a:solidFill>
                  <a:srgbClr val="FF0000"/>
                </a:solidFill>
              </a:rPr>
              <a:t>Cultural traditions</a:t>
            </a:r>
          </a:p>
          <a:p>
            <a:pPr eaLnBrk="1" hangingPunct="1"/>
            <a:endParaRPr lang="ru-RU"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3139" y="-13649"/>
            <a:ext cx="2944504" cy="991737"/>
          </a:xfrm>
        </p:spPr>
        <p:txBody>
          <a:bodyPr/>
          <a:lstStyle/>
          <a:p>
            <a:pPr eaLnBrk="1" hangingPunct="1">
              <a:defRPr/>
            </a:pPr>
            <a:r>
              <a:rPr lang="en-US" dirty="0" smtClean="0"/>
              <a:t>Africa</a:t>
            </a:r>
            <a:endParaRPr lang="ru-RU" dirty="0"/>
          </a:p>
        </p:txBody>
      </p:sp>
      <p:sp>
        <p:nvSpPr>
          <p:cNvPr id="8195" name="Текст 2"/>
          <p:cNvSpPr>
            <a:spLocks noGrp="1"/>
          </p:cNvSpPr>
          <p:nvPr>
            <p:ph type="body" idx="1"/>
          </p:nvPr>
        </p:nvSpPr>
        <p:spPr>
          <a:xfrm>
            <a:off x="1804988" y="1903413"/>
            <a:ext cx="7086600" cy="1509712"/>
          </a:xfrm>
        </p:spPr>
        <p:txBody>
          <a:bodyPr/>
          <a:lstStyle/>
          <a:p>
            <a:pPr marL="73025" eaLnBrk="1" hangingPunct="1"/>
            <a:r>
              <a:rPr lang="en-US" dirty="0" smtClean="0">
                <a:solidFill>
                  <a:srgbClr val="222222"/>
                </a:solidFill>
                <a:latin typeface="Arial" charset="0"/>
              </a:rPr>
              <a:t> </a:t>
            </a:r>
            <a:r>
              <a:rPr lang="en-US" sz="3400" b="1" i="1" dirty="0" smtClean="0">
                <a:solidFill>
                  <a:schemeClr val="bg1"/>
                </a:solidFill>
              </a:rPr>
              <a:t>Traditional dances impart cultural morals; give vent to repressed emotions, such as grief; motivate community members to cooperate, whether fighting wars or grinding grain; enact spiritual rituals; and contribute to social cohesiveness.</a:t>
            </a:r>
            <a:endParaRPr lang="ru-RU" sz="3400" b="1" i="1" dirty="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8268" y="1978925"/>
            <a:ext cx="8229600" cy="4433840"/>
          </a:xfrm>
        </p:spPr>
        <p:txBody>
          <a:bodyPr/>
          <a:lstStyle/>
          <a:p>
            <a:pPr eaLnBrk="1" hangingPunct="1">
              <a:defRPr/>
            </a:pPr>
            <a:r>
              <a:rPr lang="en-US" sz="3400" i="1" dirty="0" smtClean="0">
                <a:solidFill>
                  <a:schemeClr val="bg1"/>
                </a:solidFill>
                <a:effectLst/>
                <a:latin typeface="+mn-lt"/>
              </a:rPr>
              <a:t>Thousands of dances are performed around the continent. These may be divided into traditional, </a:t>
            </a:r>
            <a:r>
              <a:rPr lang="en-US" sz="3400" i="1" dirty="0" err="1" smtClean="0">
                <a:solidFill>
                  <a:schemeClr val="bg1"/>
                </a:solidFill>
                <a:effectLst/>
                <a:latin typeface="+mn-lt"/>
              </a:rPr>
              <a:t>neotraditional</a:t>
            </a:r>
            <a:r>
              <a:rPr lang="en-US" sz="3400" i="1" dirty="0" smtClean="0">
                <a:solidFill>
                  <a:schemeClr val="bg1"/>
                </a:solidFill>
                <a:effectLst/>
                <a:latin typeface="+mn-lt"/>
              </a:rPr>
              <a:t>, and classical styles: folkloric dances of a particular society, dances created more recently in imitation of traditional styles, and dances transmitted more formally in schools or private lessons.</a:t>
            </a:r>
            <a:endParaRPr lang="ru-RU" sz="3400" i="1" dirty="0">
              <a:solidFill>
                <a:schemeClr val="bg1"/>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5388" y="5721720"/>
            <a:ext cx="1948218" cy="814316"/>
          </a:xfrm>
        </p:spPr>
        <p:txBody>
          <a:bodyPr/>
          <a:lstStyle/>
          <a:p>
            <a:pPr eaLnBrk="1" hangingPunct="1">
              <a:defRPr/>
            </a:pPr>
            <a:r>
              <a:rPr lang="en-US" sz="5400" dirty="0" smtClean="0">
                <a:effectLst>
                  <a:outerShdw blurRad="38100" dist="38100" dir="2700000" algn="tl">
                    <a:srgbClr val="000000">
                      <a:alpha val="43137"/>
                    </a:srgbClr>
                  </a:outerShdw>
                </a:effectLst>
              </a:rPr>
              <a:t>Asia</a:t>
            </a:r>
            <a:endParaRPr lang="ru-RU" sz="5400" dirty="0">
              <a:effectLst>
                <a:outerShdw blurRad="38100" dist="38100" dir="2700000" algn="tl">
                  <a:srgbClr val="000000">
                    <a:alpha val="43137"/>
                  </a:srgbClr>
                </a:outerShdw>
              </a:effectLst>
            </a:endParaRPr>
          </a:p>
        </p:txBody>
      </p:sp>
      <p:sp>
        <p:nvSpPr>
          <p:cNvPr id="10243" name="Текст 2"/>
          <p:cNvSpPr>
            <a:spLocks noGrp="1"/>
          </p:cNvSpPr>
          <p:nvPr>
            <p:ph type="body" idx="1"/>
          </p:nvPr>
        </p:nvSpPr>
        <p:spPr>
          <a:xfrm>
            <a:off x="1866900" y="533400"/>
            <a:ext cx="7086600" cy="1509713"/>
          </a:xfrm>
        </p:spPr>
        <p:txBody>
          <a:bodyPr/>
          <a:lstStyle/>
          <a:p>
            <a:pPr marL="73025" algn="ctr" eaLnBrk="1" hangingPunct="1"/>
            <a:r>
              <a:rPr lang="en-US" sz="2800" b="1" i="1" smtClean="0">
                <a:solidFill>
                  <a:schemeClr val="bg1"/>
                </a:solidFill>
              </a:rPr>
              <a:t>All Indian classical dances are to varying degrees rooted in the Natyashastra and therefore share common features: for example, the mudras (hand positions), some body positions, and the inclusion of dramatic or expressive acting. Indian classical music provides accompaniment and dancers of nearly all the styles wear bells around their ankles to counterpoint and complement the percussion.</a:t>
            </a:r>
            <a:endParaRPr lang="ru-RU" sz="2800" b="1" i="1" smtClean="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nce2">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0DF1FB0ABEE249ADE30E16273C3A22" ma:contentTypeVersion="" ma:contentTypeDescription="Create a new document." ma:contentTypeScope="" ma:versionID="d325af2a7f67aaa8a86fef00e2dcb9ee">
  <xsd:schema xmlns:xsd="http://www.w3.org/2001/XMLSchema" xmlns:xs="http://www.w3.org/2001/XMLSchema" xmlns:p="http://schemas.microsoft.com/office/2006/metadata/properties" targetNamespace="http://schemas.microsoft.com/office/2006/metadata/properties" ma:root="true" ma:fieldsID="0c74c0161506327ee5415e00062ae0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AB8E1C-C2D9-4C69-B764-CD5CB15E5E4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BCC08E2-FB17-4452-AD1B-94285A5AB9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dance2</Template>
  <TotalTime>12</TotalTime>
  <Words>158</Words>
  <Application>Microsoft Office PowerPoint</Application>
  <PresentationFormat>Экран (4:3)</PresentationFormat>
  <Paragraphs>22</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dance2</vt:lpstr>
      <vt:lpstr>THE Dances</vt:lpstr>
      <vt:lpstr>The work was created by  Fazledinova Zarina The Form 9 “A” School-Gymnasium №1 of Mamlutka Teacher: Tatyana Voropaeva </vt:lpstr>
      <vt:lpstr>Dance is a performing art form consisting of purposefully selected sequences of human movement. </vt:lpstr>
      <vt:lpstr>Dance is generally, though not exclusively, performed with the accompaniment of music and may or may not be performed in time to such music. Some dance (such as tap dance) may provide its own audible accompaniment in place of music. Many early forms of music and dance were created for each other and are frequently performed together. Notable examples of traditional dance/music couplings include the jig, waltz, tango, disco, and salsa.</vt:lpstr>
      <vt:lpstr>Презентация PowerPoint</vt:lpstr>
      <vt:lpstr>Презентация PowerPoint</vt:lpstr>
      <vt:lpstr>Africa</vt:lpstr>
      <vt:lpstr>Thousands of dances are performed around the continent. These may be divided into traditional, neotraditional, and classical styles: folkloric dances of a particular society, dances created more recently in imitation of traditional styles, and dances transmitted more formally in schools or private lessons.</vt:lpstr>
      <vt:lpstr>Asia</vt:lpstr>
      <vt:lpstr>Презентация PowerPoint</vt:lpstr>
      <vt:lpstr>The dances of the Middle East are usually the traditional forms of circle dancing which are modernized to an extent. All these forms of dances would usually involve participants engaging each other by holding hands or arms (depending on the style of the dance). They would make rhythmic moves with their legs and shoulders as they curve around the dance floor. The head of the dance would generally hold a cane or handkerchief.</vt:lpstr>
      <vt:lpstr>Europe and North America</vt:lpstr>
      <vt:lpstr>Ballet developed first in Italy and then in France from lavish court spectacles that combined music, drama, poetry, song, costumes and dance. Members of the court nobility took part as performers. The first ballet dance academy was the Académie Royale de Danse (Royal Dance Academy), opened in Paris in 1661. Shortly thereafter, the first ballet troupe, associated with the Academy, was formed; this troupe began as an all-male ensemble but by 1681 opened to include women as well.</vt:lpstr>
      <vt:lpstr>20th century concert dance brought an explosion of innovation in dance style characterized by an exploration of freer technique. Early pioneers of what became known as modern dance include Loie Fuller, Isadora Duncan, Mary Wigman and Ruth St. Denis. In the 1920s, important founders of the new style such as Martha Graham and Doris Humphrey began their work. Since this time, a wide variety of dance styles have been developed.</vt:lpstr>
      <vt:lpstr>African American dance developed in everyday spaces, rather than in dance studios, schools or companies. Tap dance, disco, jazz dance, swing dance, hip hop dance, the lindy hop with its relationship to rock and roll music and rock and roll dance have had a global influence. Dance styles fusing classical ballet technique with African-American dance have also appeared in the 21st century, including Hiplet.</vt:lpstr>
      <vt:lpstr>Latin America</vt:lpstr>
      <vt:lpstr>United States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Dances</dc:title>
  <dc:creator>32432</dc:creator>
  <cp:lastModifiedBy>32432</cp:lastModifiedBy>
  <cp:revision>2</cp:revision>
  <dcterms:created xsi:type="dcterms:W3CDTF">2018-02-26T04:30:52Z</dcterms:created>
  <dcterms:modified xsi:type="dcterms:W3CDTF">2018-03-02T02:48:37Z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0x0101009B0DF1FB0ABEE249ADE30E16273C3A22</vt:lpwstr>
  </property>
</Properties>
</file>