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62" r:id="rId5"/>
    <p:sldId id="259" r:id="rId6"/>
    <p:sldId id="263" r:id="rId7"/>
    <p:sldId id="260" r:id="rId8"/>
    <p:sldId id="264" r:id="rId9"/>
    <p:sldId id="265" r:id="rId10"/>
    <p:sldId id="266" r:id="rId11"/>
    <p:sldId id="261"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5F23"/>
    <a:srgbClr val="4BB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94582" autoAdjust="0"/>
  </p:normalViewPr>
  <p:slideViewPr>
    <p:cSldViewPr>
      <p:cViewPr varScale="1">
        <p:scale>
          <a:sx n="87" d="100"/>
          <a:sy n="87" d="100"/>
        </p:scale>
        <p:origin x="-1464" y="-78"/>
      </p:cViewPr>
      <p:guideLst>
        <p:guide orient="horz" pos="2160"/>
        <p:guide pos="2880"/>
      </p:guideLst>
    </p:cSldViewPr>
  </p:slideViewPr>
  <p:outlineViewPr>
    <p:cViewPr>
      <p:scale>
        <a:sx n="33" d="100"/>
        <a:sy n="33" d="100"/>
      </p:scale>
      <p:origin x="0" y="4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A4ACD9-D03E-48CB-9E4B-B25A2C1A8933}" type="datetimeFigureOut">
              <a:rPr lang="ru-RU" smtClean="0"/>
              <a:t>23.02.2018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50A0D3-0EE8-4E9A-9A97-482C4B67E68F}" type="slidenum">
              <a:rPr lang="ru-RU" smtClean="0"/>
              <a:t>‹#›</a:t>
            </a:fld>
            <a:endParaRPr lang="ru-RU"/>
          </a:p>
        </p:txBody>
      </p:sp>
    </p:spTree>
    <p:extLst>
      <p:ext uri="{BB962C8B-B14F-4D97-AF65-F5344CB8AC3E}">
        <p14:creationId xmlns:p14="http://schemas.microsoft.com/office/powerpoint/2010/main" val="2404988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650A0D3-0EE8-4E9A-9A97-482C4B67E68F}" type="slidenum">
              <a:rPr lang="ru-RU" smtClean="0"/>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32656"/>
            <a:ext cx="7772400" cy="1470025"/>
          </a:xfrm>
        </p:spPr>
        <p:txBody>
          <a:bodyPr/>
          <a:lstStyle/>
          <a:p>
            <a:r>
              <a:rPr lang="en-US" b="1" dirty="0" smtClean="0">
                <a:solidFill>
                  <a:srgbClr val="4BBB45"/>
                </a:solidFill>
                <a:latin typeface="Times New Roman" pitchFamily="18" charset="0"/>
                <a:cs typeface="Times New Roman" pitchFamily="18" charset="0"/>
              </a:rPr>
              <a:t>THE </a:t>
            </a:r>
            <a:r>
              <a:rPr lang="en-US" b="1" dirty="0" smtClean="0">
                <a:solidFill>
                  <a:srgbClr val="4BBB45"/>
                </a:solidFill>
                <a:latin typeface="Times New Roman" pitchFamily="18" charset="0"/>
                <a:cs typeface="Times New Roman" pitchFamily="18" charset="0"/>
              </a:rPr>
              <a:t>DINOSAURS</a:t>
            </a:r>
            <a:endParaRPr lang="ru-RU" b="1" dirty="0">
              <a:solidFill>
                <a:srgbClr val="4BBB45"/>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75656" y="1988840"/>
            <a:ext cx="6400800" cy="4536504"/>
          </a:xfrm>
        </p:spPr>
        <p:txBody>
          <a:bodyPr>
            <a:normAutofit fontScale="92500" lnSpcReduction="10000"/>
          </a:bodyPr>
          <a:lstStyle/>
          <a:p>
            <a:pPr algn="l"/>
            <a:r>
              <a:rPr lang="en-US" b="1" dirty="0" smtClean="0">
                <a:solidFill>
                  <a:srgbClr val="00B050"/>
                </a:solidFill>
                <a:latin typeface="Times New Roman" pitchFamily="18" charset="0"/>
                <a:cs typeface="Times New Roman" pitchFamily="18" charset="0"/>
              </a:rPr>
              <a:t>Student:</a:t>
            </a:r>
            <a:r>
              <a:rPr lang="en-US" b="1" dirty="0" smtClean="0">
                <a:solidFill>
                  <a:srgbClr val="FF0000"/>
                </a:solidFill>
                <a:latin typeface="Times New Roman" pitchFamily="18" charset="0"/>
                <a:cs typeface="Times New Roman" pitchFamily="18" charset="0"/>
              </a:rPr>
              <a:t> </a:t>
            </a:r>
            <a:r>
              <a:rPr lang="en-US" b="1" i="1" dirty="0" smtClean="0">
                <a:solidFill>
                  <a:srgbClr val="FF0000"/>
                </a:solidFill>
                <a:latin typeface="Times New Roman" pitchFamily="18" charset="0"/>
                <a:cs typeface="Times New Roman" pitchFamily="18" charset="0"/>
              </a:rPr>
              <a:t>Karina Musharapova</a:t>
            </a:r>
          </a:p>
          <a:p>
            <a:pPr algn="l"/>
            <a:r>
              <a:rPr lang="en-US" b="1" dirty="0" smtClean="0">
                <a:solidFill>
                  <a:srgbClr val="00B050"/>
                </a:solidFill>
                <a:latin typeface="Times New Roman" pitchFamily="18" charset="0"/>
                <a:cs typeface="Times New Roman" pitchFamily="18" charset="0"/>
              </a:rPr>
              <a:t>Grade:</a:t>
            </a:r>
            <a:r>
              <a:rPr lang="en-US" b="1" dirty="0" smtClean="0">
                <a:solidFill>
                  <a:srgbClr val="FF0000"/>
                </a:solidFill>
                <a:latin typeface="Times New Roman" pitchFamily="18" charset="0"/>
                <a:cs typeface="Times New Roman" pitchFamily="18" charset="0"/>
              </a:rPr>
              <a:t> 9</a:t>
            </a:r>
          </a:p>
          <a:p>
            <a:pPr algn="l"/>
            <a:r>
              <a:rPr lang="en-US" b="1" dirty="0" smtClean="0">
                <a:solidFill>
                  <a:srgbClr val="00B050"/>
                </a:solidFill>
                <a:latin typeface="Times New Roman" pitchFamily="18" charset="0"/>
                <a:cs typeface="Times New Roman" pitchFamily="18" charset="0"/>
              </a:rPr>
              <a:t>Teacher:</a:t>
            </a:r>
            <a:r>
              <a:rPr lang="en-US" b="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Voropaeva</a:t>
            </a:r>
            <a:r>
              <a:rPr lang="en-US" b="1" i="1" dirty="0" smtClean="0">
                <a:solidFill>
                  <a:srgbClr val="FF0000"/>
                </a:solidFill>
                <a:latin typeface="Times New Roman" pitchFamily="18" charset="0"/>
                <a:cs typeface="Times New Roman" pitchFamily="18" charset="0"/>
              </a:rPr>
              <a:t> T.G</a:t>
            </a:r>
            <a:r>
              <a:rPr lang="ru-RU" b="1" i="1" dirty="0" smtClean="0">
                <a:solidFill>
                  <a:srgbClr val="FF0000"/>
                </a:solidFill>
                <a:latin typeface="Times New Roman" pitchFamily="18" charset="0"/>
                <a:cs typeface="Times New Roman" pitchFamily="18" charset="0"/>
              </a:rPr>
              <a:t>.</a:t>
            </a:r>
          </a:p>
          <a:p>
            <a:pPr algn="l"/>
            <a:r>
              <a:rPr lang="en-US" b="1" dirty="0" smtClean="0">
                <a:solidFill>
                  <a:srgbClr val="00B050"/>
                </a:solidFill>
                <a:latin typeface="Times New Roman" pitchFamily="18" charset="0"/>
                <a:cs typeface="Times New Roman" pitchFamily="18" charset="0"/>
              </a:rPr>
              <a:t>School-Gymnasium </a:t>
            </a:r>
            <a:r>
              <a:rPr lang="ru-RU" b="1" dirty="0" smtClean="0">
                <a:solidFill>
                  <a:srgbClr val="00B050"/>
                </a:solidFill>
                <a:latin typeface="Times New Roman" pitchFamily="18" charset="0"/>
                <a:cs typeface="Times New Roman" pitchFamily="18" charset="0"/>
              </a:rPr>
              <a:t>№1</a:t>
            </a:r>
            <a:endParaRPr lang="en-US" b="1" dirty="0" smtClean="0">
              <a:solidFill>
                <a:srgbClr val="00B050"/>
              </a:solidFill>
              <a:latin typeface="Times New Roman" pitchFamily="18" charset="0"/>
              <a:cs typeface="Times New Roman" pitchFamily="18" charset="0"/>
            </a:endParaRPr>
          </a:p>
          <a:p>
            <a:pPr algn="l"/>
            <a:r>
              <a:rPr lang="en-US" b="1" dirty="0" smtClean="0">
                <a:solidFill>
                  <a:srgbClr val="FF0000"/>
                </a:solidFill>
                <a:latin typeface="Times New Roman" pitchFamily="18" charset="0"/>
                <a:cs typeface="Times New Roman" pitchFamily="18" charset="0"/>
              </a:rPr>
              <a:t>               </a:t>
            </a:r>
          </a:p>
          <a:p>
            <a:pPr algn="l"/>
            <a:endParaRPr lang="en-US" b="1" dirty="0" smtClean="0">
              <a:solidFill>
                <a:srgbClr val="FF0000"/>
              </a:solidFill>
              <a:latin typeface="Times New Roman" pitchFamily="18" charset="0"/>
              <a:cs typeface="Times New Roman" pitchFamily="18" charset="0"/>
            </a:endParaRPr>
          </a:p>
          <a:p>
            <a:pPr algn="l"/>
            <a:endParaRPr lang="en-US" b="1" dirty="0" smtClean="0">
              <a:solidFill>
                <a:srgbClr val="FF0000"/>
              </a:solidFill>
              <a:latin typeface="Times New Roman" pitchFamily="18" charset="0"/>
              <a:cs typeface="Times New Roman" pitchFamily="18" charset="0"/>
            </a:endParaRPr>
          </a:p>
          <a:p>
            <a:pPr algn="l"/>
            <a:endParaRPr lang="en-US" b="1" dirty="0" smtClean="0">
              <a:solidFill>
                <a:srgbClr val="FF0000"/>
              </a:solidFill>
              <a:latin typeface="Times New Roman" pitchFamily="18" charset="0"/>
              <a:cs typeface="Times New Roman" pitchFamily="18" charset="0"/>
            </a:endParaRPr>
          </a:p>
          <a:p>
            <a:pPr algn="l"/>
            <a:r>
              <a:rPr lang="en-US" b="1" dirty="0" smtClean="0">
                <a:solidFill>
                  <a:srgbClr val="FF0000"/>
                </a:solidFill>
                <a:latin typeface="Times New Roman" pitchFamily="18" charset="0"/>
                <a:cs typeface="Times New Roman" pitchFamily="18" charset="0"/>
              </a:rPr>
              <a:t>               Mamlutka, 2018</a:t>
            </a:r>
            <a:endParaRPr lang="ru-RU"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195736" y="0"/>
            <a:ext cx="7772400" cy="2403698"/>
          </a:xfrm>
        </p:spPr>
        <p:txBody>
          <a:bodyPr/>
          <a:lstStyle/>
          <a:p>
            <a:r>
              <a:rPr lang="en-US" b="1" dirty="0" smtClean="0">
                <a:solidFill>
                  <a:srgbClr val="265F23"/>
                </a:solidFill>
              </a:rPr>
              <a:t>Dinosaur Species</a:t>
            </a:r>
            <a:endParaRPr lang="ru-RU" dirty="0">
              <a:solidFill>
                <a:srgbClr val="265F23"/>
              </a:solidFill>
            </a:endParaRPr>
          </a:p>
        </p:txBody>
      </p:sp>
      <p:sp>
        <p:nvSpPr>
          <p:cNvPr id="5" name="Подзаголовок 4"/>
          <p:cNvSpPr>
            <a:spLocks noGrp="1"/>
          </p:cNvSpPr>
          <p:nvPr>
            <p:ph type="subTitle" idx="1"/>
          </p:nvPr>
        </p:nvSpPr>
        <p:spPr>
          <a:xfrm>
            <a:off x="2743200" y="1700808"/>
            <a:ext cx="6400800" cy="2857872"/>
          </a:xfrm>
        </p:spPr>
        <p:txBody>
          <a:bodyPr>
            <a:normAutofit/>
          </a:bodyPr>
          <a:lstStyle/>
          <a:p>
            <a:r>
              <a:rPr lang="en-US" dirty="0" smtClean="0">
                <a:solidFill>
                  <a:schemeClr val="tx1"/>
                </a:solidFill>
              </a:rPr>
              <a:t>There are currently over 330 described dinosaur species and this number is growing. This, of course, is only a sample of all the different kinds of dinosaurs.</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2000" r="-4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picture.png"/>
          <p:cNvPicPr>
            <a:picLocks noGrp="1" noChangeAspect="1"/>
          </p:cNvPicPr>
          <p:nvPr>
            <p:ph idx="1"/>
          </p:nvPr>
        </p:nvPicPr>
        <p:blipFill>
          <a:blip r:embed="rId3" cstate="print"/>
          <a:stretch>
            <a:fillRect/>
          </a:stretch>
        </p:blipFill>
        <p:spPr>
          <a:xfrm>
            <a:off x="0" y="-28194"/>
            <a:ext cx="9144000" cy="688619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u="sng" dirty="0" smtClean="0">
                <a:solidFill>
                  <a:srgbClr val="265F23"/>
                </a:solidFill>
              </a:rPr>
              <a:t>Triceratops</a:t>
            </a:r>
            <a:r>
              <a:rPr lang="en-US" b="1" dirty="0" smtClean="0">
                <a:solidFill>
                  <a:srgbClr val="265F23"/>
                </a:solidFill>
              </a:rPr>
              <a:t/>
            </a:r>
            <a:br>
              <a:rPr lang="en-US" b="1" dirty="0" smtClean="0">
                <a:solidFill>
                  <a:srgbClr val="265F23"/>
                </a:solidFill>
              </a:rPr>
            </a:br>
            <a:endParaRPr lang="ru-RU" dirty="0">
              <a:solidFill>
                <a:srgbClr val="265F23"/>
              </a:solidFill>
            </a:endParaRPr>
          </a:p>
        </p:txBody>
      </p:sp>
      <p:sp>
        <p:nvSpPr>
          <p:cNvPr id="3" name="Содержимое 2"/>
          <p:cNvSpPr>
            <a:spLocks noGrp="1"/>
          </p:cNvSpPr>
          <p:nvPr>
            <p:ph idx="1"/>
          </p:nvPr>
        </p:nvSpPr>
        <p:spPr>
          <a:xfrm>
            <a:off x="539552" y="908720"/>
            <a:ext cx="8229600" cy="5688632"/>
          </a:xfrm>
        </p:spPr>
        <p:txBody>
          <a:bodyPr>
            <a:noAutofit/>
          </a:bodyPr>
          <a:lstStyle/>
          <a:p>
            <a:pPr>
              <a:buNone/>
            </a:pPr>
            <a:endParaRPr lang="en-US" sz="2500" dirty="0" smtClean="0">
              <a:solidFill>
                <a:schemeClr val="tx1">
                  <a:lumMod val="95000"/>
                  <a:lumOff val="5000"/>
                </a:schemeClr>
              </a:solidFill>
            </a:endParaRPr>
          </a:p>
          <a:p>
            <a:r>
              <a:rPr lang="en-US" sz="2500" dirty="0" smtClean="0">
                <a:solidFill>
                  <a:schemeClr val="tx1">
                    <a:lumMod val="95000"/>
                    <a:lumOff val="5000"/>
                  </a:schemeClr>
                </a:solidFill>
              </a:rPr>
              <a:t>Triceratops had a single, short nasal horn and horns as long as hockey sticks protruding above its eyes. Its head, sometimes as much as three meters (10 ft) long, was the largest ever possessed by a land animal. It had large eyes and a relatively large brain.</a:t>
            </a:r>
          </a:p>
          <a:p>
            <a:endParaRPr lang="en-US" sz="2500" dirty="0" smtClean="0">
              <a:solidFill>
                <a:schemeClr val="tx1">
                  <a:lumMod val="95000"/>
                  <a:lumOff val="5000"/>
                </a:schemeClr>
              </a:solidFill>
            </a:endParaRPr>
          </a:p>
          <a:p>
            <a:r>
              <a:rPr lang="en-US" sz="2500" dirty="0" smtClean="0">
                <a:solidFill>
                  <a:schemeClr val="tx1">
                    <a:lumMod val="95000"/>
                    <a:lumOff val="5000"/>
                  </a:schemeClr>
                </a:solidFill>
              </a:rPr>
              <a:t>Triceratops was probably a feisty animal. Many specimens have bones damaged in combats with rivals or predators.</a:t>
            </a:r>
          </a:p>
          <a:p>
            <a:endParaRPr lang="en-US" sz="2500" dirty="0" smtClean="0">
              <a:solidFill>
                <a:schemeClr val="tx1">
                  <a:lumMod val="95000"/>
                  <a:lumOff val="5000"/>
                </a:schemeClr>
              </a:solidFill>
            </a:endParaRPr>
          </a:p>
          <a:p>
            <a:r>
              <a:rPr lang="en-US" sz="2500" dirty="0" smtClean="0">
                <a:solidFill>
                  <a:schemeClr val="tx1">
                    <a:lumMod val="95000"/>
                    <a:lumOff val="5000"/>
                  </a:schemeClr>
                </a:solidFill>
              </a:rPr>
              <a:t>Triceratops remains were first discovered near Denver, Colorado, in 1887. At first they were identified as the remains of a recently extinct species of buffalo.</a:t>
            </a:r>
            <a:endParaRPr lang="ru-RU" sz="25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2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Diplodocus</a:t>
            </a:r>
            <a:endParaRPr lang="ru-RU" dirty="0"/>
          </a:p>
        </p:txBody>
      </p:sp>
      <p:sp>
        <p:nvSpPr>
          <p:cNvPr id="3" name="Содержимое 2"/>
          <p:cNvSpPr>
            <a:spLocks noGrp="1"/>
          </p:cNvSpPr>
          <p:nvPr>
            <p:ph idx="1"/>
          </p:nvPr>
        </p:nvSpPr>
        <p:spPr/>
        <p:txBody>
          <a:bodyPr/>
          <a:lstStyle/>
          <a:p>
            <a:r>
              <a:rPr lang="en-US" dirty="0" smtClean="0"/>
              <a:t>Diplodocus was an enormous dinosaur that grew as long as 100 feet. But most of this length was taken up by its incredibly long neck and even longer tail. Diplodocus' body accounted for only about 13 feet of its entire length, while its tiny head measured a relatively small two feet. Diplodocus was a huge animal, it only weighed 11 tons.</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3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solidFill>
                  <a:schemeClr val="bg2">
                    <a:lumMod val="25000"/>
                  </a:schemeClr>
                </a:solidFill>
              </a:rPr>
              <a:t>Oviraptor</a:t>
            </a:r>
            <a:endParaRPr lang="ru-RU" dirty="0">
              <a:solidFill>
                <a:schemeClr val="bg2">
                  <a:lumMod val="25000"/>
                </a:schemeClr>
              </a:solidFill>
            </a:endParaRPr>
          </a:p>
        </p:txBody>
      </p:sp>
      <p:sp>
        <p:nvSpPr>
          <p:cNvPr id="3" name="Содержимое 2"/>
          <p:cNvSpPr>
            <a:spLocks noGrp="1"/>
          </p:cNvSpPr>
          <p:nvPr>
            <p:ph idx="1"/>
          </p:nvPr>
        </p:nvSpPr>
        <p:spPr/>
        <p:txBody>
          <a:bodyPr>
            <a:normAutofit lnSpcReduction="10000"/>
          </a:bodyPr>
          <a:lstStyle/>
          <a:p>
            <a:r>
              <a:rPr lang="en-US" dirty="0" err="1" smtClean="0"/>
              <a:t>Oviraptor</a:t>
            </a:r>
            <a:r>
              <a:rPr lang="en-US" dirty="0" smtClean="0"/>
              <a:t> was an unusual dinosaur. Measuring five to six feet long, it had a short head and a massive pair of toothless jaws shaped like a beak. With strong muscles in its mouth, </a:t>
            </a:r>
            <a:r>
              <a:rPr lang="en-US" dirty="0" err="1" smtClean="0"/>
              <a:t>Oviraptor</a:t>
            </a:r>
            <a:r>
              <a:rPr lang="en-US" dirty="0" smtClean="0"/>
              <a:t> must have had a powerful bite that was useful for breaking through hard surfaces, such as the eggs of other dinosaurs. Another interesting feature was a unique crest above </a:t>
            </a:r>
            <a:r>
              <a:rPr lang="en-US" dirty="0" err="1" smtClean="0"/>
              <a:t>Oviraptor's</a:t>
            </a:r>
            <a:r>
              <a:rPr lang="en-US" dirty="0" smtClean="0"/>
              <a:t> snout that was full of air passages and openings for its nose.</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692696"/>
            <a:ext cx="5976664" cy="1512168"/>
          </a:xfrm>
        </p:spPr>
        <p:txBody>
          <a:bodyPr>
            <a:normAutofit fontScale="90000"/>
          </a:bodyPr>
          <a:lstStyle/>
          <a:p>
            <a:r>
              <a:rPr lang="en-US" sz="6700" b="1" dirty="0" smtClean="0">
                <a:solidFill>
                  <a:srgbClr val="265F23"/>
                </a:solidFill>
                <a:latin typeface="Times New Roman" pitchFamily="18" charset="0"/>
                <a:cs typeface="Times New Roman" pitchFamily="18" charset="0"/>
              </a:rPr>
              <a:t>SOME FACTS</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67544" y="2332037"/>
            <a:ext cx="8229600" cy="4525963"/>
          </a:xfrm>
        </p:spPr>
        <p:txBody>
          <a:bodyPr/>
          <a:lstStyle/>
          <a:p>
            <a:r>
              <a:rPr lang="en-US" b="1" dirty="0">
                <a:solidFill>
                  <a:srgbClr val="FF0000"/>
                </a:solidFill>
                <a:latin typeface="Times New Roman" pitchFamily="18" charset="0"/>
                <a:cs typeface="Times New Roman" pitchFamily="18" charset="0"/>
              </a:rPr>
              <a:t>All dinosaurs laid eggs. About 40 kinds of dinosaur eggs have been discovered.</a:t>
            </a:r>
          </a:p>
          <a:p>
            <a:r>
              <a:rPr lang="en-US" b="1" dirty="0">
                <a:solidFill>
                  <a:srgbClr val="FF0000"/>
                </a:solidFill>
                <a:latin typeface="Times New Roman" pitchFamily="18" charset="0"/>
                <a:cs typeface="Times New Roman" pitchFamily="18" charset="0"/>
              </a:rPr>
              <a:t>The </a:t>
            </a:r>
            <a:r>
              <a:rPr lang="en-US" b="1" dirty="0" err="1">
                <a:solidFill>
                  <a:srgbClr val="FF0000"/>
                </a:solidFill>
                <a:latin typeface="Times New Roman" pitchFamily="18" charset="0"/>
                <a:cs typeface="Times New Roman" pitchFamily="18" charset="0"/>
              </a:rPr>
              <a:t>Megalodon</a:t>
            </a:r>
            <a:r>
              <a:rPr lang="en-US" b="1" dirty="0">
                <a:solidFill>
                  <a:srgbClr val="FF0000"/>
                </a:solidFill>
                <a:latin typeface="Times New Roman" pitchFamily="18" charset="0"/>
                <a:cs typeface="Times New Roman" pitchFamily="18" charset="0"/>
              </a:rPr>
              <a:t> was the biggest prehistoric fish. It looked like a shark, though it was three times bigger</a:t>
            </a:r>
          </a:p>
          <a:p>
            <a:r>
              <a:rPr lang="en-US" b="1" dirty="0">
                <a:solidFill>
                  <a:srgbClr val="FF0000"/>
                </a:solidFill>
                <a:latin typeface="Times New Roman" pitchFamily="18" charset="0"/>
                <a:cs typeface="Times New Roman" pitchFamily="18" charset="0"/>
              </a:rPr>
              <a:t>Dinosaurs lived on all of the continents</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solidFill>
                  <a:srgbClr val="265F23"/>
                </a:solidFill>
                <a:latin typeface="Times New Roman" pitchFamily="18" charset="0"/>
                <a:cs typeface="Times New Roman" pitchFamily="18" charset="0"/>
              </a:rPr>
              <a:t>SOME FACTS</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endParaRPr lang="ru-RU" dirty="0"/>
          </a:p>
        </p:txBody>
      </p:sp>
      <p:sp>
        <p:nvSpPr>
          <p:cNvPr id="3" name="Содержимое 2"/>
          <p:cNvSpPr>
            <a:spLocks noGrp="1"/>
          </p:cNvSpPr>
          <p:nvPr>
            <p:ph idx="1"/>
          </p:nvPr>
        </p:nvSpPr>
        <p:spPr>
          <a:xfrm>
            <a:off x="457200" y="1916832"/>
            <a:ext cx="8229600" cy="4209331"/>
          </a:xfrm>
        </p:spPr>
        <p:txBody>
          <a:bodyPr>
            <a:normAutofit lnSpcReduction="10000"/>
          </a:bodyPr>
          <a:lstStyle/>
          <a:p>
            <a:r>
              <a:rPr lang="en-US" b="1" dirty="0" smtClean="0">
                <a:solidFill>
                  <a:srgbClr val="FF0000"/>
                </a:solidFill>
                <a:latin typeface="Times New Roman" pitchFamily="18" charset="0"/>
                <a:cs typeface="Times New Roman" pitchFamily="18" charset="0"/>
              </a:rPr>
              <a:t>The word "dinosaur", meaning terrible lizard, was given in 1842 by the English paleontologist Richard Owen. Dino derives from the Greek word '</a:t>
            </a:r>
            <a:r>
              <a:rPr lang="en-US" b="1" dirty="0" err="1" smtClean="0">
                <a:solidFill>
                  <a:srgbClr val="FF0000"/>
                </a:solidFill>
                <a:latin typeface="Times New Roman" pitchFamily="18" charset="0"/>
                <a:cs typeface="Times New Roman" pitchFamily="18" charset="0"/>
              </a:rPr>
              <a:t>deinos</a:t>
            </a:r>
            <a:r>
              <a:rPr lang="en-US" b="1" dirty="0" smtClean="0">
                <a:solidFill>
                  <a:srgbClr val="FF0000"/>
                </a:solidFill>
                <a:latin typeface="Times New Roman" pitchFamily="18" charset="0"/>
                <a:cs typeface="Times New Roman" pitchFamily="18" charset="0"/>
              </a:rPr>
              <a:t>' meaning "terrible, powerful, wondrous" + 'Saur' derives from the Greek word '</a:t>
            </a:r>
            <a:r>
              <a:rPr lang="en-US" b="1" dirty="0" err="1" smtClean="0">
                <a:solidFill>
                  <a:srgbClr val="FF0000"/>
                </a:solidFill>
                <a:latin typeface="Times New Roman" pitchFamily="18" charset="0"/>
                <a:cs typeface="Times New Roman" pitchFamily="18" charset="0"/>
              </a:rPr>
              <a:t>sauros</a:t>
            </a:r>
            <a:r>
              <a:rPr lang="en-US" b="1" dirty="0" smtClean="0">
                <a:solidFill>
                  <a:srgbClr val="FF0000"/>
                </a:solidFill>
                <a:latin typeface="Times New Roman" pitchFamily="18" charset="0"/>
                <a:cs typeface="Times New Roman" pitchFamily="18" charset="0"/>
              </a:rPr>
              <a:t>' meaning “lizard”</a:t>
            </a:r>
          </a:p>
          <a:p>
            <a:r>
              <a:rPr lang="en-US" b="1" dirty="0" smtClean="0">
                <a:solidFill>
                  <a:srgbClr val="FF0000"/>
                </a:solidFill>
                <a:latin typeface="Times New Roman" pitchFamily="18" charset="0"/>
                <a:cs typeface="Times New Roman" pitchFamily="18" charset="0"/>
              </a:rPr>
              <a:t>Many Paleontologists believe that birds are the descendants of </a:t>
            </a:r>
            <a:r>
              <a:rPr lang="en-US" b="1" dirty="0" err="1" smtClean="0">
                <a:solidFill>
                  <a:srgbClr val="FF0000"/>
                </a:solidFill>
                <a:latin typeface="Times New Roman" pitchFamily="18" charset="0"/>
                <a:cs typeface="Times New Roman" pitchFamily="18" charset="0"/>
              </a:rPr>
              <a:t>theropod</a:t>
            </a:r>
            <a:r>
              <a:rPr lang="en-US" b="1" dirty="0" smtClean="0">
                <a:solidFill>
                  <a:srgbClr val="FF0000"/>
                </a:solidFill>
                <a:latin typeface="Times New Roman" pitchFamily="18" charset="0"/>
                <a:cs typeface="Times New Roman" pitchFamily="18" charset="0"/>
              </a:rPr>
              <a:t> dinosaurs</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683568" y="3068960"/>
            <a:ext cx="7772400" cy="504055"/>
          </a:xfrm>
        </p:spPr>
        <p:txBody>
          <a:bodyPr>
            <a:normAutofit fontScale="90000"/>
          </a:bodyPr>
          <a:lstStyle/>
          <a:p>
            <a:r>
              <a:rPr lang="en-US" b="1" dirty="0" smtClean="0">
                <a:solidFill>
                  <a:srgbClr val="265F23"/>
                </a:solidFill>
                <a:latin typeface="Times New Roman" pitchFamily="18" charset="0"/>
                <a:cs typeface="Times New Roman" pitchFamily="18" charset="0"/>
              </a:rPr>
              <a:t>The end.</a:t>
            </a:r>
            <a:endParaRPr lang="ru-RU" b="1" dirty="0">
              <a:solidFill>
                <a:srgbClr val="265F23"/>
              </a:solidFill>
              <a:latin typeface="Times New Roman" pitchFamily="18" charset="0"/>
              <a:cs typeface="Times New Roman" pitchFamily="18" charset="0"/>
            </a:endParaRPr>
          </a:p>
        </p:txBody>
      </p:sp>
      <p:sp>
        <p:nvSpPr>
          <p:cNvPr id="7" name="Подзаголовок 6"/>
          <p:cNvSpPr>
            <a:spLocks noGrp="1"/>
          </p:cNvSpPr>
          <p:nvPr>
            <p:ph type="subTitle" idx="1"/>
          </p:nvPr>
        </p:nvSpPr>
        <p:spPr>
          <a:xfrm>
            <a:off x="1371600" y="4005064"/>
            <a:ext cx="6400800" cy="432048"/>
          </a:xfrm>
        </p:spPr>
        <p:txBody>
          <a:bodyPr>
            <a:normAutofit fontScale="85000" lnSpcReduction="20000"/>
          </a:bodyPr>
          <a:lstStyle/>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p:spPr>
        <p:txBody>
          <a:bodyPr>
            <a:normAutofit lnSpcReduction="10000"/>
          </a:bodyPr>
          <a:lstStyle/>
          <a:p>
            <a:pPr>
              <a:buNone/>
            </a:pPr>
            <a:r>
              <a:rPr lang="en-US" sz="4000" dirty="0" smtClean="0">
                <a:solidFill>
                  <a:schemeClr val="tx1">
                    <a:lumMod val="95000"/>
                    <a:lumOff val="5000"/>
                  </a:schemeClr>
                </a:solidFill>
              </a:rPr>
              <a:t>    </a:t>
            </a:r>
            <a:r>
              <a:rPr lang="en-US" sz="4000" dirty="0" smtClean="0">
                <a:solidFill>
                  <a:srgbClr val="FF0000"/>
                </a:solidFill>
              </a:rPr>
              <a:t>Millions of years ago, long before there were any people, there were dinosaurs. Dinosaurs were one of several kinds of prehistoric reptiles that lived during the Mesozoic Era.</a:t>
            </a:r>
          </a:p>
          <a:p>
            <a:pPr>
              <a:buNone/>
            </a:pPr>
            <a:r>
              <a:rPr lang="en-US" sz="4000" dirty="0" smtClean="0">
                <a:solidFill>
                  <a:srgbClr val="FF0000"/>
                </a:solidFill>
              </a:rPr>
              <a:t>   The dinosaurs dominated the Earth for over 165 million years, but mysteriously went extinct 65 million years ago. Paleontologists study their fossil remains to learn about the amazing prehistoric world of dinosaurs. </a:t>
            </a:r>
          </a:p>
          <a:p>
            <a:pPr>
              <a:buNone/>
            </a:pPr>
            <a:endParaRPr lang="ru-RU"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4000" b="-4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en-US" b="1" dirty="0" smtClean="0">
                <a:solidFill>
                  <a:srgbClr val="FF0000"/>
                </a:solidFill>
                <a:latin typeface="Agency FB" pitchFamily="34" charset="0"/>
                <a:cs typeface="Times New Roman" pitchFamily="18" charset="0"/>
              </a:rPr>
              <a:t>What are dinosaurs?</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lnSpcReduction="10000"/>
          </a:bodyPr>
          <a:lstStyle/>
          <a:p>
            <a:pPr>
              <a:buNone/>
            </a:pPr>
            <a:r>
              <a:rPr lang="en-US" dirty="0" smtClean="0"/>
              <a:t>   Dinosaurs were land-dwelling reptiles that walked with an erect stance. Their unique hip structure caused their legs to stick out from under their bodies, and not sprawl out from the side (like other reptiles ). When dinosaurs first evolved from more primitive </a:t>
            </a:r>
            <a:r>
              <a:rPr lang="en-US" dirty="0" err="1" smtClean="0"/>
              <a:t>archosaurs</a:t>
            </a:r>
            <a:r>
              <a:rPr lang="en-US" dirty="0" smtClean="0"/>
              <a:t>, they were bipedal  (walked on two legs). Much later, some dinosaur groups returned to a four-legged stance, having hind legs much larger than their front legs </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rgbClr val="FF0000"/>
                </a:solidFill>
              </a:rPr>
              <a:t>There were lots of different kinds of dinosaurs that lived at different times</a:t>
            </a:r>
            <a:r>
              <a:rPr lang="en-US" dirty="0" smtClean="0"/>
              <a:t>.</a:t>
            </a:r>
            <a:endParaRPr lang="ru-RU" dirty="0"/>
          </a:p>
        </p:txBody>
      </p:sp>
      <p:sp>
        <p:nvSpPr>
          <p:cNvPr id="5" name="Содержимое 4"/>
          <p:cNvSpPr>
            <a:spLocks noGrp="1"/>
          </p:cNvSpPr>
          <p:nvPr>
            <p:ph idx="1"/>
          </p:nvPr>
        </p:nvSpPr>
        <p:spPr/>
        <p:txBody>
          <a:bodyPr>
            <a:noAutofit/>
          </a:bodyPr>
          <a:lstStyle/>
          <a:p>
            <a:r>
              <a:rPr lang="en-US" sz="3000" dirty="0" smtClean="0"/>
              <a:t>Some were HUGE, some were small. Some walked on two legs, some walked on four . Some were speedy  , and some were slow and lumbering . Some were carnivores and some were herbivores . Some were armor-plated, some had thick, bumpy skin, some had horns , some even had primitive feathers. </a:t>
            </a:r>
          </a:p>
          <a:p>
            <a:r>
              <a:rPr lang="en-US" sz="3000" dirty="0" smtClean="0"/>
              <a:t>No one knows what colors or patterns they were, how they sounded, how they behaved, how they mated, or even how to tell whether a fossil came from a male or a female dinosaur.</a:t>
            </a:r>
            <a:endParaRPr lang="ru-RU" sz="3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0000"/>
                </a:solidFill>
              </a:rPr>
              <a:t>Why dinosaurs </a:t>
            </a:r>
            <a:r>
              <a:rPr lang="en-US" dirty="0">
                <a:solidFill>
                  <a:srgbClr val="FF0000"/>
                </a:solidFill>
              </a:rPr>
              <a:t>became extinct</a:t>
            </a:r>
            <a:endParaRPr lang="ru-RU" dirty="0"/>
          </a:p>
        </p:txBody>
      </p:sp>
      <p:sp>
        <p:nvSpPr>
          <p:cNvPr id="3" name="Содержимое 2"/>
          <p:cNvSpPr>
            <a:spLocks noGrp="1"/>
          </p:cNvSpPr>
          <p:nvPr>
            <p:ph idx="1"/>
          </p:nvPr>
        </p:nvSpPr>
        <p:spPr/>
        <p:txBody>
          <a:bodyPr>
            <a:normAutofit lnSpcReduction="10000"/>
          </a:bodyPr>
          <a:lstStyle/>
          <a:p>
            <a:r>
              <a:rPr lang="en-US" dirty="0" smtClean="0"/>
              <a:t>  </a:t>
            </a:r>
            <a:r>
              <a:rPr lang="en-US" dirty="0" smtClean="0">
                <a:solidFill>
                  <a:srgbClr val="FF0000"/>
                </a:solidFill>
              </a:rPr>
              <a:t>Dinosaurs suddenly became extinct about 65 million years ago, at the end of the Cretaceous period, which was a time of high volcanic and tectonic activity. There are a lot of theories why the extinction occurred. The most widely accepted theory is that an asteroid  impact caused major climactic changes which the dinosaurs couldn't adapt to.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All that's left of the dinosaurs are fossils.</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7" name="Содержимое 6" descr="Best-gifts-to-friend-Imitation-dinosaur-fossil-decoration-best-drink-bar-cafe-bar-book-room-soft.jpg"/>
          <p:cNvPicPr>
            <a:picLocks noGrp="1" noChangeAspect="1"/>
          </p:cNvPicPr>
          <p:nvPr>
            <p:ph sz="half" idx="1"/>
          </p:nvPr>
        </p:nvPicPr>
        <p:blipFill>
          <a:blip r:embed="rId3" cstate="print"/>
          <a:stretch>
            <a:fillRect/>
          </a:stretch>
        </p:blipFill>
        <p:spPr>
          <a:xfrm>
            <a:off x="0" y="-1323527"/>
            <a:ext cx="9144000" cy="8181528"/>
          </a:xfrm>
        </p:spPr>
      </p:pic>
      <p:sp>
        <p:nvSpPr>
          <p:cNvPr id="9" name="Содержимое 8"/>
          <p:cNvSpPr>
            <a:spLocks noGrp="1"/>
          </p:cNvSpPr>
          <p:nvPr>
            <p:ph sz="half" idx="2"/>
          </p:nvPr>
        </p:nvSpPr>
        <p:spPr/>
        <p:txBody>
          <a:bodyPr/>
          <a:lstStyle/>
          <a:p>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7" name="Содержимое 6" descr="Afrovenator_mount.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540</Words>
  <Application>Microsoft Office PowerPoint</Application>
  <PresentationFormat>Экран (4:3)</PresentationFormat>
  <Paragraphs>41</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THE DINOSAURS</vt:lpstr>
      <vt:lpstr>Презентация PowerPoint</vt:lpstr>
      <vt:lpstr>What are dinosaurs?</vt:lpstr>
      <vt:lpstr>Презентация PowerPoint</vt:lpstr>
      <vt:lpstr>There were lots of different kinds of dinosaurs that lived at different times.</vt:lpstr>
      <vt:lpstr>Презентация PowerPoint</vt:lpstr>
      <vt:lpstr>Why dinosaurs became extinct</vt:lpstr>
      <vt:lpstr>Презентация PowerPoint</vt:lpstr>
      <vt:lpstr>Презентация PowerPoint</vt:lpstr>
      <vt:lpstr>Dinosaur Species</vt:lpstr>
      <vt:lpstr>Презентация PowerPoint</vt:lpstr>
      <vt:lpstr>Triceratops </vt:lpstr>
      <vt:lpstr>Diplodocus</vt:lpstr>
      <vt:lpstr>Oviraptor</vt:lpstr>
      <vt:lpstr>SOME FACTS </vt:lpstr>
      <vt:lpstr>SOME FACTS </vt:lpstr>
      <vt:lpstr>Презентация PowerPoint</vt:lpstr>
      <vt:lpstr>Презентация PowerPoint</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DINOSAURS</dc:title>
  <dc:creator>User</dc:creator>
  <cp:lastModifiedBy>32432</cp:lastModifiedBy>
  <cp:revision>12</cp:revision>
  <dcterms:created xsi:type="dcterms:W3CDTF">2018-02-21T14:28:28Z</dcterms:created>
  <dcterms:modified xsi:type="dcterms:W3CDTF">2018-02-23T06:51:06Z</dcterms:modified>
</cp:coreProperties>
</file>