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28.02.2018</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28.02.2018</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28.02.2018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2" descr="42422294_0_285a_32b551ed_XL.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Заголовок 3"/>
          <p:cNvSpPr>
            <a:spLocks noGrp="1"/>
          </p:cNvSpPr>
          <p:nvPr>
            <p:ph type="title"/>
          </p:nvPr>
        </p:nvSpPr>
        <p:spPr>
          <a:xfrm>
            <a:off x="457200" y="4221088"/>
            <a:ext cx="8686800" cy="2016224"/>
          </a:xfrm>
        </p:spPr>
        <p:txBody>
          <a:bodyPr>
            <a:noAutofit/>
          </a:bodyPr>
          <a:lstStyle/>
          <a:p>
            <a:pPr algn="ctr" fontAlgn="auto">
              <a:spcAft>
                <a:spcPts val="0"/>
              </a:spcAft>
              <a:defRPr/>
            </a:pPr>
            <a:r>
              <a:rPr lang="de-DE" sz="6600" b="1" dirty="0" smtClean="0">
                <a:solidFill>
                  <a:schemeClr val="tx2"/>
                </a:solidFill>
                <a:latin typeface="AR JULIAN" pitchFamily="2" charset="0"/>
              </a:rPr>
              <a:t>Madame</a:t>
            </a:r>
            <a:r>
              <a:rPr lang="de-DE" sz="6600" dirty="0" smtClean="0">
                <a:solidFill>
                  <a:schemeClr val="tx2"/>
                </a:solidFill>
                <a:latin typeface="AR JULIAN" pitchFamily="2" charset="0"/>
              </a:rPr>
              <a:t> </a:t>
            </a:r>
            <a:r>
              <a:rPr lang="de-DE" sz="6600" b="1" dirty="0" err="1" smtClean="0">
                <a:solidFill>
                  <a:schemeClr val="tx2"/>
                </a:solidFill>
                <a:latin typeface="AR JULIAN" pitchFamily="2" charset="0"/>
              </a:rPr>
              <a:t>Tussaud‘s</a:t>
            </a:r>
            <a:r>
              <a:rPr lang="de-DE" sz="6600" b="1" dirty="0" smtClean="0">
                <a:solidFill>
                  <a:schemeClr val="tx2"/>
                </a:solidFill>
                <a:latin typeface="AR JULIAN" pitchFamily="2" charset="0"/>
              </a:rPr>
              <a:t> </a:t>
            </a:r>
            <a:r>
              <a:rPr lang="de-DE" sz="6600" b="1" dirty="0" err="1" smtClean="0">
                <a:solidFill>
                  <a:schemeClr val="tx2"/>
                </a:solidFill>
                <a:latin typeface="AR JULIAN" pitchFamily="2" charset="0"/>
              </a:rPr>
              <a:t>Museam</a:t>
            </a:r>
            <a:r>
              <a:rPr lang="en-US" sz="6600" b="1" dirty="0" smtClean="0">
                <a:solidFill>
                  <a:schemeClr val="tx2"/>
                </a:solidFill>
                <a:latin typeface="AR JULIAN" pitchFamily="2" charset="0"/>
              </a:rPr>
              <a:t/>
            </a:r>
            <a:br>
              <a:rPr lang="en-US" sz="6600" b="1" dirty="0" smtClean="0">
                <a:solidFill>
                  <a:schemeClr val="tx2"/>
                </a:solidFill>
                <a:latin typeface="AR JULIAN" pitchFamily="2" charset="0"/>
              </a:rPr>
            </a:br>
            <a:r>
              <a:rPr lang="ru-RU" sz="6600" b="1" dirty="0" smtClean="0">
                <a:solidFill>
                  <a:schemeClr val="tx2"/>
                </a:solidFill>
              </a:rPr>
              <a:t> </a:t>
            </a:r>
            <a:r>
              <a:rPr lang="en-US" sz="6600" b="1" dirty="0" smtClean="0">
                <a:solidFill>
                  <a:schemeClr val="tx2"/>
                </a:solidFill>
                <a:latin typeface="AR JULIAN" pitchFamily="2" charset="0"/>
              </a:rPr>
              <a:t>London</a:t>
            </a:r>
            <a:r>
              <a:rPr lang="ru-RU" sz="6600" b="1" dirty="0" smtClean="0">
                <a:solidFill>
                  <a:schemeClr val="bg1"/>
                </a:solidFill>
                <a:latin typeface="AR JULIAN" pitchFamily="2" charset="0"/>
              </a:rPr>
              <a:t/>
            </a:r>
            <a:br>
              <a:rPr lang="ru-RU" sz="6600" b="1" dirty="0" smtClean="0">
                <a:solidFill>
                  <a:schemeClr val="bg1"/>
                </a:solidFill>
                <a:latin typeface="AR JULIAN" pitchFamily="2" charset="0"/>
              </a:rPr>
            </a:br>
            <a:r>
              <a:rPr lang="en-US" sz="6600" b="1" dirty="0" smtClean="0">
                <a:solidFill>
                  <a:schemeClr val="tx2"/>
                </a:solidFill>
                <a:latin typeface="AR JULIAN" pitchFamily="2" charset="0"/>
              </a:rPr>
              <a:t> </a:t>
            </a:r>
            <a:r>
              <a:rPr lang="en-US" sz="3600" b="1" dirty="0">
                <a:solidFill>
                  <a:schemeClr val="tx2"/>
                </a:solidFill>
                <a:latin typeface="AR JULIAN" pitchFamily="2" charset="0"/>
              </a:rPr>
              <a:t>P</a:t>
            </a:r>
            <a:r>
              <a:rPr lang="en-US" sz="3600" b="1" dirty="0" smtClean="0">
                <a:solidFill>
                  <a:schemeClr val="tx2"/>
                </a:solidFill>
                <a:latin typeface="AR JULIAN" pitchFamily="2" charset="0"/>
              </a:rPr>
              <a:t>repared by </a:t>
            </a:r>
            <a:r>
              <a:rPr lang="en-US" sz="3600" b="1" dirty="0" err="1" smtClean="0">
                <a:solidFill>
                  <a:schemeClr val="tx2"/>
                </a:solidFill>
                <a:latin typeface="AR JULIAN" pitchFamily="2" charset="0"/>
              </a:rPr>
              <a:t>Minchenko</a:t>
            </a:r>
            <a:r>
              <a:rPr lang="en-US" sz="3600" b="1" dirty="0" smtClean="0">
                <a:solidFill>
                  <a:schemeClr val="tx2"/>
                </a:solidFill>
                <a:latin typeface="AR JULIAN" pitchFamily="2" charset="0"/>
              </a:rPr>
              <a:t> </a:t>
            </a:r>
            <a:r>
              <a:rPr lang="en-US" sz="3600" b="1" dirty="0" err="1" smtClean="0">
                <a:solidFill>
                  <a:schemeClr val="tx2"/>
                </a:solidFill>
                <a:latin typeface="AR JULIAN" pitchFamily="2" charset="0"/>
              </a:rPr>
              <a:t>Kseniya</a:t>
            </a:r>
            <a:r>
              <a:rPr lang="en-US" sz="3600" b="1" dirty="0" smtClean="0">
                <a:solidFill>
                  <a:schemeClr val="tx2"/>
                </a:solidFill>
                <a:latin typeface="AR JULIAN" pitchFamily="2" charset="0"/>
              </a:rPr>
              <a:t/>
            </a:r>
            <a:br>
              <a:rPr lang="en-US" sz="3600" b="1" dirty="0" smtClean="0">
                <a:solidFill>
                  <a:schemeClr val="tx2"/>
                </a:solidFill>
                <a:latin typeface="AR JULIAN" pitchFamily="2" charset="0"/>
              </a:rPr>
            </a:br>
            <a:r>
              <a:rPr lang="en-US" sz="3600" b="1" dirty="0" smtClean="0">
                <a:solidFill>
                  <a:schemeClr val="tx2"/>
                </a:solidFill>
                <a:latin typeface="AR JULIAN" pitchFamily="2" charset="0"/>
              </a:rPr>
              <a:t>Form 9</a:t>
            </a:r>
            <a:r>
              <a:rPr lang="en-US" sz="3600" b="1" dirty="0" smtClean="0">
                <a:solidFill>
                  <a:schemeClr val="tx2"/>
                </a:solidFill>
                <a:latin typeface="AR JULIAN" pitchFamily="2" charset="0"/>
              </a:rPr>
              <a:t/>
            </a:r>
            <a:br>
              <a:rPr lang="en-US" sz="3600" b="1" dirty="0" smtClean="0">
                <a:solidFill>
                  <a:schemeClr val="tx2"/>
                </a:solidFill>
                <a:latin typeface="AR JULIAN" pitchFamily="2" charset="0"/>
              </a:rPr>
            </a:br>
            <a:r>
              <a:rPr lang="en-US" sz="3600" b="1" dirty="0" smtClean="0">
                <a:solidFill>
                  <a:schemeClr val="tx2"/>
                </a:solidFill>
                <a:latin typeface="AR JULIAN" pitchFamily="2" charset="0"/>
              </a:rPr>
              <a:t>Teacher: Tatyana </a:t>
            </a:r>
            <a:r>
              <a:rPr lang="en-US" sz="3600" b="1" dirty="0" smtClean="0">
                <a:solidFill>
                  <a:schemeClr val="tx2"/>
                </a:solidFill>
                <a:latin typeface="AR JULIAN" pitchFamily="2" charset="0"/>
              </a:rPr>
              <a:t> </a:t>
            </a:r>
            <a:r>
              <a:rPr lang="en-US" sz="3600" b="1" dirty="0" err="1" smtClean="0">
                <a:solidFill>
                  <a:schemeClr val="tx2"/>
                </a:solidFill>
                <a:latin typeface="AR JULIAN" pitchFamily="2" charset="0"/>
              </a:rPr>
              <a:t>Voropaeva</a:t>
            </a:r>
            <a:r>
              <a:rPr lang="en-US" sz="3600" b="1" dirty="0" smtClean="0">
                <a:solidFill>
                  <a:schemeClr val="tx2"/>
                </a:solidFill>
                <a:latin typeface="AR JULIAN" pitchFamily="2" charset="0"/>
              </a:rPr>
              <a:t/>
            </a:r>
            <a:br>
              <a:rPr lang="en-US" sz="3600" b="1" dirty="0" smtClean="0">
                <a:solidFill>
                  <a:schemeClr val="tx2"/>
                </a:solidFill>
                <a:latin typeface="AR JULIAN" pitchFamily="2" charset="0"/>
              </a:rPr>
            </a:br>
            <a:r>
              <a:rPr lang="en-US" sz="3600" b="1" dirty="0" smtClean="0">
                <a:solidFill>
                  <a:schemeClr val="tx2"/>
                </a:solidFill>
                <a:latin typeface="AR JULIAN" pitchFamily="2" charset="0"/>
              </a:rPr>
              <a:t>Sc</a:t>
            </a:r>
            <a:r>
              <a:rPr lang="en-US" sz="3600" b="1" dirty="0" smtClean="0">
                <a:solidFill>
                  <a:schemeClr val="tx2"/>
                </a:solidFill>
                <a:latin typeface="AR JULIAN" pitchFamily="2" charset="0"/>
              </a:rPr>
              <a:t>hool-Gymnasium </a:t>
            </a:r>
            <a:r>
              <a:rPr lang="ru-RU" sz="3600" b="1" dirty="0" smtClean="0">
                <a:solidFill>
                  <a:schemeClr val="tx2"/>
                </a:solidFill>
                <a:latin typeface="AR JULIAN" pitchFamily="2" charset="0"/>
              </a:rPr>
              <a:t>№1 </a:t>
            </a:r>
            <a:br>
              <a:rPr lang="ru-RU" sz="3600" b="1" dirty="0" smtClean="0">
                <a:solidFill>
                  <a:schemeClr val="tx2"/>
                </a:solidFill>
                <a:latin typeface="AR JULIAN" pitchFamily="2" charset="0"/>
              </a:rPr>
            </a:br>
            <a:r>
              <a:rPr lang="en-US" sz="3600" b="1" dirty="0" smtClean="0">
                <a:solidFill>
                  <a:schemeClr val="tx2"/>
                </a:solidFill>
                <a:latin typeface="AR JULIAN" pitchFamily="2" charset="0"/>
              </a:rPr>
              <a:t>North Kazakhstan</a:t>
            </a:r>
            <a:br>
              <a:rPr lang="en-US" sz="3600" b="1" dirty="0" smtClean="0">
                <a:solidFill>
                  <a:schemeClr val="tx2"/>
                </a:solidFill>
                <a:latin typeface="AR JULIAN" pitchFamily="2" charset="0"/>
              </a:rPr>
            </a:br>
            <a:r>
              <a:rPr lang="en-US" sz="3600" b="1" dirty="0" err="1" smtClean="0">
                <a:solidFill>
                  <a:schemeClr val="tx2"/>
                </a:solidFill>
                <a:latin typeface="AR JULIAN" pitchFamily="2" charset="0"/>
              </a:rPr>
              <a:t>Mamlutka</a:t>
            </a:r>
            <a:r>
              <a:rPr lang="en-US" sz="3600" b="1" dirty="0" smtClean="0">
                <a:solidFill>
                  <a:schemeClr val="tx2"/>
                </a:solidFill>
                <a:latin typeface="AR JULIAN" pitchFamily="2" charset="0"/>
              </a:rPr>
              <a:t> Town</a:t>
            </a:r>
            <a:endParaRPr lang="ru-RU" sz="3600"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4906888" cy="1219200"/>
          </a:xfrm>
        </p:spPr>
        <p:txBody>
          <a:bodyPr/>
          <a:lstStyle/>
          <a:p>
            <a:pPr algn="ctr" fontAlgn="auto">
              <a:spcAft>
                <a:spcPts val="0"/>
              </a:spcAft>
              <a:defRPr/>
            </a:pPr>
            <a:r>
              <a:rPr lang="en-US" dirty="0" smtClean="0">
                <a:solidFill>
                  <a:schemeClr val="tx1"/>
                </a:solidFill>
                <a:latin typeface="Times New Roman" pitchFamily="18" charset="0"/>
                <a:cs typeface="Times New Roman" pitchFamily="18" charset="0"/>
              </a:rPr>
              <a:t>Chamber of Horrors</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0" y="1554163"/>
            <a:ext cx="5053013" cy="5303837"/>
          </a:xfrm>
        </p:spPr>
        <p:txBody>
          <a:bodyPr/>
          <a:lstStyle/>
          <a:p>
            <a:pPr algn="just"/>
            <a:r>
              <a:rPr lang="ru-RU" sz="2000"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In the "Chamber of Horrors" you can see villains, serial killers, butchers and their victims. It is a journey through an eerie and bloody history of 5 centuries in length. This room is only in the London museum, and dates back to the bloody origins of its creation. At the time of Queen Victoria this room was called "a separate room. According to the statistics of the museum, which is led by its employees, this room is more popular with women, which is surprising</a:t>
            </a:r>
          </a:p>
          <a:p>
            <a:pPr marL="0" indent="0" algn="just">
              <a:buNone/>
            </a:pPr>
            <a:endParaRPr lang="ru-RU" dirty="0" smtClean="0">
              <a:solidFill>
                <a:schemeClr val="tx1"/>
              </a:solidFill>
              <a:latin typeface="Times New Roman" pitchFamily="18" charset="0"/>
              <a:cs typeface="Times New Roman" pitchFamily="18" charset="0"/>
            </a:endParaRPr>
          </a:p>
        </p:txBody>
      </p:sp>
      <p:pic>
        <p:nvPicPr>
          <p:cNvPr id="4" name="Рисунок 3" descr="74641566_large_2352988_DSC_0592_web.jpg"/>
          <p:cNvPicPr>
            <a:picLocks noChangeAspect="1"/>
          </p:cNvPicPr>
          <p:nvPr/>
        </p:nvPicPr>
        <p:blipFill>
          <a:blip r:embed="rId2"/>
          <a:srcRect/>
          <a:stretch>
            <a:fillRect/>
          </a:stretch>
        </p:blipFill>
        <p:spPr bwMode="auto">
          <a:xfrm>
            <a:off x="5214938" y="1143000"/>
            <a:ext cx="3697287" cy="5557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2" descr="2153896ed0.jpg"/>
          <p:cNvPicPr>
            <a:picLocks noChangeAspect="1"/>
          </p:cNvPicPr>
          <p:nvPr/>
        </p:nvPicPr>
        <p:blipFill>
          <a:blip r:embed="rId2"/>
          <a:srcRect/>
          <a:stretch>
            <a:fillRect/>
          </a:stretch>
        </p:blipFill>
        <p:spPr bwMode="auto">
          <a:xfrm>
            <a:off x="1571625" y="2071688"/>
            <a:ext cx="3500438"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83" name="Рисунок 3" descr="74641563_2352988_DSC_0590_web_1_.jpg"/>
          <p:cNvPicPr>
            <a:picLocks noChangeAspect="1"/>
          </p:cNvPicPr>
          <p:nvPr/>
        </p:nvPicPr>
        <p:blipFill>
          <a:blip r:embed="rId3"/>
          <a:srcRect/>
          <a:stretch>
            <a:fillRect/>
          </a:stretch>
        </p:blipFill>
        <p:spPr bwMode="auto">
          <a:xfrm>
            <a:off x="5211763" y="428625"/>
            <a:ext cx="3932237" cy="614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4" name="Содержимое 5"/>
          <p:cNvSpPr>
            <a:spLocks noGrp="1"/>
          </p:cNvSpPr>
          <p:nvPr>
            <p:ph idx="1"/>
          </p:nvPr>
        </p:nvSpPr>
        <p:spPr>
          <a:xfrm>
            <a:off x="0" y="214313"/>
            <a:ext cx="5072063" cy="3429000"/>
          </a:xfrm>
        </p:spPr>
        <p:txBody>
          <a:bodyPr/>
          <a:lstStyle/>
          <a:p>
            <a:pPr algn="just"/>
            <a:r>
              <a:rPr lang="en-US" sz="2400" dirty="0" smtClean="0">
                <a:solidFill>
                  <a:schemeClr val="tx1"/>
                </a:solidFill>
                <a:latin typeface="Times New Roman" pitchFamily="18" charset="0"/>
                <a:cs typeface="Times New Roman" pitchFamily="18" charset="0"/>
              </a:rPr>
              <a:t>The whole secret is in the eerie atmosphere of this room, in its special effects. It's both sound and lighting, it's full of all special effects.</a:t>
            </a:r>
            <a:endParaRPr lang="ru-RU" sz="2400" dirty="0" smtClean="0">
              <a:solidFill>
                <a:schemeClr val="tx1"/>
              </a:solidFill>
              <a:latin typeface="Times New Roman" pitchFamily="18" charset="0"/>
              <a:cs typeface="Times New Roman" pitchFamily="18" charset="0"/>
            </a:endParaRPr>
          </a:p>
        </p:txBody>
      </p:sp>
      <p:pic>
        <p:nvPicPr>
          <p:cNvPr id="20485" name="Рисунок 6" descr="73ef38d047.jpg"/>
          <p:cNvPicPr>
            <a:picLocks noChangeAspect="1"/>
          </p:cNvPicPr>
          <p:nvPr/>
        </p:nvPicPr>
        <p:blipFill>
          <a:blip r:embed="rId4"/>
          <a:srcRect/>
          <a:stretch>
            <a:fillRect/>
          </a:stretch>
        </p:blipFill>
        <p:spPr bwMode="auto">
          <a:xfrm>
            <a:off x="285750" y="4694238"/>
            <a:ext cx="3873500" cy="2163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0" y="214313"/>
            <a:ext cx="4572000" cy="3929062"/>
          </a:xfrm>
        </p:spPr>
        <p:txBody>
          <a:bodyPr>
            <a:normAutofit fontScale="92500" lnSpcReduction="20000"/>
          </a:bodyPr>
          <a:lstStyle/>
          <a:p>
            <a:pPr algn="just" fontAlgn="auto">
              <a:spcAft>
                <a:spcPts val="0"/>
              </a:spcAft>
              <a:buFont typeface="Wingdings 2"/>
              <a:buChar char=""/>
              <a:defRPr/>
            </a:pPr>
            <a:r>
              <a:rPr lang="en-US" sz="2400" dirty="0" smtClean="0">
                <a:solidFill>
                  <a:schemeClr val="tx1"/>
                </a:solidFill>
                <a:latin typeface="Times New Roman" pitchFamily="18" charset="0"/>
                <a:cs typeface="Times New Roman" pitchFamily="18" charset="0"/>
              </a:rPr>
              <a:t>At 7 am the museum is full of work. The team of workers is putting the exhibits in order after yesterday. In the museum there is a person who is responsible for the order of the hairstyles of the figures, is responsible for the costumes, etc. The museum has a wardrobe, where duplicates of clothes of exhibits are stored, from buttons to suits. It is understandable, because visitors often steal glasses rings, which are on the exhibits, and other props</a:t>
            </a:r>
            <a:endParaRPr lang="ru-RU" sz="2400" dirty="0">
              <a:solidFill>
                <a:schemeClr val="tx1"/>
              </a:solidFill>
              <a:latin typeface="Times New Roman" pitchFamily="18" charset="0"/>
              <a:cs typeface="Times New Roman" pitchFamily="18" charset="0"/>
            </a:endParaRPr>
          </a:p>
        </p:txBody>
      </p:sp>
      <p:pic>
        <p:nvPicPr>
          <p:cNvPr id="21507" name="Рисунок 4" descr="i.jpg"/>
          <p:cNvPicPr>
            <a:picLocks noChangeAspect="1"/>
          </p:cNvPicPr>
          <p:nvPr/>
        </p:nvPicPr>
        <p:blipFill>
          <a:blip r:embed="rId2"/>
          <a:srcRect/>
          <a:stretch>
            <a:fillRect/>
          </a:stretch>
        </p:blipFill>
        <p:spPr bwMode="auto">
          <a:xfrm>
            <a:off x="4572000" y="3929063"/>
            <a:ext cx="4071938"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8" name="Рисунок 5" descr="Selenas-Gomezas-FEIKS-1.jpg"/>
          <p:cNvPicPr>
            <a:picLocks noChangeAspect="1"/>
          </p:cNvPicPr>
          <p:nvPr/>
        </p:nvPicPr>
        <p:blipFill>
          <a:blip r:embed="rId3"/>
          <a:srcRect/>
          <a:stretch>
            <a:fillRect/>
          </a:stretch>
        </p:blipFill>
        <p:spPr bwMode="auto">
          <a:xfrm>
            <a:off x="5286375" y="285750"/>
            <a:ext cx="2643188" cy="352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09" name="Рисунок 6" descr="Prince-William-and-Kate-Middleton-waxwork_1_1.jpg"/>
          <p:cNvPicPr>
            <a:picLocks noChangeAspect="1"/>
          </p:cNvPicPr>
          <p:nvPr/>
        </p:nvPicPr>
        <p:blipFill>
          <a:blip r:embed="rId4"/>
          <a:srcRect/>
          <a:stretch>
            <a:fillRect/>
          </a:stretch>
        </p:blipFill>
        <p:spPr bwMode="auto">
          <a:xfrm>
            <a:off x="214282" y="4071942"/>
            <a:ext cx="3786187" cy="2611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redstaviteli-korolevskoj-semi-v-muzee-madam-Tyusso.jpg"/>
          <p:cNvPicPr>
            <a:picLocks noGrp="1" noChangeAspect="1"/>
          </p:cNvPicPr>
          <p:nvPr>
            <p:ph idx="1"/>
          </p:nvPr>
        </p:nvPicPr>
        <p:blipFill>
          <a:blip r:embed="rId2"/>
          <a:stretch>
            <a:fillRect/>
          </a:stretch>
        </p:blipFill>
        <p:spPr>
          <a:xfrm>
            <a:off x="142844" y="142852"/>
            <a:ext cx="4651478" cy="3071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Poet-v-voskovom-muzee.jpg"/>
          <p:cNvPicPr>
            <a:picLocks noChangeAspect="1"/>
          </p:cNvPicPr>
          <p:nvPr/>
        </p:nvPicPr>
        <p:blipFill>
          <a:blip r:embed="rId3"/>
          <a:stretch>
            <a:fillRect/>
          </a:stretch>
        </p:blipFill>
        <p:spPr>
          <a:xfrm>
            <a:off x="5643570" y="214290"/>
            <a:ext cx="3344337"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Figury-Devida-i-Viktorii-Bekhem.jpg"/>
          <p:cNvPicPr>
            <a:picLocks noChangeAspect="1"/>
          </p:cNvPicPr>
          <p:nvPr/>
        </p:nvPicPr>
        <p:blipFill>
          <a:blip r:embed="rId4"/>
          <a:stretch>
            <a:fillRect/>
          </a:stretch>
        </p:blipFill>
        <p:spPr>
          <a:xfrm>
            <a:off x="428596" y="3429000"/>
            <a:ext cx="4838706" cy="3218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Gruppa-Bitlz-v-muzee-madam-Tyusso.jpg"/>
          <p:cNvPicPr>
            <a:picLocks noGrp="1" noChangeAspect="1"/>
          </p:cNvPicPr>
          <p:nvPr>
            <p:ph idx="1"/>
          </p:nvPr>
        </p:nvPicPr>
        <p:blipFill>
          <a:blip r:embed="rId2"/>
          <a:stretch>
            <a:fillRect/>
          </a:stretch>
        </p:blipFill>
        <p:spPr>
          <a:xfrm>
            <a:off x="214282" y="142852"/>
            <a:ext cx="4266227"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Albert-Ejnshtejn.jpg"/>
          <p:cNvPicPr>
            <a:picLocks noChangeAspect="1"/>
          </p:cNvPicPr>
          <p:nvPr/>
        </p:nvPicPr>
        <p:blipFill>
          <a:blip r:embed="rId3"/>
          <a:stretch>
            <a:fillRect/>
          </a:stretch>
        </p:blipFill>
        <p:spPr>
          <a:xfrm>
            <a:off x="598436" y="3214685"/>
            <a:ext cx="3616373" cy="3493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Muzej-voskovyh-figur-madam-Tyusso.jpg"/>
          <p:cNvPicPr>
            <a:picLocks noChangeAspect="1"/>
          </p:cNvPicPr>
          <p:nvPr/>
        </p:nvPicPr>
        <p:blipFill>
          <a:blip r:embed="rId4"/>
          <a:stretch>
            <a:fillRect/>
          </a:stretch>
        </p:blipFill>
        <p:spPr>
          <a:xfrm>
            <a:off x="4929190" y="142852"/>
            <a:ext cx="3767135" cy="2602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Voskovaya-figura-Donalda-Trampa.jpg"/>
          <p:cNvPicPr>
            <a:picLocks noChangeAspect="1"/>
          </p:cNvPicPr>
          <p:nvPr/>
        </p:nvPicPr>
        <p:blipFill>
          <a:blip r:embed="rId5"/>
          <a:stretch>
            <a:fillRect/>
          </a:stretch>
        </p:blipFill>
        <p:spPr>
          <a:xfrm>
            <a:off x="4643438" y="3357562"/>
            <a:ext cx="4158983" cy="2800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500702325.jpg"/>
          <p:cNvPicPr>
            <a:picLocks noGrp="1" noChangeAspect="1"/>
          </p:cNvPicPr>
          <p:nvPr>
            <p:ph idx="1"/>
          </p:nvPr>
        </p:nvPicPr>
        <p:blipFill>
          <a:blip r:embed="rId2"/>
          <a:stretch>
            <a:fillRect/>
          </a:stretch>
        </p:blipFill>
        <p:spPr>
          <a:xfrm>
            <a:off x="357158" y="357166"/>
            <a:ext cx="8468662" cy="585791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en-US" dirty="0" smtClean="0">
                <a:latin typeface="Times New Roman" pitchFamily="18" charset="0"/>
                <a:cs typeface="Times New Roman" pitchFamily="18" charset="0"/>
              </a:rPr>
              <a:t>Anna Maria </a:t>
            </a:r>
            <a:r>
              <a:rPr lang="en-US" dirty="0" err="1" smtClean="0">
                <a:latin typeface="Times New Roman" pitchFamily="18" charset="0"/>
                <a:cs typeface="Times New Roman" pitchFamily="18" charset="0"/>
              </a:rPr>
              <a:t>Tussauds</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571625"/>
            <a:ext cx="5143500" cy="5286375"/>
          </a:xfrm>
        </p:spPr>
        <p:txBody>
          <a:bodyPr/>
          <a:lstStyle/>
          <a:p>
            <a:pPr algn="just"/>
            <a:r>
              <a:rPr lang="ru-RU" sz="2000" dirty="0" smtClean="0"/>
              <a:t> </a:t>
            </a:r>
            <a:r>
              <a:rPr lang="en-US" sz="2000" dirty="0" smtClean="0"/>
              <a:t>Madame </a:t>
            </a:r>
            <a:r>
              <a:rPr lang="en-US" sz="2000" dirty="0" err="1" smtClean="0"/>
              <a:t>Tussaud</a:t>
            </a:r>
            <a:r>
              <a:rPr lang="en-US" sz="2000" dirty="0" smtClean="0"/>
              <a:t> was an artist and lived in Europe more than 200 years ago. During the French Revolution, she was ordered to go to the cemetery and remove the wax masks from the severed heads of the royal family. This eerie task helped her to find the cause of her life. She made so many wax figures that she was lucky to show them to various cities in Britain. Later, her sons opened a permanent exhibition in London, in the building where the museum is still located.</a:t>
            </a:r>
            <a:endParaRPr lang="ru-RU" sz="2000" dirty="0" smtClean="0">
              <a:solidFill>
                <a:schemeClr val="tx1"/>
              </a:solidFill>
              <a:latin typeface="Times New Roman" pitchFamily="18" charset="0"/>
              <a:cs typeface="Times New Roman" pitchFamily="18" charset="0"/>
            </a:endParaRPr>
          </a:p>
        </p:txBody>
      </p:sp>
      <p:pic>
        <p:nvPicPr>
          <p:cNvPr id="4" name="Рисунок 3" descr="tussaud.jpg"/>
          <p:cNvPicPr>
            <a:picLocks noChangeAspect="1"/>
          </p:cNvPicPr>
          <p:nvPr/>
        </p:nvPicPr>
        <p:blipFill>
          <a:blip r:embed="rId2"/>
          <a:stretch>
            <a:fillRect/>
          </a:stretch>
        </p:blipFill>
        <p:spPr>
          <a:xfrm>
            <a:off x="5572125" y="1357313"/>
            <a:ext cx="3097213"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auto">
              <a:spcAft>
                <a:spcPts val="0"/>
              </a:spcAft>
              <a:defRPr/>
            </a:pPr>
            <a:r>
              <a:rPr lang="en-US" b="1" dirty="0" smtClean="0">
                <a:solidFill>
                  <a:schemeClr val="tx1"/>
                </a:solidFill>
                <a:latin typeface="Times New Roman" pitchFamily="18" charset="0"/>
                <a:cs typeface="Times New Roman" pitchFamily="18" charset="0"/>
              </a:rPr>
              <a:t>Madame </a:t>
            </a:r>
            <a:r>
              <a:rPr lang="en-US" b="1" dirty="0" err="1" smtClean="0">
                <a:solidFill>
                  <a:schemeClr val="tx1"/>
                </a:solidFill>
                <a:latin typeface="Times New Roman" pitchFamily="18" charset="0"/>
                <a:cs typeface="Times New Roman" pitchFamily="18" charset="0"/>
              </a:rPr>
              <a:t>Tussauds</a:t>
            </a:r>
            <a:r>
              <a:rPr lang="en-US" b="1" dirty="0" smtClean="0">
                <a:solidFill>
                  <a:schemeClr val="tx1"/>
                </a:solidFill>
                <a:latin typeface="Times New Roman" pitchFamily="18" charset="0"/>
                <a:cs typeface="Times New Roman" pitchFamily="18" charset="0"/>
              </a:rPr>
              <a:t> museum</a:t>
            </a:r>
            <a:br>
              <a:rPr lang="en-US" b="1" dirty="0" smtClean="0">
                <a:solidFill>
                  <a:schemeClr val="tx1"/>
                </a:solidFill>
                <a:latin typeface="Times New Roman" pitchFamily="18" charset="0"/>
                <a:cs typeface="Times New Roman" pitchFamily="18" charset="0"/>
              </a:rPr>
            </a:br>
            <a:endParaRPr lang="ru-RU" b="1" dirty="0">
              <a:solidFill>
                <a:schemeClr val="tx1"/>
              </a:solidFill>
              <a:latin typeface="Times New Roman" pitchFamily="18" charset="0"/>
              <a:cs typeface="Times New Roman" pitchFamily="18" charset="0"/>
            </a:endParaRPr>
          </a:p>
        </p:txBody>
      </p:sp>
      <p:pic>
        <p:nvPicPr>
          <p:cNvPr id="4" name="Содержимое 3" descr="madame-tussauds-london.jpg"/>
          <p:cNvPicPr>
            <a:picLocks noGrp="1" noChangeAspect="1"/>
          </p:cNvPicPr>
          <p:nvPr>
            <p:ph idx="1"/>
          </p:nvPr>
        </p:nvPicPr>
        <p:blipFill>
          <a:blip r:embed="rId2"/>
          <a:srcRect/>
          <a:stretch>
            <a:fillRect/>
          </a:stretch>
        </p:blipFill>
        <p:spPr>
          <a:xfrm>
            <a:off x="285750" y="1714500"/>
            <a:ext cx="3125788" cy="414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madame-tussauds2.jpg"/>
          <p:cNvPicPr>
            <a:picLocks noChangeAspect="1"/>
          </p:cNvPicPr>
          <p:nvPr/>
        </p:nvPicPr>
        <p:blipFill>
          <a:blip r:embed="rId3"/>
          <a:srcRect/>
          <a:stretch>
            <a:fillRect/>
          </a:stretch>
        </p:blipFill>
        <p:spPr bwMode="auto">
          <a:xfrm>
            <a:off x="3571875" y="1714500"/>
            <a:ext cx="5349875" cy="4105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25"/>
            <a:ext cx="4572000" cy="5857875"/>
          </a:xfrm>
        </p:spPr>
        <p:txBody>
          <a:bodyPr/>
          <a:lstStyle/>
          <a:p>
            <a:pPr algn="just"/>
            <a:r>
              <a:rPr lang="ru-RU" dirty="0" smtClean="0"/>
              <a:t> </a:t>
            </a:r>
            <a:r>
              <a:rPr lang="en-US" sz="2000" dirty="0" smtClean="0"/>
              <a:t>In the Madame </a:t>
            </a:r>
            <a:r>
              <a:rPr lang="en-US" sz="2000" dirty="0" err="1" smtClean="0"/>
              <a:t>Tussauds</a:t>
            </a:r>
            <a:r>
              <a:rPr lang="en-US" sz="2000" dirty="0" smtClean="0"/>
              <a:t> museum, which is located in London, more than 400 wax figures or portraits are exposed, as they are called by the museum staff. They are as alive, and visitors even find it hard to believe that they are not real.</a:t>
            </a:r>
            <a:endParaRPr lang="ru-RU" sz="2000" dirty="0" smtClean="0">
              <a:solidFill>
                <a:schemeClr val="tx1"/>
              </a:solidFill>
              <a:latin typeface="Times New Roman" pitchFamily="18" charset="0"/>
              <a:cs typeface="Times New Roman" pitchFamily="18" charset="0"/>
            </a:endParaRPr>
          </a:p>
        </p:txBody>
      </p:sp>
      <p:pic>
        <p:nvPicPr>
          <p:cNvPr id="4" name="Рисунок 3" descr="Madam Tussau_1.jpg"/>
          <p:cNvPicPr>
            <a:picLocks noChangeAspect="1"/>
          </p:cNvPicPr>
          <p:nvPr/>
        </p:nvPicPr>
        <p:blipFill>
          <a:blip r:embed="rId2" cstate="print"/>
          <a:srcRect/>
          <a:stretch>
            <a:fillRect/>
          </a:stretch>
        </p:blipFill>
        <p:spPr bwMode="auto">
          <a:xfrm>
            <a:off x="4929188" y="500063"/>
            <a:ext cx="3786187" cy="2833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madam-tussauds1-1.jpg"/>
          <p:cNvPicPr>
            <a:picLocks noChangeAspect="1"/>
          </p:cNvPicPr>
          <p:nvPr/>
        </p:nvPicPr>
        <p:blipFill>
          <a:blip r:embed="rId3"/>
          <a:srcRect/>
          <a:stretch>
            <a:fillRect/>
          </a:stretch>
        </p:blipFill>
        <p:spPr bwMode="auto">
          <a:xfrm>
            <a:off x="1344801" y="3071810"/>
            <a:ext cx="2887474" cy="350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107348_106205.jpg"/>
          <p:cNvPicPr>
            <a:picLocks noChangeAspect="1"/>
          </p:cNvPicPr>
          <p:nvPr/>
        </p:nvPicPr>
        <p:blipFill>
          <a:blip r:embed="rId4"/>
          <a:srcRect/>
          <a:stretch>
            <a:fillRect/>
          </a:stretch>
        </p:blipFill>
        <p:spPr bwMode="auto">
          <a:xfrm>
            <a:off x="5500688" y="3571875"/>
            <a:ext cx="2357437" cy="3141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313"/>
            <a:ext cx="5338763" cy="4525962"/>
          </a:xfrm>
        </p:spPr>
        <p:txBody>
          <a:bodyPr>
            <a:noAutofit/>
          </a:bodyPr>
          <a:lstStyle/>
          <a:p>
            <a:pPr algn="just" fontAlgn="auto">
              <a:spcAft>
                <a:spcPts val="0"/>
              </a:spcAft>
              <a:buFont typeface="Wingdings 2"/>
              <a:buChar char=""/>
              <a:defRPr/>
            </a:pPr>
            <a:r>
              <a:rPr lang="en-US" sz="2400" dirty="0" smtClean="0">
                <a:solidFill>
                  <a:schemeClr val="tx1"/>
                </a:solidFill>
                <a:latin typeface="Times New Roman" pitchFamily="18" charset="0"/>
                <a:cs typeface="Times New Roman" pitchFamily="18" charset="0"/>
              </a:rPr>
              <a:t>Every year this world-famous museum is visited by 2.5 million people. They are attracted by the opportunity to be close to the stars, which otherwise they would never have met. In this museum works of art can be touched! It is so popular that the US has recently opened its branches. They can see all American stars. The London museum on Baker Street is their daddy, he has more than 2 centuries, and during this period, 500 million people have passed through his halls</a:t>
            </a:r>
            <a:endParaRPr lang="ru-RU" sz="2400" dirty="0">
              <a:solidFill>
                <a:schemeClr val="tx1"/>
              </a:solidFill>
              <a:latin typeface="Times New Roman" pitchFamily="18" charset="0"/>
              <a:cs typeface="Times New Roman" pitchFamily="18" charset="0"/>
            </a:endParaRPr>
          </a:p>
        </p:txBody>
      </p:sp>
      <p:pic>
        <p:nvPicPr>
          <p:cNvPr id="4" name="Рисунок 3" descr="0c1037e39db52a7955f68f8526e5b4bf.jpg"/>
          <p:cNvPicPr>
            <a:picLocks noChangeAspect="1"/>
          </p:cNvPicPr>
          <p:nvPr/>
        </p:nvPicPr>
        <p:blipFill>
          <a:blip r:embed="rId2"/>
          <a:srcRect/>
          <a:stretch>
            <a:fillRect/>
          </a:stretch>
        </p:blipFill>
        <p:spPr bwMode="auto">
          <a:xfrm>
            <a:off x="2500298" y="5072075"/>
            <a:ext cx="2714642" cy="178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3097397478_bd001b9e0c_o.jpg"/>
          <p:cNvPicPr>
            <a:picLocks noChangeAspect="1"/>
          </p:cNvPicPr>
          <p:nvPr/>
        </p:nvPicPr>
        <p:blipFill>
          <a:blip r:embed="rId3"/>
          <a:srcRect/>
          <a:stretch>
            <a:fillRect/>
          </a:stretch>
        </p:blipFill>
        <p:spPr bwMode="auto">
          <a:xfrm>
            <a:off x="5857875" y="214313"/>
            <a:ext cx="2192338" cy="3143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afbeelding1angelinajoli.jpg"/>
          <p:cNvPicPr>
            <a:picLocks noChangeAspect="1"/>
          </p:cNvPicPr>
          <p:nvPr/>
        </p:nvPicPr>
        <p:blipFill>
          <a:blip r:embed="rId4"/>
          <a:srcRect/>
          <a:stretch>
            <a:fillRect/>
          </a:stretch>
        </p:blipFill>
        <p:spPr bwMode="auto">
          <a:xfrm>
            <a:off x="5715000" y="3522663"/>
            <a:ext cx="2522538" cy="3335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38.jpg"/>
          <p:cNvPicPr>
            <a:picLocks noChangeAspect="1"/>
          </p:cNvPicPr>
          <p:nvPr/>
        </p:nvPicPr>
        <p:blipFill>
          <a:blip r:embed="rId2"/>
          <a:srcRect/>
          <a:stretch>
            <a:fillRect/>
          </a:stretch>
        </p:blipFill>
        <p:spPr bwMode="auto">
          <a:xfrm>
            <a:off x="0" y="0"/>
            <a:ext cx="4643438" cy="3268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3" name="Рисунок 3" descr="bc45077b5ae2.jpg"/>
          <p:cNvPicPr>
            <a:picLocks noChangeAspect="1"/>
          </p:cNvPicPr>
          <p:nvPr/>
        </p:nvPicPr>
        <p:blipFill>
          <a:blip r:embed="rId3"/>
          <a:srcRect/>
          <a:stretch>
            <a:fillRect/>
          </a:stretch>
        </p:blipFill>
        <p:spPr bwMode="auto">
          <a:xfrm>
            <a:off x="4852988" y="0"/>
            <a:ext cx="4291012" cy="3214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Рисунок 5" descr="1333994836_021.jpg"/>
          <p:cNvPicPr>
            <a:picLocks noChangeAspect="1"/>
          </p:cNvPicPr>
          <p:nvPr/>
        </p:nvPicPr>
        <p:blipFill>
          <a:blip r:embed="rId4"/>
          <a:srcRect/>
          <a:stretch>
            <a:fillRect/>
          </a:stretch>
        </p:blipFill>
        <p:spPr bwMode="auto">
          <a:xfrm>
            <a:off x="4857750" y="3328988"/>
            <a:ext cx="4286250" cy="3529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5" name="Рисунок 6" descr="celebrities_next_to_their_wax_lookalikes_23.jpg"/>
          <p:cNvPicPr>
            <a:picLocks noChangeAspect="1"/>
          </p:cNvPicPr>
          <p:nvPr/>
        </p:nvPicPr>
        <p:blipFill>
          <a:blip r:embed="rId5"/>
          <a:srcRect r="781" b="6169"/>
          <a:stretch>
            <a:fillRect/>
          </a:stretch>
        </p:blipFill>
        <p:spPr bwMode="auto">
          <a:xfrm>
            <a:off x="0" y="3357563"/>
            <a:ext cx="4643438" cy="3500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descr="1336286205_16.jpg"/>
          <p:cNvPicPr>
            <a:picLocks noChangeAspect="1"/>
          </p:cNvPicPr>
          <p:nvPr/>
        </p:nvPicPr>
        <p:blipFill>
          <a:blip r:embed="rId2"/>
          <a:srcRect/>
          <a:stretch>
            <a:fillRect/>
          </a:stretch>
        </p:blipFill>
        <p:spPr bwMode="auto">
          <a:xfrm>
            <a:off x="0" y="0"/>
            <a:ext cx="4857750" cy="662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7" name="Рисунок 2" descr="27781334123164177391.jpg"/>
          <p:cNvPicPr>
            <a:picLocks noChangeAspect="1"/>
          </p:cNvPicPr>
          <p:nvPr/>
        </p:nvPicPr>
        <p:blipFill>
          <a:blip r:embed="rId3"/>
          <a:srcRect/>
          <a:stretch>
            <a:fillRect/>
          </a:stretch>
        </p:blipFill>
        <p:spPr bwMode="auto">
          <a:xfrm>
            <a:off x="4929188" y="3143250"/>
            <a:ext cx="4017962"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Рисунок 3" descr="2.jpg"/>
          <p:cNvPicPr>
            <a:picLocks noChangeAspect="1"/>
          </p:cNvPicPr>
          <p:nvPr/>
        </p:nvPicPr>
        <p:blipFill>
          <a:blip r:embed="rId4"/>
          <a:srcRect/>
          <a:stretch>
            <a:fillRect/>
          </a:stretch>
        </p:blipFill>
        <p:spPr bwMode="auto">
          <a:xfrm>
            <a:off x="5000625" y="0"/>
            <a:ext cx="3929063" cy="2963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descr="28536151_tussauds_berlin_marlene_dietrich.jpg"/>
          <p:cNvPicPr>
            <a:picLocks noChangeAspect="1"/>
          </p:cNvPicPr>
          <p:nvPr/>
        </p:nvPicPr>
        <p:blipFill>
          <a:blip r:embed="rId2"/>
          <a:srcRect/>
          <a:stretch>
            <a:fillRect/>
          </a:stretch>
        </p:blipFill>
        <p:spPr bwMode="auto">
          <a:xfrm>
            <a:off x="0" y="0"/>
            <a:ext cx="4929188" cy="3286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1" name="Рисунок 2" descr="1234882523_03.jpg"/>
          <p:cNvPicPr>
            <a:picLocks noChangeAspect="1"/>
          </p:cNvPicPr>
          <p:nvPr/>
        </p:nvPicPr>
        <p:blipFill>
          <a:blip r:embed="rId3"/>
          <a:srcRect/>
          <a:stretch>
            <a:fillRect/>
          </a:stretch>
        </p:blipFill>
        <p:spPr bwMode="auto">
          <a:xfrm>
            <a:off x="5157788" y="0"/>
            <a:ext cx="3986212"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2" name="Рисунок 4" descr="1264700210_7822a8283cb5.jpg"/>
          <p:cNvPicPr>
            <a:picLocks noChangeAspect="1"/>
          </p:cNvPicPr>
          <p:nvPr/>
        </p:nvPicPr>
        <p:blipFill>
          <a:blip r:embed="rId4"/>
          <a:srcRect/>
          <a:stretch>
            <a:fillRect/>
          </a:stretch>
        </p:blipFill>
        <p:spPr bwMode="auto">
          <a:xfrm>
            <a:off x="0" y="3429000"/>
            <a:ext cx="4929188" cy="3286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428625"/>
            <a:ext cx="8686800" cy="4525963"/>
          </a:xfrm>
        </p:spPr>
        <p:txBody>
          <a:bodyPr/>
          <a:lstStyle/>
          <a:p>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Visitors to the museum are greeted not by a portrait of a star, but by a small wax figure of an elderly woman, an amazing woman who founded this business</a:t>
            </a:r>
            <a:endParaRPr lang="ru-RU" dirty="0" smtClean="0">
              <a:solidFill>
                <a:schemeClr val="tx1"/>
              </a:solidFill>
              <a:latin typeface="Times New Roman" pitchFamily="18" charset="0"/>
              <a:cs typeface="Times New Roman" pitchFamily="18" charset="0"/>
            </a:endParaRPr>
          </a:p>
        </p:txBody>
      </p:sp>
      <p:pic>
        <p:nvPicPr>
          <p:cNvPr id="4" name="Рисунок 3" descr="ff78c343f957.jpg"/>
          <p:cNvPicPr>
            <a:picLocks noChangeAspect="1"/>
          </p:cNvPicPr>
          <p:nvPr/>
        </p:nvPicPr>
        <p:blipFill>
          <a:blip r:embed="rId2"/>
          <a:srcRect/>
          <a:stretch>
            <a:fillRect/>
          </a:stretch>
        </p:blipFill>
        <p:spPr bwMode="auto">
          <a:xfrm>
            <a:off x="285750" y="2500313"/>
            <a:ext cx="4714875" cy="3536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0_22db3_39d2ae23_XL.jpg"/>
          <p:cNvPicPr>
            <a:picLocks noChangeAspect="1"/>
          </p:cNvPicPr>
          <p:nvPr/>
        </p:nvPicPr>
        <p:blipFill>
          <a:blip r:embed="rId3"/>
          <a:srcRect/>
          <a:stretch>
            <a:fillRect/>
          </a:stretch>
        </p:blipFill>
        <p:spPr bwMode="auto">
          <a:xfrm>
            <a:off x="5357813" y="22860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TotalTime>
  <Words>323</Words>
  <Application>Microsoft Office PowerPoint</Application>
  <PresentationFormat>Экран (4:3)</PresentationFormat>
  <Paragraphs>11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Madame Tussaud‘s Museam  London  Prepared by Minchenko Kseniya Form 9 Teacher: Tatyana  Voropaeva School-Gymnasium №1  North Kazakhstan Mamlutka Town</vt:lpstr>
      <vt:lpstr>Anna Maria Tussauds</vt:lpstr>
      <vt:lpstr>Madame Tussauds museum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Chamber of Horrors</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минченко</dc:creator>
  <cp:lastModifiedBy>32432</cp:lastModifiedBy>
  <cp:revision>4</cp:revision>
  <dcterms:created xsi:type="dcterms:W3CDTF">2018-02-25T10:21:11Z</dcterms:created>
  <dcterms:modified xsi:type="dcterms:W3CDTF">2018-02-28T07:16:37Z</dcterms:modified>
</cp:coreProperties>
</file>