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2" r:id="rId9"/>
    <p:sldId id="263" r:id="rId10"/>
    <p:sldId id="265" r:id="rId11"/>
    <p:sldId id="261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«Здоровый образ жизни, отказ от вредных привычек»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48064" y="1447800"/>
            <a:ext cx="3816424" cy="51495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Проводить мероприятия профилактической направленности.</a:t>
            </a:r>
          </a:p>
          <a:p>
            <a:r>
              <a:rPr lang="ru-RU" dirty="0" smtClean="0"/>
              <a:t>Проведение дискуссий, тренингов, направленных на формирование ценности здоровья и отказа от вредных привычек.</a:t>
            </a:r>
          </a:p>
          <a:p>
            <a:r>
              <a:rPr lang="ru-RU" dirty="0" smtClean="0"/>
              <a:t>Воспитывать ответственность за собственное здоровье.</a:t>
            </a:r>
          </a:p>
          <a:p>
            <a:r>
              <a:rPr lang="ru-RU" dirty="0" smtClean="0"/>
              <a:t>Организация просмотра и анализа видеоматериалов.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ПРОФИЛАКТИКА ВРЕДНЫХ ПРИВЫЧЕК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Картинки по запросу ПРОФИЛАКТИКА ВРЕДНЫХ ПРИВЫ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4577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70990" y="1484784"/>
            <a:ext cx="7834065" cy="37814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Правило первое.</a:t>
            </a:r>
            <a:r>
              <a:rPr lang="ru-RU" sz="2400" dirty="0" smtClean="0"/>
              <a:t> Постоянно вырабатывать в себе твердое «Нет!» любым вредным веществам в любой дозе, какой бы она не была малой, в любой обстановке, в любой компании.</a:t>
            </a:r>
            <a:r>
              <a:rPr lang="ru-RU" sz="2400" dirty="0"/>
              <a:t> Помните! Жизнь дороже</a:t>
            </a:r>
            <a:endParaRPr lang="ru-RU" sz="2400" dirty="0" smtClean="0"/>
          </a:p>
          <a:p>
            <a:r>
              <a:rPr lang="ru-RU" sz="2400" b="1" dirty="0" smtClean="0"/>
              <a:t>Правило </a:t>
            </a:r>
            <a:r>
              <a:rPr lang="ru-RU" sz="2400" b="1" dirty="0"/>
              <a:t>второе</a:t>
            </a:r>
            <a:r>
              <a:rPr lang="ru-RU" sz="2400" dirty="0"/>
              <a:t>. Постоянно формируйте у себя привычку в получе­нии удовольствий при выполнении повседневной полезной деятельно­сти</a:t>
            </a:r>
            <a:r>
              <a:rPr lang="ru-RU" sz="2400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Запомните несколько правил!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Картинки по запросу ПРОФИЛАКТИКА ВРЕДНЫХ ПРИВЫЧЕК скажи 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6114256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" b="4853"/>
          <a:stretch/>
        </p:blipFill>
        <p:spPr bwMode="auto">
          <a:xfrm>
            <a:off x="3687076" y="1412776"/>
            <a:ext cx="54569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09" y="377824"/>
            <a:ext cx="4398316" cy="549944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Правило третье</a:t>
            </a:r>
            <a:r>
              <a:rPr lang="ru-RU" sz="2400" dirty="0">
                <a:solidFill>
                  <a:schemeClr val="tx1"/>
                </a:solidFill>
              </a:rPr>
              <a:t>. В вашей жизни все большее значение приобретает умение выбирать себе друзей и товарищей среди сверстников. При выборе себе товарищей избегайте общения с наркоманами, </a:t>
            </a:r>
            <a:r>
              <a:rPr lang="ru-RU" sz="2400" dirty="0" smtClean="0">
                <a:solidFill>
                  <a:schemeClr val="tx1"/>
                </a:solidFill>
              </a:rPr>
              <a:t>курильщиками, алкоголиками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Правило четвертое</a:t>
            </a:r>
            <a:r>
              <a:rPr lang="ru-RU" sz="2400" dirty="0">
                <a:solidFill>
                  <a:schemeClr val="tx1"/>
                </a:solidFill>
              </a:rPr>
              <a:t>. Занимайтесь спортом, читайте </a:t>
            </a:r>
            <a:r>
              <a:rPr lang="ru-RU" sz="2400" dirty="0" smtClean="0">
                <a:solidFill>
                  <a:schemeClr val="tx1"/>
                </a:solidFill>
              </a:rPr>
              <a:t>книги, уделяйте </a:t>
            </a:r>
            <a:r>
              <a:rPr lang="ru-RU" sz="2400" dirty="0">
                <a:solidFill>
                  <a:schemeClr val="tx1"/>
                </a:solidFill>
              </a:rPr>
              <a:t>время  родным и близким.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AutoShape 6" descr="Картинки по запросу ПРОФИЛАКТИКА ВРЕДНЫХ ПРИВЫЧЕК скажи нет"/>
          <p:cNvSpPr>
            <a:spLocks noChangeAspect="1" noChangeArrowheads="1"/>
          </p:cNvSpPr>
          <p:nvPr/>
        </p:nvSpPr>
        <p:spPr bwMode="auto">
          <a:xfrm>
            <a:off x="155575" y="-1760538"/>
            <a:ext cx="42862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ПРОФИЛАКТИКА ВРЕДНЫХ ПРИВЫЧЕК скажи нет"/>
          <p:cNvSpPr>
            <a:spLocks noChangeAspect="1" noChangeArrowheads="1"/>
          </p:cNvSpPr>
          <p:nvPr/>
        </p:nvSpPr>
        <p:spPr bwMode="auto">
          <a:xfrm>
            <a:off x="307975" y="-1608138"/>
            <a:ext cx="42862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ПРОФИЛАКТИКА ВРЕДНЫХ ПРИВЫЧЕК скажи нет"/>
          <p:cNvSpPr>
            <a:spLocks noChangeAspect="1" noChangeArrowheads="1"/>
          </p:cNvSpPr>
          <p:nvPr/>
        </p:nvSpPr>
        <p:spPr bwMode="auto">
          <a:xfrm>
            <a:off x="460375" y="-1455738"/>
            <a:ext cx="42862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978080" cy="5005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Курение, употребление алкоголя, наркомания  </a:t>
            </a:r>
            <a:r>
              <a:rPr lang="ru-RU" sz="3600" b="1" dirty="0">
                <a:solidFill>
                  <a:schemeClr val="accent1"/>
                </a:solidFill>
              </a:rPr>
              <a:t>– это зло для каждого отдельного человека и для всего общества. Отказываясь от вредных привычек, вы делаете выбор в пользу здоровья, счастья и долголетия!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404664"/>
            <a:ext cx="7834064" cy="1549152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Здоровый образ жизни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- это </a:t>
            </a:r>
            <a:r>
              <a:rPr lang="ru-RU" dirty="0"/>
              <a:t>образ </a:t>
            </a:r>
            <a:r>
              <a:rPr lang="ru-RU" dirty="0" smtClean="0"/>
              <a:t>жизни человека</a:t>
            </a:r>
            <a:r>
              <a:rPr lang="ru-RU" dirty="0"/>
              <a:t>, направленный на профилактику </a:t>
            </a:r>
            <a:r>
              <a:rPr lang="ru-RU" dirty="0" smtClean="0"/>
              <a:t>болезней и </a:t>
            </a:r>
            <a:r>
              <a:rPr lang="ru-RU" dirty="0"/>
              <a:t>укрепление </a:t>
            </a:r>
            <a:r>
              <a:rPr lang="ru-RU" dirty="0" smtClean="0"/>
              <a:t>здоровья.</a:t>
            </a:r>
            <a:r>
              <a:rPr lang="ru-RU" dirty="0"/>
              <a:t> </a:t>
            </a:r>
          </a:p>
        </p:txBody>
      </p:sp>
      <p:pic>
        <p:nvPicPr>
          <p:cNvPr id="1026" name="Picture 2" descr="Картинки по запросу «Здоровый образ жизни, отказ от вредных привычек» презентац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3283" r="2778" b="4676"/>
          <a:stretch/>
        </p:blipFill>
        <p:spPr bwMode="auto">
          <a:xfrm>
            <a:off x="1773935" y="2267711"/>
            <a:ext cx="5486401" cy="4005073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2224365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8064896" cy="2664296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Вредные привычки </a:t>
            </a:r>
            <a:r>
              <a:rPr lang="ru-RU" dirty="0"/>
              <a:t>являются одной из самых больших проблем современного общества. Курение и злоупотребление алкоголем являются самыми опасными вредными привычками и приносят огромнейший вред не только лицам, страдающим этими привычками-заболеваниями, но и окружающих их людям и всему обществу в </a:t>
            </a:r>
            <a:r>
              <a:rPr lang="ru-RU" dirty="0" smtClean="0"/>
              <a:t>целом. В последнее время к этому списку добавляется наркомания.</a:t>
            </a:r>
            <a:endParaRPr lang="ru-RU" dirty="0"/>
          </a:p>
        </p:txBody>
      </p:sp>
      <p:pic>
        <p:nvPicPr>
          <p:cNvPr id="1026" name="Picture 2" descr="Картинки по запросу «Здоровый образ жизни, отказ от вредных привыче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256584" cy="32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Влияние курения на здоровье </a:t>
            </a:r>
            <a:r>
              <a:rPr lang="ru-RU" b="1" dirty="0" smtClean="0">
                <a:solidFill>
                  <a:schemeClr val="accent1"/>
                </a:solidFill>
              </a:rPr>
              <a:t>человека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1"/>
            <a:ext cx="4752528" cy="503946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Портится структура ногтей и волос, меняется цвет кожи.</a:t>
            </a:r>
          </a:p>
          <a:p>
            <a:r>
              <a:rPr lang="ru-RU" dirty="0"/>
              <a:t>Желтеют и слабеют зубы, появляется неприятный запах изо рта.</a:t>
            </a:r>
          </a:p>
          <a:p>
            <a:r>
              <a:rPr lang="ru-RU" dirty="0"/>
              <a:t>Сосуды курильщика становятся хрупкими и неэластичными.</a:t>
            </a:r>
          </a:p>
          <a:p>
            <a:r>
              <a:rPr lang="ru-RU" dirty="0" err="1"/>
              <a:t>Табакокурение</a:t>
            </a:r>
            <a:r>
              <a:rPr lang="ru-RU" dirty="0"/>
              <a:t> способствует гниению органов желудочно-кишечного тракта.</a:t>
            </a:r>
          </a:p>
          <a:p>
            <a:r>
              <a:rPr lang="ru-RU" dirty="0"/>
              <a:t>Повышается риск возникновения язвы желудка.</a:t>
            </a:r>
          </a:p>
          <a:p>
            <a:r>
              <a:rPr lang="ru-RU" dirty="0"/>
              <a:t>Нарушается кислородный обмен в организме и как следствие затрудняется очистка крови</a:t>
            </a:r>
            <a:r>
              <a:rPr lang="ru-RU" dirty="0" smtClean="0"/>
              <a:t>.</a:t>
            </a:r>
          </a:p>
          <a:p>
            <a:r>
              <a:rPr lang="ru-RU" dirty="0"/>
              <a:t>Никотин способствует повышению давления.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7523"/>
            <a:ext cx="3306713" cy="2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Влияние курения на здоровье челове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r="3693"/>
          <a:stretch/>
        </p:blipFill>
        <p:spPr bwMode="auto">
          <a:xfrm>
            <a:off x="5652120" y="1219624"/>
            <a:ext cx="2874665" cy="21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260647"/>
            <a:ext cx="4320480" cy="5904657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/>
              <a:t>Увеличивается вероятность возникновения инсультов, инфарктов, стенокардии и других заболеваний сердечно-сосудистой системы.</a:t>
            </a:r>
          </a:p>
          <a:p>
            <a:r>
              <a:rPr lang="ru-RU" sz="2800" dirty="0"/>
              <a:t>Нарушается защита дыхательных путей, в результате чего курильщики более подвержены заболеваниям горла, бронхов и легких, а так же тяжелее переносят данные заболевания.</a:t>
            </a:r>
          </a:p>
          <a:p>
            <a:r>
              <a:rPr lang="ru-RU" sz="2800" dirty="0"/>
              <a:t>Курение способствует развитию онкологических заболеваний.</a:t>
            </a:r>
          </a:p>
          <a:p>
            <a:r>
              <a:rPr lang="ru-RU" sz="2800" dirty="0"/>
              <a:t>Курение беременных женщин очень негативно сказывается на здоровье ребенка. Очень часто такие дети отстают в развитии и чаще болеют.</a:t>
            </a: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лияние курения на здоровье чело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4408"/>
            <a:ext cx="3810000" cy="28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solidFill>
                  <a:schemeClr val="accent1"/>
                </a:solidFill>
              </a:rPr>
              <a:t>Влияние алкоголя на здоровье </a:t>
            </a:r>
            <a:r>
              <a:rPr lang="ru-RU" b="1" dirty="0" smtClean="0">
                <a:solidFill>
                  <a:schemeClr val="accent1"/>
                </a:solidFill>
              </a:rPr>
              <a:t>человека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424936" cy="23762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Разрушается иммунная система организма.</a:t>
            </a:r>
          </a:p>
          <a:p>
            <a:r>
              <a:rPr lang="ru-RU" dirty="0"/>
              <a:t>Нарушается деятельность печени, которая несет в организме главную очистительную функцию.</a:t>
            </a:r>
          </a:p>
          <a:p>
            <a:r>
              <a:rPr lang="ru-RU" dirty="0"/>
              <a:t>Нарушается работа органов пищеварения, что приводит к тяжелым заболеваниям пищевода, желудка, поджелудочной железы.</a:t>
            </a:r>
          </a:p>
          <a:p>
            <a:r>
              <a:rPr lang="ru-RU" dirty="0" smtClean="0"/>
              <a:t>Алкоголь </a:t>
            </a:r>
            <a:r>
              <a:rPr lang="ru-RU" dirty="0"/>
              <a:t>неминуемо приводит к заболеваниям сердечно сосудистой системы, т.к. алкоголь разрушает эритроциты (клетки крови), которые перестают правильно выполнять свои функции.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1576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93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35732" y="260648"/>
            <a:ext cx="8003232" cy="28268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Употребление алкоголя в период беременности ведет к тяжелейшим последствиям для ребенка, а так же пагубно влияет на все следующие поколения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Алкоголь </a:t>
            </a:r>
            <a:r>
              <a:rPr lang="ru-RU" dirty="0"/>
              <a:t>сокращает жизнь человека на 10-15 </a:t>
            </a:r>
            <a:r>
              <a:rPr lang="ru-RU" dirty="0" smtClean="0"/>
              <a:t>лет</a:t>
            </a:r>
          </a:p>
          <a:p>
            <a:r>
              <a:rPr lang="ru-RU" dirty="0"/>
              <a:t>Нарушается регуляция уровня сахара в крови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Алкоголь нарушает работу нервной системы и приводит к потере памяти и внимания, проблемам умственного развития, мышления, психики и очень часто к полной деградации личности.</a:t>
            </a:r>
          </a:p>
          <a:p>
            <a:r>
              <a:rPr lang="ru-RU" dirty="0"/>
              <a:t>Главный «удар» алкогольных напитков приходится на головной мозг. Алкоголь приводит к разрушению коры головного мозга и отмиранию целых его участков.</a:t>
            </a:r>
          </a:p>
          <a:p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89336"/>
            <a:ext cx="4745732" cy="28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РОФИЛАКТИКА ВРЕДНЫХ ПРИВЫЧЕ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5016"/>
          <a:stretch/>
        </p:blipFill>
        <p:spPr bwMode="auto">
          <a:xfrm>
            <a:off x="251520" y="3224125"/>
            <a:ext cx="3600400" cy="33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Влияние </a:t>
            </a:r>
            <a:r>
              <a:rPr lang="ru-RU" b="1" dirty="0" smtClean="0">
                <a:solidFill>
                  <a:schemeClr val="accent1"/>
                </a:solidFill>
              </a:rPr>
              <a:t>наркотиков </a:t>
            </a:r>
            <a:r>
              <a:rPr lang="ru-RU" b="1" dirty="0">
                <a:solidFill>
                  <a:schemeClr val="accent1"/>
                </a:solidFill>
              </a:rPr>
              <a:t>на здоровье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208912" cy="22692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поражение внутренних </a:t>
            </a:r>
            <a:r>
              <a:rPr lang="ru-RU" dirty="0" smtClean="0"/>
              <a:t>органов, иммунной системы </a:t>
            </a:r>
            <a:r>
              <a:rPr lang="ru-RU" dirty="0"/>
              <a:t>нервной системы, головного мозга. </a:t>
            </a:r>
            <a:endParaRPr lang="ru-RU" dirty="0" smtClean="0"/>
          </a:p>
          <a:p>
            <a:r>
              <a:rPr lang="ru-RU" dirty="0" smtClean="0"/>
              <a:t>Возникают </a:t>
            </a:r>
            <a:r>
              <a:rPr lang="ru-RU" dirty="0"/>
              <a:t>разнообразные психические расстройства</a:t>
            </a:r>
            <a:r>
              <a:rPr lang="ru-RU" dirty="0" smtClean="0"/>
              <a:t>, </a:t>
            </a:r>
            <a:r>
              <a:rPr lang="ru-RU" dirty="0"/>
              <a:t>нарастают деградация </a:t>
            </a:r>
            <a:r>
              <a:rPr lang="ru-RU" dirty="0" smtClean="0"/>
              <a:t>личности.</a:t>
            </a:r>
          </a:p>
          <a:p>
            <a:r>
              <a:rPr lang="ru-RU" dirty="0" smtClean="0"/>
              <a:t>потеря работоспособности.</a:t>
            </a:r>
          </a:p>
          <a:p>
            <a:r>
              <a:rPr lang="ru-RU" dirty="0" smtClean="0"/>
              <a:t>отмечаются </a:t>
            </a:r>
            <a:r>
              <a:rPr lang="ru-RU" dirty="0"/>
              <a:t>постепенная полная </a:t>
            </a:r>
            <a:r>
              <a:rPr lang="ru-RU" dirty="0" smtClean="0"/>
              <a:t>инвалидизация.</a:t>
            </a:r>
          </a:p>
          <a:p>
            <a:endParaRPr lang="ru-RU" dirty="0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5909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0683"/>
            <a:ext cx="3772793" cy="30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14981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 нескольких минут и до целых суток жизни, можно потерять за однократное употребление вредных веществ…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Сколько жизни отнимает сигарета, стопка, дорожка, доза, гра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20680" cy="4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76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567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«Здоровый образ жизни, отказ от вредных привычек»</vt:lpstr>
      <vt:lpstr>Презентация PowerPoint</vt:lpstr>
      <vt:lpstr>Презентация PowerPoint</vt:lpstr>
      <vt:lpstr>Влияние курения на здоровье человека</vt:lpstr>
      <vt:lpstr>Презентация PowerPoint</vt:lpstr>
      <vt:lpstr>  Влияние алкоголя на здоровье человека</vt:lpstr>
      <vt:lpstr>Презентация PowerPoint</vt:lpstr>
      <vt:lpstr>Влияние наркотиков на здоровье человека</vt:lpstr>
      <vt:lpstr>От нескольких минут и до целых суток жизни, можно потерять за однократное употребление вредных веществ…</vt:lpstr>
      <vt:lpstr>ПРОФИЛАКТИКА ВРЕДНЫХ ПРИВЫЧЕК</vt:lpstr>
      <vt:lpstr>Запомните несколько правил!</vt:lpstr>
      <vt:lpstr>Правило третье. В вашей жизни все большее значение приобретает умение выбирать себе друзей и товарищей среди сверстников. При выборе себе товарищей избегайте общения с наркоманами, курильщиками, алкоголиками. Правило четвертое. Занимайтесь спортом, читайте книги, уделяйте время  родным и близким.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образ жизни, отказ от вредных привычек»</dc:title>
  <dc:creator>User</dc:creator>
  <cp:lastModifiedBy>User</cp:lastModifiedBy>
  <cp:revision>19</cp:revision>
  <dcterms:created xsi:type="dcterms:W3CDTF">2018-01-23T11:05:25Z</dcterms:created>
  <dcterms:modified xsi:type="dcterms:W3CDTF">2018-02-15T13:20:34Z</dcterms:modified>
</cp:coreProperties>
</file>