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78" r:id="rId2"/>
    <p:sldId id="257" r:id="rId3"/>
    <p:sldId id="258" r:id="rId4"/>
    <p:sldId id="259" r:id="rId5"/>
    <p:sldId id="260" r:id="rId6"/>
    <p:sldId id="268" r:id="rId7"/>
    <p:sldId id="261" r:id="rId8"/>
    <p:sldId id="262" r:id="rId9"/>
    <p:sldId id="263" r:id="rId10"/>
    <p:sldId id="264" r:id="rId11"/>
    <p:sldId id="265" r:id="rId12"/>
    <p:sldId id="267" r:id="rId13"/>
    <p:sldId id="269" r:id="rId14"/>
    <p:sldId id="270" r:id="rId15"/>
    <p:sldId id="279" r:id="rId16"/>
    <p:sldId id="271" r:id="rId17"/>
    <p:sldId id="272" r:id="rId18"/>
    <p:sldId id="274" r:id="rId19"/>
    <p:sldId id="275" r:id="rId20"/>
    <p:sldId id="273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0388C-49D2-4220-998C-7266B0B46317}" type="datetimeFigureOut">
              <a:rPr lang="ru-RU" smtClean="0"/>
              <a:t>20.08.2013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67C51-8DE1-460E-BBC2-67AC88BC28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0388C-49D2-4220-998C-7266B0B46317}" type="datetimeFigureOut">
              <a:rPr lang="ru-RU" smtClean="0"/>
              <a:t>20.08.2013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67C51-8DE1-460E-BBC2-67AC88BC28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0388C-49D2-4220-998C-7266B0B46317}" type="datetimeFigureOut">
              <a:rPr lang="ru-RU" smtClean="0"/>
              <a:t>20.08.2013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67C51-8DE1-460E-BBC2-67AC88BC28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0388C-49D2-4220-998C-7266B0B46317}" type="datetimeFigureOut">
              <a:rPr lang="ru-RU" smtClean="0"/>
              <a:t>20.08.2013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67C51-8DE1-460E-BBC2-67AC88BC28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0388C-49D2-4220-998C-7266B0B46317}" type="datetimeFigureOut">
              <a:rPr lang="ru-RU" smtClean="0"/>
              <a:t>20.08.2013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67C51-8DE1-460E-BBC2-67AC88BC28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0388C-49D2-4220-998C-7266B0B46317}" type="datetimeFigureOut">
              <a:rPr lang="ru-RU" smtClean="0"/>
              <a:t>20.08.2013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67C51-8DE1-460E-BBC2-67AC88BC28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0388C-49D2-4220-998C-7266B0B46317}" type="datetimeFigureOut">
              <a:rPr lang="ru-RU" smtClean="0"/>
              <a:t>20.08.2013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67C51-8DE1-460E-BBC2-67AC88BC28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0388C-49D2-4220-998C-7266B0B46317}" type="datetimeFigureOut">
              <a:rPr lang="ru-RU" smtClean="0"/>
              <a:t>20.08.2013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67C51-8DE1-460E-BBC2-67AC88BC28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0388C-49D2-4220-998C-7266B0B46317}" type="datetimeFigureOut">
              <a:rPr lang="ru-RU" smtClean="0"/>
              <a:t>20.08.2013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67C51-8DE1-460E-BBC2-67AC88BC28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0388C-49D2-4220-998C-7266B0B46317}" type="datetimeFigureOut">
              <a:rPr lang="ru-RU" smtClean="0"/>
              <a:t>20.08.2013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67C51-8DE1-460E-BBC2-67AC88BC28E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0388C-49D2-4220-998C-7266B0B46317}" type="datetimeFigureOut">
              <a:rPr lang="ru-RU" smtClean="0"/>
              <a:t>20.08.2013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267C51-8DE1-460E-BBC2-67AC88BC28E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FC267C51-8DE1-460E-BBC2-67AC88BC28E1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0120388C-49D2-4220-998C-7266B0B46317}" type="datetimeFigureOut">
              <a:rPr lang="ru-RU" smtClean="0"/>
              <a:t>20.08.2013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go2.imgsmail.ru/imgpreview?key=http%3A//www.nastol.com.ua/large/201211/35966.jpg&amp;mb=imgdb_preview_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4" y="1412774"/>
            <a:ext cx="8244532" cy="5316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en-US" b="1" dirty="0" smtClean="0"/>
              <a:t>Theme: </a:t>
            </a:r>
            <a:r>
              <a:rPr lang="en-US" b="1" dirty="0"/>
              <a:t>How green you are!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4535">
            <a:off x="302824" y="1915604"/>
            <a:ext cx="3656790" cy="3079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go4.imgsmail.ru/imgpreview?key=http%3A//ecofriendly.ru/sites/default/files/img/201103/pac1%5F0.jpg&amp;mb=imgdb_preview_119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9371">
            <a:off x="5216125" y="3045386"/>
            <a:ext cx="2912343" cy="220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36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Admin\Рабочий стол\CLIPART\PUB60COR\HH00625_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6632" y="332656"/>
            <a:ext cx="9682209" cy="5993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2124" y="692696"/>
            <a:ext cx="6264696" cy="5130567"/>
          </a:xfrm>
        </p:spPr>
        <p:txBody>
          <a:bodyPr>
            <a:normAutofit fontScale="92500"/>
          </a:bodyPr>
          <a:lstStyle/>
          <a:p>
            <a:r>
              <a:rPr lang="en-US" dirty="0"/>
              <a:t>Look at the sentences. They are mixed up. Can you match them? (interactive board</a:t>
            </a:r>
            <a:r>
              <a:rPr lang="en-US" dirty="0" smtClean="0"/>
              <a:t>)</a:t>
            </a:r>
          </a:p>
          <a:p>
            <a:pPr marL="114300" indent="0">
              <a:buNone/>
            </a:pPr>
            <a:endParaRPr lang="ru-RU" dirty="0"/>
          </a:p>
          <a:p>
            <a:pPr>
              <a:lnSpc>
                <a:spcPct val="150000"/>
              </a:lnSpc>
            </a:pPr>
            <a:r>
              <a:rPr lang="en-US" dirty="0"/>
              <a:t>When I’m unhappy, I                           </a:t>
            </a:r>
            <a:r>
              <a:rPr lang="en-US" dirty="0" smtClean="0"/>
              <a:t>  </a:t>
            </a:r>
            <a:r>
              <a:rPr lang="en-US" dirty="0"/>
              <a:t>go to the doctor.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en-US" dirty="0"/>
              <a:t>When I’m happy, I      </a:t>
            </a:r>
            <a:r>
              <a:rPr lang="en-US" dirty="0" smtClean="0"/>
              <a:t>                            don’t </a:t>
            </a:r>
            <a:r>
              <a:rPr lang="en-US" dirty="0"/>
              <a:t>talk.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en-US" dirty="0"/>
              <a:t>When I’m tired, I   </a:t>
            </a:r>
            <a:r>
              <a:rPr lang="en-US" dirty="0" smtClean="0"/>
              <a:t>                                  </a:t>
            </a:r>
            <a:r>
              <a:rPr lang="en-US" dirty="0"/>
              <a:t>listen to music.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en-US" dirty="0"/>
              <a:t>When I’m angry, I                                  </a:t>
            </a:r>
            <a:r>
              <a:rPr lang="en-US" dirty="0" smtClean="0"/>
              <a:t> </a:t>
            </a:r>
            <a:r>
              <a:rPr lang="en-US" dirty="0"/>
              <a:t>drink hot tea.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en-US" dirty="0"/>
              <a:t>When I’m cold, I                                     </a:t>
            </a:r>
            <a:r>
              <a:rPr lang="en-US" dirty="0" smtClean="0"/>
              <a:t> sing</a:t>
            </a:r>
            <a:r>
              <a:rPr lang="en-US" dirty="0"/>
              <a:t>.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en-US" dirty="0"/>
              <a:t>When I’m ill, I                                         </a:t>
            </a:r>
            <a:r>
              <a:rPr lang="en-US" dirty="0" smtClean="0"/>
              <a:t>  bite </a:t>
            </a:r>
            <a:r>
              <a:rPr lang="en-US" dirty="0"/>
              <a:t>my nails.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en-US" dirty="0"/>
              <a:t>When I’m worried, I                               </a:t>
            </a:r>
            <a:r>
              <a:rPr lang="en-US" dirty="0" smtClean="0"/>
              <a:t> go </a:t>
            </a:r>
            <a:r>
              <a:rPr lang="en-US" dirty="0"/>
              <a:t>to bed.</a:t>
            </a:r>
            <a:endParaRPr lang="ru-RU" dirty="0"/>
          </a:p>
          <a:p>
            <a:endParaRPr lang="ru-RU" dirty="0"/>
          </a:p>
        </p:txBody>
      </p:sp>
      <p:cxnSp>
        <p:nvCxnSpPr>
          <p:cNvPr id="4" name="Скругленная соединительная линия 3"/>
          <p:cNvCxnSpPr/>
          <p:nvPr/>
        </p:nvCxnSpPr>
        <p:spPr>
          <a:xfrm flipV="1">
            <a:off x="3059832" y="2636912"/>
            <a:ext cx="1728192" cy="1008112"/>
          </a:xfrm>
          <a:prstGeom prst="curvedConnector3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474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Admin\Рабочий стол\CLIPART\PUB60COR\HH00625_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2183230"/>
            <a:ext cx="7416824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Checking-up of homework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 smtClean="0"/>
              <a:t> </a:t>
            </a:r>
            <a:r>
              <a:rPr lang="en-US" b="1" dirty="0"/>
              <a:t>(Ex.10 p.99)</a:t>
            </a:r>
            <a:endParaRPr lang="ru-RU" dirty="0"/>
          </a:p>
          <a:p>
            <a:endParaRPr lang="ru-RU" dirty="0"/>
          </a:p>
        </p:txBody>
      </p:sp>
      <p:pic>
        <p:nvPicPr>
          <p:cNvPr id="11268" name="Picture 4" descr="C:\Documents and Settings\Admin\Рабочий стол\CLIPART\PUB60COR\J0295069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914" y="2204864"/>
            <a:ext cx="678259" cy="48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24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II Pre-task.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988840"/>
            <a:ext cx="6294582" cy="2664295"/>
          </a:xfrm>
        </p:spPr>
        <p:txBody>
          <a:bodyPr>
            <a:normAutofit fontScale="92500" lnSpcReduction="20000"/>
          </a:bodyPr>
          <a:lstStyle/>
          <a:p>
            <a:pPr lvl="0"/>
            <a:endParaRPr lang="en-US" dirty="0" smtClean="0"/>
          </a:p>
          <a:p>
            <a:pPr lvl="0"/>
            <a:endParaRPr lang="en-US" b="1" dirty="0"/>
          </a:p>
          <a:p>
            <a:pPr>
              <a:buFont typeface="Wingdings" pitchFamily="2" charset="2"/>
              <a:buChar char="v"/>
            </a:pPr>
            <a:r>
              <a:rPr lang="en-US" b="1" dirty="0" smtClean="0"/>
              <a:t> Write </a:t>
            </a:r>
            <a:r>
              <a:rPr lang="en-US" b="1" dirty="0"/>
              <a:t>the missing </a:t>
            </a:r>
            <a:r>
              <a:rPr lang="en-US" b="1" dirty="0" smtClean="0"/>
              <a:t>letters</a:t>
            </a:r>
          </a:p>
          <a:p>
            <a:pPr lvl="0"/>
            <a:endParaRPr lang="ru-RU" dirty="0"/>
          </a:p>
          <a:p>
            <a:pPr>
              <a:lnSpc>
                <a:spcPct val="150000"/>
              </a:lnSpc>
            </a:pPr>
            <a:r>
              <a:rPr lang="en-US" dirty="0" err="1" smtClean="0"/>
              <a:t>Sc_ool</a:t>
            </a:r>
            <a:r>
              <a:rPr lang="en-US" dirty="0" smtClean="0"/>
              <a:t>                         _rite                                   </a:t>
            </a:r>
            <a:r>
              <a:rPr lang="en-US" dirty="0" err="1" smtClean="0"/>
              <a:t>w_ite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en-US" dirty="0"/>
              <a:t>_</a:t>
            </a:r>
            <a:r>
              <a:rPr lang="en-US" dirty="0" smtClean="0"/>
              <a:t>now                          </a:t>
            </a:r>
            <a:r>
              <a:rPr lang="en-US" dirty="0" err="1" smtClean="0"/>
              <a:t>fr_end</a:t>
            </a:r>
            <a:r>
              <a:rPr lang="en-US" dirty="0" smtClean="0"/>
              <a:t>                                </a:t>
            </a:r>
            <a:r>
              <a:rPr lang="en-US" dirty="0" err="1" smtClean="0"/>
              <a:t>lis_en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en-US" dirty="0" err="1" smtClean="0"/>
              <a:t>He_vy</a:t>
            </a:r>
            <a:r>
              <a:rPr lang="en-US" dirty="0" smtClean="0"/>
              <a:t>                        _</a:t>
            </a:r>
            <a:r>
              <a:rPr lang="en-US" dirty="0" err="1" smtClean="0"/>
              <a:t>rong</a:t>
            </a:r>
            <a:r>
              <a:rPr lang="en-US" dirty="0" smtClean="0"/>
              <a:t>                                  </a:t>
            </a:r>
            <a:r>
              <a:rPr lang="en-US" dirty="0" err="1" smtClean="0"/>
              <a:t>wa_k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857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Pre-reading </a:t>
            </a:r>
            <a:r>
              <a:rPr lang="en-US" dirty="0"/>
              <a:t>task</a:t>
            </a:r>
            <a:r>
              <a:rPr lang="en-US" dirty="0" smtClean="0"/>
              <a:t>.</a:t>
            </a:r>
          </a:p>
          <a:p>
            <a:pPr>
              <a:buFont typeface="Wingdings" pitchFamily="2" charset="2"/>
              <a:buChar char="v"/>
            </a:pPr>
            <a:endParaRPr lang="ru-RU" dirty="0"/>
          </a:p>
          <a:p>
            <a:r>
              <a:rPr lang="en-US" dirty="0"/>
              <a:t>Ex.2 p.100 </a:t>
            </a:r>
            <a:endParaRPr lang="ru-RU" dirty="0"/>
          </a:p>
          <a:p>
            <a:r>
              <a:rPr lang="en-US" dirty="0"/>
              <a:t>Read environmentalist’s advice and put them in order of importance for yourself.</a:t>
            </a:r>
            <a:endParaRPr lang="ru-RU" dirty="0"/>
          </a:p>
          <a:p>
            <a:endParaRPr lang="ru-RU" dirty="0"/>
          </a:p>
        </p:txBody>
      </p:sp>
      <p:pic>
        <p:nvPicPr>
          <p:cNvPr id="8194" name="Picture 2" descr="C:\Documents and Settings\Admin\Local Settings\Temporary Internet Files\Content.IE5\XZN00VDY\MC90042810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75" y="548680"/>
            <a:ext cx="1936750" cy="179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Documents and Settings\Admin\Local Settings\Temporary Internet Files\Content.IE5\GI3C1FF4\MC90023206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614" y="4437112"/>
            <a:ext cx="2664296" cy="1674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48911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ecofriendly.ru/sites/default/files/img/201107/bum2_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975122"/>
            <a:ext cx="2880319" cy="207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620000" cy="778098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3</a:t>
            </a:r>
            <a:r>
              <a:rPr lang="en-US" dirty="0"/>
              <a:t>) New words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418" y="975764"/>
            <a:ext cx="3172950" cy="2070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0" descr="http://www.zvezda-adv.ru/images/fotooboi_new/priroda_1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40" y="4213443"/>
            <a:ext cx="3437377" cy="207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139952" y="5092827"/>
            <a:ext cx="28577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dirty="0"/>
              <a:t>view</a:t>
            </a:r>
            <a:endParaRPr lang="ru-RU" sz="7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2833363"/>
            <a:ext cx="263668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/>
              <a:t>a litter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39960" y="2924944"/>
            <a:ext cx="38164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dirty="0"/>
              <a:t>to spoil</a:t>
            </a:r>
          </a:p>
        </p:txBody>
      </p:sp>
    </p:spTree>
    <p:extLst>
      <p:ext uri="{BB962C8B-B14F-4D97-AF65-F5344CB8AC3E}">
        <p14:creationId xmlns:p14="http://schemas.microsoft.com/office/powerpoint/2010/main" val="114230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go4.imgsmail.ru/imgpreview?key=http%3A//www.cottages-finland.ru/upload/images/parkovka%5Favtomobilya%5F04.jpg&amp;mb=imgdb_preview_4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32656"/>
            <a:ext cx="3672408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http://novostey.com/i4/2012/05/26/0839d94fa57f7276251d300174e54834.n0839d94fa57f7276251d300174e548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32656"/>
            <a:ext cx="3389042" cy="409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7137" y="4581128"/>
            <a:ext cx="36428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dirty="0"/>
              <a:t>A fine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79912" y="4653136"/>
            <a:ext cx="455066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/>
              <a:t>A litterbug  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3077301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en-US" b="1" dirty="0" smtClean="0"/>
              <a:t>III Presentation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2400" dirty="0" smtClean="0"/>
          </a:p>
          <a:p>
            <a:r>
              <a:rPr lang="en-US" sz="2400" dirty="0" smtClean="0"/>
              <a:t>Reading text “Litter is a problem” in groups. (Ex 4 p.101) </a:t>
            </a:r>
          </a:p>
          <a:p>
            <a:endParaRPr lang="en-US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7170" name="Picture 2" descr="C:\Documents and Settings\Admin\Local Settings\Temporary Internet Files\Content.IE5\GI3C1FF4\MC900437990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068960"/>
            <a:ext cx="3456384" cy="3293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Documents and Settings\Admin\Local Settings\Temporary Internet Files\Content.IE5\XZN00VDY\MC90044042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67568"/>
            <a:ext cx="3514958" cy="289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03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en-US" b="1" dirty="0" smtClean="0"/>
              <a:t>IV Follow up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2736"/>
            <a:ext cx="7620000" cy="4800600"/>
          </a:xfrm>
        </p:spPr>
        <p:txBody>
          <a:bodyPr/>
          <a:lstStyle/>
          <a:p>
            <a:pPr lvl="0"/>
            <a:endParaRPr lang="en-US" sz="4400" dirty="0" smtClean="0"/>
          </a:p>
          <a:p>
            <a:pPr marL="114300" lvl="0" indent="0">
              <a:buNone/>
            </a:pPr>
            <a:endParaRPr lang="en-US" sz="4400" dirty="0"/>
          </a:p>
          <a:p>
            <a:pPr lvl="0"/>
            <a:r>
              <a:rPr lang="en-US" sz="4400" dirty="0" smtClean="0"/>
              <a:t>1 group an Association “Litter”</a:t>
            </a:r>
          </a:p>
          <a:p>
            <a:pPr marL="114300" lvl="0" indent="0">
              <a:buNone/>
            </a:pPr>
            <a:r>
              <a:rPr lang="en-US" sz="4400" dirty="0" smtClean="0"/>
              <a:t>  2 group </a:t>
            </a:r>
            <a:r>
              <a:rPr lang="en-US" sz="4400" dirty="0" err="1" smtClean="0"/>
              <a:t>Cinquaine</a:t>
            </a:r>
            <a:r>
              <a:rPr lang="en-US" sz="4400" dirty="0" smtClean="0"/>
              <a:t> “Litter”</a:t>
            </a:r>
            <a:endParaRPr lang="ru-RU" sz="4400" dirty="0"/>
          </a:p>
          <a:p>
            <a:pPr marL="114300" lvl="0" indent="0">
              <a:buNone/>
            </a:pPr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29046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6148" y="44624"/>
            <a:ext cx="7620000" cy="1301006"/>
          </a:xfrm>
        </p:spPr>
        <p:txBody>
          <a:bodyPr/>
          <a:lstStyle/>
          <a:p>
            <a:r>
              <a:rPr lang="en-US" sz="4800" dirty="0"/>
              <a:t>Association “Litter”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052736"/>
            <a:ext cx="8280920" cy="5688632"/>
          </a:xfrm>
        </p:spPr>
        <p:style>
          <a:lnRef idx="1">
            <a:schemeClr val="accent5"/>
          </a:lnRef>
          <a:fillRef idx="1002">
            <a:schemeClr val="lt1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114300" indent="0">
              <a:buNone/>
            </a:pPr>
            <a:endParaRPr lang="ru-RU" dirty="0"/>
          </a:p>
        </p:txBody>
      </p:sp>
      <p:sp>
        <p:nvSpPr>
          <p:cNvPr id="4" name="Шестиугольник 3"/>
          <p:cNvSpPr/>
          <p:nvPr/>
        </p:nvSpPr>
        <p:spPr>
          <a:xfrm>
            <a:off x="2994000" y="3026455"/>
            <a:ext cx="2664296" cy="1512168"/>
          </a:xfrm>
          <a:prstGeom prst="hex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Litter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6" name="Прямая со стрелкой 5"/>
          <p:cNvCxnSpPr>
            <a:stCxn id="4" idx="5"/>
          </p:cNvCxnSpPr>
          <p:nvPr/>
        </p:nvCxnSpPr>
        <p:spPr>
          <a:xfrm flipV="1">
            <a:off x="5280254" y="2482381"/>
            <a:ext cx="498293" cy="5440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5329002" y="4556581"/>
            <a:ext cx="626814" cy="5286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2267744" y="3782539"/>
            <a:ext cx="74384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 flipV="1">
            <a:off x="3011589" y="2420888"/>
            <a:ext cx="408283" cy="6160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4357909" y="2204864"/>
            <a:ext cx="0" cy="8648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658296" y="3798970"/>
            <a:ext cx="595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2915816" y="4547780"/>
            <a:ext cx="495372" cy="6814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4343737" y="4556581"/>
            <a:ext cx="14172" cy="8166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ая выноска 22"/>
          <p:cNvSpPr/>
          <p:nvPr/>
        </p:nvSpPr>
        <p:spPr>
          <a:xfrm rot="19226461">
            <a:off x="1949770" y="1665067"/>
            <a:ext cx="1568244" cy="814534"/>
          </a:xfrm>
          <a:prstGeom prst="wedgeRectCallout">
            <a:avLst>
              <a:gd name="adj1" fmla="val -6451"/>
              <a:gd name="adj2" fmla="val 93326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mic Sans MS" pitchFamily="66" charset="0"/>
              </a:rPr>
              <a:t>environment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27" name="Прямоугольная выноска 26"/>
          <p:cNvSpPr/>
          <p:nvPr/>
        </p:nvSpPr>
        <p:spPr>
          <a:xfrm rot="8231286">
            <a:off x="5416046" y="5084046"/>
            <a:ext cx="1417356" cy="774870"/>
          </a:xfrm>
          <a:prstGeom prst="wedgeRectCallout">
            <a:avLst>
              <a:gd name="adj1" fmla="val -8369"/>
              <a:gd name="adj2" fmla="val 8524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fine</a:t>
            </a:r>
            <a:endParaRPr lang="ru-RU" dirty="0"/>
          </a:p>
        </p:txBody>
      </p:sp>
      <p:sp>
        <p:nvSpPr>
          <p:cNvPr id="29" name="Прямоугольная выноска 28"/>
          <p:cNvSpPr/>
          <p:nvPr/>
        </p:nvSpPr>
        <p:spPr>
          <a:xfrm rot="2120170">
            <a:off x="5561267" y="1860301"/>
            <a:ext cx="1435027" cy="789014"/>
          </a:xfrm>
          <a:prstGeom prst="wedgeRectCallout">
            <a:avLst>
              <a:gd name="adj1" fmla="val -19755"/>
              <a:gd name="adj2" fmla="val 855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Comic Sans MS" pitchFamily="66" charset="0"/>
              </a:rPr>
              <a:t>illnes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0" name="Прямоугольная выноска 29"/>
          <p:cNvSpPr/>
          <p:nvPr/>
        </p:nvSpPr>
        <p:spPr>
          <a:xfrm>
            <a:off x="3707904" y="1268760"/>
            <a:ext cx="1512168" cy="805944"/>
          </a:xfrm>
          <a:prstGeom prst="wedgeRectCallout">
            <a:avLst>
              <a:gd name="adj1" fmla="val -6174"/>
              <a:gd name="adj2" fmla="val 9229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literbug</a:t>
            </a:r>
            <a:endParaRPr lang="ru-RU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1" name="Прямоугольная выноска 30"/>
          <p:cNvSpPr/>
          <p:nvPr/>
        </p:nvSpPr>
        <p:spPr>
          <a:xfrm rot="10471349">
            <a:off x="3635896" y="5410833"/>
            <a:ext cx="1440160" cy="826479"/>
          </a:xfrm>
          <a:prstGeom prst="wedgeRectCallout">
            <a:avLst>
              <a:gd name="adj1" fmla="val -4217"/>
              <a:gd name="adj2" fmla="val 10008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mic Sans MS" pitchFamily="66" charset="0"/>
              </a:rPr>
              <a:t>punishment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2" name="Прямоугольная выноска 31"/>
          <p:cNvSpPr/>
          <p:nvPr/>
        </p:nvSpPr>
        <p:spPr>
          <a:xfrm rot="12566568">
            <a:off x="1676732" y="5222647"/>
            <a:ext cx="1524912" cy="866222"/>
          </a:xfrm>
          <a:prstGeom prst="wedgeRectCallout">
            <a:avLst>
              <a:gd name="adj1" fmla="val -20319"/>
              <a:gd name="adj2" fmla="val 9945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mic Sans MS" pitchFamily="66" charset="0"/>
              </a:rPr>
              <a:t>garbage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3" name="Прямоугольная выноска 32"/>
          <p:cNvSpPr/>
          <p:nvPr/>
        </p:nvSpPr>
        <p:spPr>
          <a:xfrm rot="16200000">
            <a:off x="1134734" y="3225593"/>
            <a:ext cx="1366975" cy="899046"/>
          </a:xfrm>
          <a:prstGeom prst="wedgeRectCallout">
            <a:avLst>
              <a:gd name="adj1" fmla="val -7319"/>
              <a:gd name="adj2" fmla="val 94348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mic Sans MS" pitchFamily="66" charset="0"/>
              </a:rPr>
              <a:t>Litter</a:t>
            </a:r>
            <a:r>
              <a:rPr lang="en-US" dirty="0" smtClean="0"/>
              <a:t> bin</a:t>
            </a:r>
            <a:endParaRPr lang="ru-RU" dirty="0"/>
          </a:p>
        </p:txBody>
      </p:sp>
      <p:sp>
        <p:nvSpPr>
          <p:cNvPr id="34" name="Прямоугольная выноска 33"/>
          <p:cNvSpPr/>
          <p:nvPr/>
        </p:nvSpPr>
        <p:spPr>
          <a:xfrm rot="8231286">
            <a:off x="5403501" y="5084045"/>
            <a:ext cx="1417356" cy="774870"/>
          </a:xfrm>
          <a:prstGeom prst="wedgeRectCallout">
            <a:avLst>
              <a:gd name="adj1" fmla="val -8369"/>
              <a:gd name="adj2" fmla="val 8524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mic Sans MS" pitchFamily="66" charset="0"/>
              </a:rPr>
              <a:t>fine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5" name="Прямоугольная выноска 34"/>
          <p:cNvSpPr/>
          <p:nvPr/>
        </p:nvSpPr>
        <p:spPr>
          <a:xfrm rot="5400000">
            <a:off x="6038508" y="3522318"/>
            <a:ext cx="1499173" cy="829715"/>
          </a:xfrm>
          <a:prstGeom prst="wedgeRectCallout">
            <a:avLst>
              <a:gd name="adj1" fmla="val -8724"/>
              <a:gd name="adj2" fmla="val 9033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mic Sans MS" pitchFamily="66" charset="0"/>
              </a:rPr>
              <a:t>Old newspapers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36" name="Picture 4" descr="C:\Documents and Settings\Admin\Local Settings\Temporary Internet Files\Content.IE5\XZN00VDY\MC90044042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973" y="116632"/>
            <a:ext cx="1100528" cy="90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60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3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err="1"/>
              <a:t>Cinquaine</a:t>
            </a:r>
            <a:r>
              <a:rPr lang="en-US" sz="4800" dirty="0"/>
              <a:t> “Litter”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78007"/>
            <a:ext cx="7620000" cy="4800600"/>
          </a:xfr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sz="4800" u="sng" dirty="0" smtClean="0">
                <a:solidFill>
                  <a:srgbClr val="FF0000"/>
                </a:solidFill>
              </a:rPr>
              <a:t>Litter</a:t>
            </a:r>
          </a:p>
          <a:p>
            <a:pPr marL="114300" indent="0" algn="ctr">
              <a:buNone/>
            </a:pPr>
            <a:r>
              <a:rPr lang="en-US" sz="4800" u="sng" dirty="0" smtClean="0">
                <a:solidFill>
                  <a:schemeClr val="tx2"/>
                </a:solidFill>
              </a:rPr>
              <a:t>Dirty</a:t>
            </a:r>
            <a:r>
              <a:rPr lang="en-US" sz="4800" dirty="0" smtClean="0"/>
              <a:t>, </a:t>
            </a:r>
            <a:r>
              <a:rPr lang="en-US" sz="4800" u="sng" dirty="0" smtClean="0">
                <a:solidFill>
                  <a:schemeClr val="tx2"/>
                </a:solidFill>
              </a:rPr>
              <a:t>unhealthy</a:t>
            </a:r>
          </a:p>
          <a:p>
            <a:pPr marL="114300" indent="0" algn="ctr">
              <a:buNone/>
            </a:pPr>
            <a:r>
              <a:rPr lang="en-US" sz="4800" u="sng" dirty="0" smtClean="0">
                <a:solidFill>
                  <a:srgbClr val="7030A0"/>
                </a:solidFill>
              </a:rPr>
              <a:t>Spoil</a:t>
            </a:r>
            <a:r>
              <a:rPr lang="en-US" sz="4800" dirty="0" smtClean="0">
                <a:solidFill>
                  <a:srgbClr val="7030A0"/>
                </a:solidFill>
              </a:rPr>
              <a:t> , </a:t>
            </a:r>
            <a:r>
              <a:rPr lang="en-US" sz="4800" u="sng" dirty="0" smtClean="0">
                <a:solidFill>
                  <a:srgbClr val="7030A0"/>
                </a:solidFill>
              </a:rPr>
              <a:t>ill</a:t>
            </a:r>
            <a:r>
              <a:rPr lang="en-US" sz="4800" dirty="0" smtClean="0">
                <a:solidFill>
                  <a:srgbClr val="7030A0"/>
                </a:solidFill>
              </a:rPr>
              <a:t> , </a:t>
            </a:r>
            <a:r>
              <a:rPr lang="en-US" sz="4800" u="sng" dirty="0" smtClean="0">
                <a:solidFill>
                  <a:srgbClr val="7030A0"/>
                </a:solidFill>
              </a:rPr>
              <a:t>punish</a:t>
            </a:r>
            <a:r>
              <a:rPr lang="en-US" sz="4800" dirty="0" smtClean="0">
                <a:solidFill>
                  <a:srgbClr val="7030A0"/>
                </a:solidFill>
              </a:rPr>
              <a:t>  </a:t>
            </a:r>
            <a:endParaRPr lang="en-US" sz="4800" dirty="0">
              <a:solidFill>
                <a:srgbClr val="7030A0"/>
              </a:solidFill>
            </a:endParaRPr>
          </a:p>
          <a:p>
            <a:pPr marL="114300" indent="0" algn="ctr">
              <a:buNone/>
            </a:pPr>
            <a:r>
              <a:rPr lang="en-US" sz="4800" u="sng" dirty="0" smtClean="0">
                <a:solidFill>
                  <a:srgbClr val="00B050"/>
                </a:solidFill>
              </a:rPr>
              <a:t>Litter is a health  problem</a:t>
            </a:r>
          </a:p>
          <a:p>
            <a:pPr marL="114300" indent="0" algn="ctr">
              <a:buNone/>
            </a:pPr>
            <a:r>
              <a:rPr lang="en-US" sz="4800" u="sng" dirty="0" smtClean="0">
                <a:solidFill>
                  <a:srgbClr val="C00000"/>
                </a:solidFill>
              </a:rPr>
              <a:t>Litterbug</a:t>
            </a:r>
            <a:endParaRPr lang="ru-RU" sz="4800" u="sng" dirty="0">
              <a:solidFill>
                <a:srgbClr val="C00000"/>
              </a:solidFill>
            </a:endParaRPr>
          </a:p>
        </p:txBody>
      </p:sp>
      <p:pic>
        <p:nvPicPr>
          <p:cNvPr id="6" name="Picture 2" descr="C:\Documents and Settings\Admin\Local Settings\Temporary Internet Files\Content.IE5\GI3C1FF4\MC90043799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37218"/>
            <a:ext cx="1512168" cy="1440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85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</a:t>
            </a:r>
            <a:r>
              <a:rPr lang="en-US" dirty="0" smtClean="0"/>
              <a:t> </a:t>
            </a:r>
            <a:r>
              <a:rPr lang="ru-RU" dirty="0" smtClean="0"/>
              <a:t>урока: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Прочтут </a:t>
            </a:r>
            <a:r>
              <a:rPr lang="ru-RU" sz="5400" dirty="0"/>
              <a:t>текст с извлечением полезной информации; выпишут </a:t>
            </a:r>
            <a:r>
              <a:rPr lang="ru-RU" sz="5400" dirty="0" smtClean="0"/>
              <a:t>новые </a:t>
            </a:r>
            <a:r>
              <a:rPr lang="ru-RU" sz="5400" dirty="0"/>
              <a:t>слова.</a:t>
            </a:r>
          </a:p>
        </p:txBody>
      </p:sp>
      <p:pic>
        <p:nvPicPr>
          <p:cNvPr id="3083" name="Picture 11" descr="C:\Program Files\Microsoft Office\MEDIA\CAGCAT10\j0293844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88640"/>
            <a:ext cx="1738274" cy="182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87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V </a:t>
            </a:r>
            <a:r>
              <a:rPr lang="en-US" b="1" dirty="0"/>
              <a:t>Wrap-up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7620000" cy="4800600"/>
          </a:xfrm>
        </p:spPr>
        <p:txBody>
          <a:bodyPr/>
          <a:lstStyle/>
          <a:p>
            <a:pPr lvl="0"/>
            <a:r>
              <a:rPr lang="en-US" dirty="0" smtClean="0"/>
              <a:t>Homework </a:t>
            </a:r>
            <a:r>
              <a:rPr lang="en-US" dirty="0"/>
              <a:t>Ex.9 p.102</a:t>
            </a:r>
            <a:endParaRPr lang="ru-RU" dirty="0"/>
          </a:p>
          <a:p>
            <a:pPr lvl="0"/>
            <a:r>
              <a:rPr lang="en-US" dirty="0"/>
              <a:t>Give advice to each other (Don’t throw litter!) </a:t>
            </a:r>
            <a:endParaRPr lang="ru-RU" dirty="0"/>
          </a:p>
          <a:p>
            <a:pPr lvl="0"/>
            <a:r>
              <a:rPr lang="en-US" dirty="0"/>
              <a:t>Marks. </a:t>
            </a:r>
            <a:endParaRPr lang="ru-RU" dirty="0"/>
          </a:p>
          <a:p>
            <a:endParaRPr lang="ru-RU" dirty="0"/>
          </a:p>
        </p:txBody>
      </p:sp>
      <p:pic>
        <p:nvPicPr>
          <p:cNvPr id="17411" name="Picture 3" descr="C:\Documents and Settings\Admin\Local Settings\Temporary Internet Files\Content.IE5\2BBFPDWV\MM900354499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80928"/>
            <a:ext cx="3484079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C:\Documents and Settings\Admin\Local Settings\Temporary Internet Files\Content.IE5\T46V7PH9\MC900426054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084" y="3573016"/>
            <a:ext cx="3539616" cy="3088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C:\Documents and Settings\Admin\Local Settings\Temporary Internet Files\Content.IE5\GI3C1FF4\MC90040618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652266"/>
            <a:ext cx="1733550" cy="184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67293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7620000" cy="6140152"/>
          </a:xfrm>
        </p:spPr>
        <p:txBody>
          <a:bodyPr/>
          <a:lstStyle/>
          <a:p>
            <a:pPr marL="114300" indent="0">
              <a:buNone/>
            </a:pPr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9014"/>
            <a:ext cx="7632848" cy="6245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33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48680"/>
            <a:ext cx="7620000" cy="5448672"/>
          </a:xfrm>
        </p:spPr>
        <p:txBody>
          <a:bodyPr>
            <a:normAutofit lnSpcReduction="10000"/>
          </a:bodyPr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Образовательная -</a:t>
            </a:r>
            <a:r>
              <a:rPr lang="ru-RU" sz="2800" dirty="0" smtClean="0"/>
              <a:t> </a:t>
            </a:r>
            <a:r>
              <a:rPr lang="ru-RU" sz="2800" dirty="0"/>
              <a:t>научить беглому чтению и говорению об окружающей среде , определить значение новой лексики с помощью контекста.</a:t>
            </a: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Развивающая -</a:t>
            </a:r>
            <a:r>
              <a:rPr lang="ru-RU" sz="2800" dirty="0" smtClean="0"/>
              <a:t> </a:t>
            </a:r>
            <a:r>
              <a:rPr lang="ru-RU" sz="2800" dirty="0"/>
              <a:t>развитие навыков и умений устной речи, правильного письма, фонетического произношения.</a:t>
            </a: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Воспитательная -</a:t>
            </a:r>
            <a:r>
              <a:rPr lang="ru-RU" sz="2800" dirty="0" smtClean="0"/>
              <a:t> </a:t>
            </a:r>
            <a:r>
              <a:rPr lang="ru-RU" sz="2800" dirty="0"/>
              <a:t>воспитывать бережное отношение к окружающей среде.</a:t>
            </a:r>
          </a:p>
          <a:p>
            <a:endParaRPr lang="ru-RU" dirty="0"/>
          </a:p>
        </p:txBody>
      </p:sp>
      <p:pic>
        <p:nvPicPr>
          <p:cNvPr id="5122" name="Picture 2" descr="C:\Program Files\Microsoft Office\MEDIA\CAGCAT10\j0293844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941168"/>
            <a:ext cx="1738274" cy="182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26638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7620000" cy="5924128"/>
          </a:xfrm>
        </p:spPr>
        <p:txBody>
          <a:bodyPr/>
          <a:lstStyle/>
          <a:p>
            <a:r>
              <a:rPr lang="ru-RU" sz="5400" b="1" dirty="0"/>
              <a:t>Наглядный материал:</a:t>
            </a:r>
            <a:r>
              <a:rPr lang="ru-RU" sz="5400" dirty="0"/>
              <a:t> </a:t>
            </a:r>
            <a:r>
              <a:rPr lang="ru-RU" sz="4800" dirty="0"/>
              <a:t>постеры, маркеры, слайды.</a:t>
            </a:r>
          </a:p>
          <a:p>
            <a:r>
              <a:rPr lang="ru-RU" sz="5400" b="1" dirty="0"/>
              <a:t>Т.С.О.: </a:t>
            </a:r>
            <a:r>
              <a:rPr lang="ru-RU" sz="4800" dirty="0"/>
              <a:t>интерактивная доска.</a:t>
            </a:r>
          </a:p>
          <a:p>
            <a:endParaRPr lang="ru-RU" dirty="0"/>
          </a:p>
        </p:txBody>
      </p:sp>
      <p:pic>
        <p:nvPicPr>
          <p:cNvPr id="4101" name="Picture 5" descr="C:\Documents and Settings\Admin\Local Settings\Temporary Internet Files\Content.IE5\GI3C1FF4\MC90043481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805988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Documents and Settings\Admin\Рабочий стол\CLIPART\PUB60COR\J0295069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309075"/>
            <a:ext cx="1830387" cy="131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Documents and Settings\Admin\Рабочий стол\CLIPART\PUB60COR\ED00184_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823426"/>
            <a:ext cx="1833563" cy="80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Documents and Settings\Admin\Рабочий стол\CLIPART\PUB60COR\HH00625_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768313"/>
            <a:ext cx="1656184" cy="175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57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48680"/>
            <a:ext cx="7620000" cy="5472608"/>
          </a:xfrm>
        </p:spPr>
        <p:txBody>
          <a:bodyPr/>
          <a:lstStyle/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marL="114300" indent="0">
              <a:buNone/>
            </a:pPr>
            <a:r>
              <a:rPr lang="en-US" sz="8000" b="1" dirty="0" smtClean="0"/>
              <a:t>Procedure</a:t>
            </a:r>
            <a:r>
              <a:rPr lang="en-US" sz="8000" b="1" dirty="0"/>
              <a:t>:</a:t>
            </a:r>
            <a:endParaRPr lang="ru-RU" sz="8000" dirty="0"/>
          </a:p>
        </p:txBody>
      </p:sp>
      <p:pic>
        <p:nvPicPr>
          <p:cNvPr id="6146" name="Picture 2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6632"/>
            <a:ext cx="3550376" cy="3037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59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7620000" cy="6140152"/>
          </a:xfrm>
        </p:spPr>
        <p:txBody>
          <a:bodyPr anchor="ctr">
            <a:normAutofit/>
          </a:bodyPr>
          <a:lstStyle/>
          <a:p>
            <a:pPr marL="114300" indent="0" algn="ctr">
              <a:buNone/>
            </a:pPr>
            <a:r>
              <a:rPr lang="en-US" sz="6000" b="1" dirty="0" smtClean="0"/>
              <a:t>1 Warm up</a:t>
            </a:r>
          </a:p>
          <a:p>
            <a:pPr marL="114300" indent="0" algn="ctr">
              <a:buNone/>
            </a:pPr>
            <a:endParaRPr lang="en-US" sz="6000" b="1" dirty="0"/>
          </a:p>
          <a:p>
            <a:pPr marL="114300" indent="0" algn="ctr">
              <a:buNone/>
            </a:pPr>
            <a:endParaRPr lang="ru-RU" sz="6000" b="1" dirty="0"/>
          </a:p>
        </p:txBody>
      </p:sp>
      <p:pic>
        <p:nvPicPr>
          <p:cNvPr id="9218" name="Picture 2" descr="C:\Documents and Settings\Admin\Local Settings\Temporary Internet Files\Content.IE5\2BBFPDWV\MC900428261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996952"/>
            <a:ext cx="3168352" cy="301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361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7681664" cy="6381328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Brainstorming</a:t>
            </a:r>
          </a:p>
          <a:p>
            <a:pPr lvl="0"/>
            <a:r>
              <a:rPr lang="en-US" dirty="0" smtClean="0"/>
              <a:t>What is the weather like today?</a:t>
            </a:r>
          </a:p>
          <a:p>
            <a:pPr lvl="0"/>
            <a:r>
              <a:rPr lang="en-US" dirty="0"/>
              <a:t> M</a:t>
            </a:r>
            <a:r>
              <a:rPr lang="en-US" dirty="0" smtClean="0"/>
              <a:t>ake up  the cluster “World Weather Yesterday”</a:t>
            </a:r>
          </a:p>
          <a:p>
            <a:pPr lvl="0"/>
            <a:endParaRPr lang="en-US" dirty="0"/>
          </a:p>
          <a:p>
            <a:pPr lvl="0"/>
            <a:endParaRPr lang="en-US" dirty="0" smtClean="0"/>
          </a:p>
          <a:p>
            <a:pPr lvl="0"/>
            <a:endParaRPr lang="en-US" dirty="0"/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6" name="Блок-схема: процесс 5"/>
          <p:cNvSpPr/>
          <p:nvPr/>
        </p:nvSpPr>
        <p:spPr>
          <a:xfrm>
            <a:off x="3327508" y="3912948"/>
            <a:ext cx="2160240" cy="64807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World Weather</a:t>
            </a:r>
            <a:endParaRPr lang="ru-RU" dirty="0"/>
          </a:p>
          <a:p>
            <a:pPr algn="ctr"/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1571150" y="3374047"/>
            <a:ext cx="1306984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Astana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6093265" y="3374047"/>
            <a:ext cx="115212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Berlin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3851920" y="2941999"/>
            <a:ext cx="115212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Rome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6228184" y="4365104"/>
            <a:ext cx="1368152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Moscow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3834962" y="5417747"/>
            <a:ext cx="1241094" cy="5728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New York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1403648" y="4566135"/>
            <a:ext cx="141775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London</a:t>
            </a:r>
            <a:endParaRPr lang="ru-RU" dirty="0"/>
          </a:p>
        </p:txBody>
      </p:sp>
      <p:sp>
        <p:nvSpPr>
          <p:cNvPr id="8" name="Блок-схема: узел 7"/>
          <p:cNvSpPr/>
          <p:nvPr/>
        </p:nvSpPr>
        <p:spPr>
          <a:xfrm>
            <a:off x="1259632" y="2384779"/>
            <a:ext cx="815574" cy="72960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-10</a:t>
            </a:r>
            <a:endParaRPr lang="ru-RU" dirty="0"/>
          </a:p>
        </p:txBody>
      </p:sp>
      <p:sp>
        <p:nvSpPr>
          <p:cNvPr id="16" name="Блок-схема: узел 15"/>
          <p:cNvSpPr/>
          <p:nvPr/>
        </p:nvSpPr>
        <p:spPr>
          <a:xfrm>
            <a:off x="2367056" y="2492896"/>
            <a:ext cx="599064" cy="60121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Sn</a:t>
            </a:r>
            <a:endParaRPr lang="ru-RU" dirty="0"/>
          </a:p>
        </p:txBody>
      </p:sp>
      <p:sp>
        <p:nvSpPr>
          <p:cNvPr id="17" name="Блок-схема: узел 16"/>
          <p:cNvSpPr/>
          <p:nvPr/>
        </p:nvSpPr>
        <p:spPr>
          <a:xfrm>
            <a:off x="4572000" y="2115801"/>
            <a:ext cx="504056" cy="52111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</a:t>
            </a:r>
            <a:endParaRPr lang="ru-RU" dirty="0"/>
          </a:p>
        </p:txBody>
      </p:sp>
      <p:sp>
        <p:nvSpPr>
          <p:cNvPr id="18" name="Блок-схема: узел 17"/>
          <p:cNvSpPr/>
          <p:nvPr/>
        </p:nvSpPr>
        <p:spPr>
          <a:xfrm>
            <a:off x="3491880" y="2124224"/>
            <a:ext cx="792088" cy="52111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+18</a:t>
            </a:r>
            <a:endParaRPr lang="ru-RU" dirty="0"/>
          </a:p>
        </p:txBody>
      </p:sp>
      <p:sp>
        <p:nvSpPr>
          <p:cNvPr id="19" name="Блок-схема: узел 18"/>
          <p:cNvSpPr/>
          <p:nvPr/>
        </p:nvSpPr>
        <p:spPr>
          <a:xfrm>
            <a:off x="4572000" y="6165303"/>
            <a:ext cx="504056" cy="52111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узел 19"/>
          <p:cNvSpPr/>
          <p:nvPr/>
        </p:nvSpPr>
        <p:spPr>
          <a:xfrm>
            <a:off x="3873612" y="6165304"/>
            <a:ext cx="504056" cy="52111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лок-схема: узел 20"/>
          <p:cNvSpPr/>
          <p:nvPr/>
        </p:nvSpPr>
        <p:spPr>
          <a:xfrm>
            <a:off x="6217549" y="5383165"/>
            <a:ext cx="504056" cy="52111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лок-схема: узел 21"/>
          <p:cNvSpPr/>
          <p:nvPr/>
        </p:nvSpPr>
        <p:spPr>
          <a:xfrm>
            <a:off x="7033758" y="5383166"/>
            <a:ext cx="504056" cy="52111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Блок-схема: узел 22"/>
          <p:cNvSpPr/>
          <p:nvPr/>
        </p:nvSpPr>
        <p:spPr>
          <a:xfrm>
            <a:off x="6781730" y="2588723"/>
            <a:ext cx="504056" cy="52111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Блок-схема: узел 23"/>
          <p:cNvSpPr/>
          <p:nvPr/>
        </p:nvSpPr>
        <p:spPr>
          <a:xfrm>
            <a:off x="6093265" y="2573001"/>
            <a:ext cx="504056" cy="52111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Блок-схема: узел 24"/>
          <p:cNvSpPr/>
          <p:nvPr/>
        </p:nvSpPr>
        <p:spPr>
          <a:xfrm>
            <a:off x="2462064" y="5383166"/>
            <a:ext cx="504056" cy="52111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Блок-схема: узел 25"/>
          <p:cNvSpPr/>
          <p:nvPr/>
        </p:nvSpPr>
        <p:spPr>
          <a:xfrm>
            <a:off x="1656427" y="5373216"/>
            <a:ext cx="504056" cy="52111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Прямая со стрелкой 26"/>
          <p:cNvCxnSpPr>
            <a:endCxn id="22" idx="0"/>
          </p:cNvCxnSpPr>
          <p:nvPr/>
        </p:nvCxnSpPr>
        <p:spPr>
          <a:xfrm>
            <a:off x="7033758" y="4797152"/>
            <a:ext cx="252028" cy="5860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6876256" y="3057673"/>
            <a:ext cx="72008" cy="3163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endCxn id="25" idx="0"/>
          </p:cNvCxnSpPr>
          <p:nvPr/>
        </p:nvCxnSpPr>
        <p:spPr>
          <a:xfrm>
            <a:off x="2478731" y="4975038"/>
            <a:ext cx="235361" cy="408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endCxn id="26" idx="0"/>
          </p:cNvCxnSpPr>
          <p:nvPr/>
        </p:nvCxnSpPr>
        <p:spPr>
          <a:xfrm flipH="1">
            <a:off x="1908455" y="4983368"/>
            <a:ext cx="166751" cy="3898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endCxn id="11" idx="4"/>
          </p:cNvCxnSpPr>
          <p:nvPr/>
        </p:nvCxnSpPr>
        <p:spPr>
          <a:xfrm flipV="1">
            <a:off x="4377668" y="3374047"/>
            <a:ext cx="50316" cy="5205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endCxn id="7" idx="6"/>
          </p:cNvCxnSpPr>
          <p:nvPr/>
        </p:nvCxnSpPr>
        <p:spPr>
          <a:xfrm flipH="1" flipV="1">
            <a:off x="2878134" y="3590071"/>
            <a:ext cx="449374" cy="7082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6" idx="1"/>
            <a:endCxn id="14" idx="6"/>
          </p:cNvCxnSpPr>
          <p:nvPr/>
        </p:nvCxnSpPr>
        <p:spPr>
          <a:xfrm flipH="1">
            <a:off x="2821406" y="4236984"/>
            <a:ext cx="506102" cy="545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stCxn id="6" idx="3"/>
            <a:endCxn id="10" idx="2"/>
          </p:cNvCxnSpPr>
          <p:nvPr/>
        </p:nvCxnSpPr>
        <p:spPr>
          <a:xfrm flipV="1">
            <a:off x="5487748" y="3590071"/>
            <a:ext cx="605517" cy="6469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stCxn id="6" idx="3"/>
            <a:endCxn id="12" idx="2"/>
          </p:cNvCxnSpPr>
          <p:nvPr/>
        </p:nvCxnSpPr>
        <p:spPr>
          <a:xfrm>
            <a:off x="5487748" y="4236984"/>
            <a:ext cx="740436" cy="344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endCxn id="13" idx="0"/>
          </p:cNvCxnSpPr>
          <p:nvPr/>
        </p:nvCxnSpPr>
        <p:spPr>
          <a:xfrm>
            <a:off x="4411026" y="4621391"/>
            <a:ext cx="44483" cy="7963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flipH="1">
            <a:off x="6469577" y="4797152"/>
            <a:ext cx="252028" cy="5860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>
            <a:endCxn id="19" idx="0"/>
          </p:cNvCxnSpPr>
          <p:nvPr/>
        </p:nvCxnSpPr>
        <p:spPr>
          <a:xfrm>
            <a:off x="4698014" y="5990638"/>
            <a:ext cx="126014" cy="1746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 flipH="1">
            <a:off x="4156161" y="5815973"/>
            <a:ext cx="127807" cy="3493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 flipH="1" flipV="1">
            <a:off x="6352724" y="3094400"/>
            <a:ext cx="116853" cy="2796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 flipV="1">
            <a:off x="4698014" y="2593272"/>
            <a:ext cx="110354" cy="3487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 flipH="1" flipV="1">
            <a:off x="3976599" y="2645337"/>
            <a:ext cx="235361" cy="2966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 flipH="1" flipV="1">
            <a:off x="1892795" y="3109835"/>
            <a:ext cx="182411" cy="2893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 flipV="1">
            <a:off x="2462064" y="3094401"/>
            <a:ext cx="123305" cy="3047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649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 the questions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4400" dirty="0"/>
              <a:t>Which city was the hottest?</a:t>
            </a:r>
            <a:endParaRPr lang="ru-RU" sz="4400" dirty="0"/>
          </a:p>
          <a:p>
            <a:pPr>
              <a:lnSpc>
                <a:spcPct val="150000"/>
              </a:lnSpc>
            </a:pPr>
            <a:r>
              <a:rPr lang="en-US" sz="4400" dirty="0"/>
              <a:t>Which city was the coldest?</a:t>
            </a:r>
            <a:endParaRPr lang="ru-RU" sz="4400" dirty="0"/>
          </a:p>
          <a:p>
            <a:pPr>
              <a:lnSpc>
                <a:spcPct val="150000"/>
              </a:lnSpc>
            </a:pPr>
            <a:r>
              <a:rPr lang="en-US" sz="4400" dirty="0"/>
              <a:t>Which month do you think is it?</a:t>
            </a:r>
            <a:endParaRPr lang="ru-RU" sz="4400" dirty="0"/>
          </a:p>
          <a:p>
            <a:pPr>
              <a:lnSpc>
                <a:spcPct val="150000"/>
              </a:lnSpc>
            </a:pP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779859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7620000" cy="6212160"/>
          </a:xfrm>
        </p:spPr>
        <p:txBody>
          <a:bodyPr anchor="ctr">
            <a:normAutofit/>
          </a:bodyPr>
          <a:lstStyle/>
          <a:p>
            <a:pPr marL="114300" lvl="0" indent="0" algn="ctr">
              <a:buNone/>
            </a:pPr>
            <a:r>
              <a:rPr lang="en-US" sz="8000" b="1" dirty="0" smtClean="0"/>
              <a:t>2 Review</a:t>
            </a:r>
            <a:r>
              <a:rPr lang="en-US" sz="8000" b="1" dirty="0"/>
              <a:t>.</a:t>
            </a:r>
            <a:endParaRPr lang="ru-RU" sz="8000" dirty="0"/>
          </a:p>
          <a:p>
            <a:pPr algn="ctr"/>
            <a:endParaRPr lang="ru-RU" sz="8000" dirty="0"/>
          </a:p>
        </p:txBody>
      </p:sp>
      <p:pic>
        <p:nvPicPr>
          <p:cNvPr id="10242" name="Picture 2" descr="C:\Documents and Settings\Admin\Local Settings\Temporary Internet Files\Content.IE5\2BBFPDWV\MC900428261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501" y="2996952"/>
            <a:ext cx="3168353" cy="301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9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573</TotalTime>
  <Words>351</Words>
  <Application>Microsoft Office PowerPoint</Application>
  <PresentationFormat>Экран (4:3)</PresentationFormat>
  <Paragraphs>99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Соседство</vt:lpstr>
      <vt:lpstr> Theme: How green you are! </vt:lpstr>
      <vt:lpstr>Цель урока: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Answer the questions</vt:lpstr>
      <vt:lpstr>Презентация PowerPoint</vt:lpstr>
      <vt:lpstr>Презентация PowerPoint</vt:lpstr>
      <vt:lpstr>Checking-up of homework</vt:lpstr>
      <vt:lpstr>II Pre-task. </vt:lpstr>
      <vt:lpstr>Презентация PowerPoint</vt:lpstr>
      <vt:lpstr> 3) New words </vt:lpstr>
      <vt:lpstr>Презентация PowerPoint</vt:lpstr>
      <vt:lpstr> III Presentation  </vt:lpstr>
      <vt:lpstr> IV Follow up  </vt:lpstr>
      <vt:lpstr>Association “Litter”</vt:lpstr>
      <vt:lpstr>Cinquaine “Litter”</vt:lpstr>
      <vt:lpstr> V Wrap-up  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Theme: How green you are! </dc:title>
  <dc:creator>Admin</dc:creator>
  <cp:lastModifiedBy>Admin</cp:lastModifiedBy>
  <cp:revision>45</cp:revision>
  <dcterms:created xsi:type="dcterms:W3CDTF">2013-08-17T04:18:51Z</dcterms:created>
  <dcterms:modified xsi:type="dcterms:W3CDTF">2013-08-20T17:01:03Z</dcterms:modified>
</cp:coreProperties>
</file>