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82" r:id="rId4"/>
    <p:sldId id="258" r:id="rId5"/>
    <p:sldId id="283" r:id="rId6"/>
    <p:sldId id="259" r:id="rId7"/>
    <p:sldId id="266" r:id="rId8"/>
    <p:sldId id="267" r:id="rId9"/>
    <p:sldId id="270" r:id="rId10"/>
    <p:sldId id="269" r:id="rId11"/>
    <p:sldId id="268" r:id="rId12"/>
    <p:sldId id="272" r:id="rId13"/>
    <p:sldId id="277" r:id="rId14"/>
    <p:sldId id="276" r:id="rId15"/>
    <p:sldId id="275" r:id="rId16"/>
    <p:sldId id="274" r:id="rId17"/>
    <p:sldId id="273" r:id="rId18"/>
    <p:sldId id="271" r:id="rId19"/>
    <p:sldId id="281" r:id="rId20"/>
    <p:sldId id="278" r:id="rId21"/>
    <p:sldId id="280" r:id="rId22"/>
    <p:sldId id="279" r:id="rId23"/>
    <p:sldId id="284" r:id="rId24"/>
    <p:sldId id="285" r:id="rId25"/>
    <p:sldId id="286" r:id="rId26"/>
    <p:sldId id="287" r:id="rId27"/>
    <p:sldId id="28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00000"/>
    <a:srgbClr val="00FFFF"/>
    <a:srgbClr val="CC0099"/>
    <a:srgbClr val="FF99FF"/>
    <a:srgbClr val="FF6600"/>
    <a:srgbClr val="996600"/>
    <a:srgbClr val="00FF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24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Pt>
            <c:idx val="6"/>
            <c:spPr>
              <a:solidFill>
                <a:srgbClr val="FF0066"/>
              </a:solidFill>
            </c:spPr>
          </c:dPt>
          <c:dPt>
            <c:idx val="7"/>
            <c:spPr>
              <a:solidFill>
                <a:srgbClr val="00FF00"/>
              </a:solidFill>
            </c:spPr>
          </c:dPt>
          <c:dPt>
            <c:idx val="8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rgbClr val="996600"/>
              </a:solidFill>
            </c:spPr>
          </c:dPt>
          <c:dPt>
            <c:idx val="10"/>
            <c:spPr>
              <a:solidFill>
                <a:srgbClr val="FF6600"/>
              </a:solidFill>
            </c:spPr>
          </c:dPt>
          <c:dPt>
            <c:idx val="11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2"/>
            <c:spPr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dPt>
            <c:idx val="13"/>
            <c:spPr>
              <a:solidFill>
                <a:srgbClr val="FF99FF"/>
              </a:solidFill>
            </c:spPr>
          </c:dPt>
          <c:dLbls>
            <c:dLbl>
              <c:idx val="0"/>
              <c:layout>
                <c:manualLayout>
                  <c:x val="-2.0377568781610503E-3"/>
                  <c:y val="-3.9404942461298059E-3"/>
                </c:manualLayout>
              </c:layout>
              <c:showPercent val="1"/>
            </c:dLbl>
            <c:dLbl>
              <c:idx val="1"/>
              <c:layout>
                <c:manualLayout>
                  <c:x val="6.2720169213525934E-4"/>
                  <c:y val="-1.7748808935479264E-3"/>
                </c:manualLayout>
              </c:layout>
              <c:showPercent val="1"/>
            </c:dLbl>
            <c:dLbl>
              <c:idx val="3"/>
              <c:layout>
                <c:manualLayout>
                  <c:x val="-7.4890114504885482E-4"/>
                  <c:y val="-6.2352866710324887E-4"/>
                </c:manualLayout>
              </c:layout>
              <c:showPercent val="1"/>
            </c:dLbl>
            <c:dLbl>
              <c:idx val="4"/>
              <c:layout>
                <c:manualLayout>
                  <c:x val="1.8490835071839505E-3"/>
                  <c:y val="-1.0621593263334219E-2"/>
                </c:manualLayout>
              </c:layout>
              <c:showPercent val="1"/>
            </c:dLbl>
            <c:dLbl>
              <c:idx val="5"/>
              <c:layout>
                <c:manualLayout>
                  <c:x val="1.3791196803401261E-2"/>
                  <c:y val="-2.0428704107194589E-2"/>
                </c:manualLayout>
              </c:layout>
              <c:showPercent val="1"/>
            </c:dLbl>
            <c:dLbl>
              <c:idx val="6"/>
              <c:layout>
                <c:manualLayout>
                  <c:x val="1.899072598279097E-2"/>
                  <c:y val="-7.3936379991576808E-3"/>
                </c:manualLayout>
              </c:layout>
              <c:showPercent val="1"/>
            </c:dLbl>
            <c:dLbl>
              <c:idx val="7"/>
              <c:layout>
                <c:manualLayout>
                  <c:x val="4.2585456305974489E-2"/>
                  <c:y val="1.4200720846611357E-2"/>
                </c:manualLayout>
              </c:layout>
              <c:showPercent val="1"/>
            </c:dLbl>
            <c:dLbl>
              <c:idx val="8"/>
              <c:layout>
                <c:manualLayout>
                  <c:x val="-1.391923162694249E-2"/>
                  <c:y val="1.3374218230773161E-2"/>
                </c:manualLayout>
              </c:layout>
              <c:showPercent val="1"/>
            </c:dLbl>
            <c:dLbl>
              <c:idx val="9"/>
              <c:layout>
                <c:manualLayout>
                  <c:x val="7.9517951906210626E-4"/>
                  <c:y val="-2.1634831912008537E-3"/>
                </c:manualLayout>
              </c:layout>
              <c:showPercent val="1"/>
            </c:dLbl>
            <c:dLbl>
              <c:idx val="10"/>
              <c:layout>
                <c:manualLayout>
                  <c:x val="1.1303507936952343E-3"/>
                  <c:y val="-1.1734602584920406E-2"/>
                </c:manualLayout>
              </c:layout>
              <c:showPercent val="1"/>
            </c:dLbl>
            <c:dLbl>
              <c:idx val="11"/>
              <c:layout>
                <c:manualLayout>
                  <c:x val="-3.5464801404835287E-3"/>
                  <c:y val="9.1002015741284119E-3"/>
                </c:manualLayout>
              </c:layout>
              <c:showPercent val="1"/>
            </c:dLbl>
            <c:dLbl>
              <c:idx val="12"/>
              <c:layout>
                <c:manualLayout>
                  <c:x val="-8.5061099521070264E-3"/>
                  <c:y val="-1.0512346415364423E-3"/>
                </c:manualLayout>
              </c:layout>
              <c:showPercent val="1"/>
            </c:dLbl>
            <c:dLbl>
              <c:idx val="13"/>
              <c:layout>
                <c:manualLayout>
                  <c:x val="4.5589930405048702E-3"/>
                  <c:y val="-8.3360822558774354E-3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Лист1!$A$2:$A$15</c:f>
              <c:strCache>
                <c:ptCount val="14"/>
                <c:pt idx="0">
                  <c:v>Шерстистый мамонт</c:v>
                </c:pt>
                <c:pt idx="1">
                  <c:v>Норфолский кака</c:v>
                </c:pt>
                <c:pt idx="2">
                  <c:v>Тур</c:v>
                </c:pt>
                <c:pt idx="3">
                  <c:v>Лисица фолклендская</c:v>
                </c:pt>
                <c:pt idx="4">
                  <c:v>Ирландский тигр</c:v>
                </c:pt>
                <c:pt idx="5">
                  <c:v>Большая гагарка</c:v>
                </c:pt>
                <c:pt idx="6">
                  <c:v>Пещерная лев</c:v>
                </c:pt>
                <c:pt idx="7">
                  <c:v>Странствующий голубь</c:v>
                </c:pt>
                <c:pt idx="8">
                  <c:v>Квагга</c:v>
                </c:pt>
                <c:pt idx="9">
                  <c:v>Дронт</c:v>
                </c:pt>
                <c:pt idx="10">
                  <c:v>Динозавры</c:v>
                </c:pt>
                <c:pt idx="11">
                  <c:v>Баклан Стеллера</c:v>
                </c:pt>
                <c:pt idx="12">
                  <c:v>Сумчатый волк</c:v>
                </c:pt>
                <c:pt idx="13">
                  <c:v>Пещерный медведь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8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6</c:v>
                </c:pt>
                <c:pt idx="5">
                  <c:v>3</c:v>
                </c:pt>
                <c:pt idx="6">
                  <c:v>6</c:v>
                </c:pt>
                <c:pt idx="7">
                  <c:v>6</c:v>
                </c:pt>
                <c:pt idx="8">
                  <c:v>1</c:v>
                </c:pt>
                <c:pt idx="9">
                  <c:v>7</c:v>
                </c:pt>
                <c:pt idx="10">
                  <c:v>8</c:v>
                </c:pt>
                <c:pt idx="11">
                  <c:v>5</c:v>
                </c:pt>
                <c:pt idx="12">
                  <c:v>2</c:v>
                </c:pt>
                <c:pt idx="13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888121457622759"/>
          <c:y val="7.6524830378292302E-2"/>
          <c:w val="0.31118785423772338"/>
          <c:h val="0.81603256834166238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Лист1!$A$2:$A$5</c:f>
              <c:strCache>
                <c:ptCount val="2"/>
                <c:pt idx="0">
                  <c:v>За</c:v>
                </c:pt>
                <c:pt idx="1">
                  <c:v>Против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Против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Лист1!$A$2:$A$5</c:f>
              <c:strCache>
                <c:ptCount val="2"/>
                <c:pt idx="0">
                  <c:v>За</c:v>
                </c:pt>
                <c:pt idx="1">
                  <c:v>Против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1">
                  <c:v>7.0000000000000021E-2</c:v>
                </c:pt>
              </c:numCache>
            </c:numRef>
          </c:val>
        </c:ser>
        <c:axId val="63650816"/>
        <c:axId val="63652608"/>
      </c:barChart>
      <c:catAx>
        <c:axId val="63650816"/>
        <c:scaling>
          <c:orientation val="minMax"/>
        </c:scaling>
        <c:axPos val="b"/>
        <c:tickLblPos val="nextTo"/>
        <c:crossAx val="63652608"/>
        <c:crosses val="autoZero"/>
        <c:auto val="1"/>
        <c:lblAlgn val="ctr"/>
        <c:lblOffset val="100"/>
      </c:catAx>
      <c:valAx>
        <c:axId val="63652608"/>
        <c:scaling>
          <c:orientation val="minMax"/>
        </c:scaling>
        <c:axPos val="l"/>
        <c:majorGridlines/>
        <c:numFmt formatCode="0%" sourceLinked="1"/>
        <c:tickLblPos val="nextTo"/>
        <c:crossAx val="636508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Cyr" charset="-52"/>
              </a:defRPr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Cyr" charset="-52"/>
              </a:defRPr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Cyr" charset="-52"/>
              </a:defRPr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5BF3887F-F651-4D45-B418-E2AB123E4C60}" type="slidenum">
              <a:rPr lang="ru-RU"/>
              <a:pPr/>
              <a:t>‹#›</a:t>
            </a:fld>
            <a:endParaRPr lang="ru-RU">
              <a:latin typeface="Arial Cyr" charset="-5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Cyr" charset="-52"/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Cyr" charset="-52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Cyr" charset="-52"/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E2731603-80FF-4E66-843D-25FA3E2CFF90}" type="slidenum">
              <a:rPr lang="ru-RU"/>
              <a:pPr/>
              <a:t>‹#›</a:t>
            </a:fld>
            <a:endParaRPr lang="ru-RU">
              <a:latin typeface="Arial Cyr" charset="-5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749AF-0DD8-4162-A0A5-5260005918E7}" type="slidenum">
              <a:rPr lang="ru-RU"/>
              <a:pPr/>
              <a:t>1</a:t>
            </a:fld>
            <a:endParaRPr lang="ru-RU">
              <a:latin typeface="Arial Cyr" charset="-52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5E721-4EF8-4DD9-9D28-E487FA88070D}" type="slidenum">
              <a:rPr lang="ru-RU"/>
              <a:pPr/>
              <a:t>2</a:t>
            </a:fld>
            <a:endParaRPr lang="ru-RU">
              <a:latin typeface="Arial Cyr" charset="-52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AA50F-DDCD-4AE4-8A62-4B158364E40C}" type="slidenum">
              <a:rPr lang="ru-RU"/>
              <a:pPr/>
              <a:t>4</a:t>
            </a:fld>
            <a:endParaRPr lang="ru-RU">
              <a:latin typeface="Arial Cyr" charset="-52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9D64B9-922F-4D7E-BA1D-DCD9DDEB3909}" type="slidenum">
              <a:rPr lang="ru-RU"/>
              <a:pPr/>
              <a:t>6</a:t>
            </a:fld>
            <a:endParaRPr lang="ru-RU">
              <a:latin typeface="Arial Cyr" charset="-52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5E39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smtClean="0"/>
              <a:t>Образец подзаголовка</a:t>
            </a:r>
            <a:endParaRPr kumimoji="1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E3BFFC2A-29C7-4175-B53E-C4D34A7A796B}" type="slidenum">
              <a:rPr lang="ru-RU" smtClean="0"/>
              <a:pPr/>
              <a:t>‹#›</a:t>
            </a:fld>
            <a:endParaRPr lang="ru-RU">
              <a:latin typeface="Verdana Cyr" charset="-5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97A8-B5FA-4788-9702-32032278F18D}" type="slidenum">
              <a:rPr lang="ru-RU" smtClean="0"/>
              <a:pPr/>
              <a:t>‹#›</a:t>
            </a:fld>
            <a:endParaRPr lang="ru-RU">
              <a:latin typeface="Verdana Cyr" charset="-5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AB65-DA0C-4D70-B0AD-DC2C4C080061}" type="slidenum">
              <a:rPr lang="ru-RU" smtClean="0"/>
              <a:pPr/>
              <a:t>‹#›</a:t>
            </a:fld>
            <a:endParaRPr lang="ru-RU">
              <a:latin typeface="Verdana Cyr" charset="-5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8ED02B7-E5B7-408D-A686-A35F4A1B2B24}" type="slidenum">
              <a:rPr lang="ru-RU"/>
              <a:pPr/>
              <a:t>‹#›</a:t>
            </a:fld>
            <a:endParaRPr lang="ru-RU">
              <a:latin typeface="Verdana Cyr" charset="-5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D0F6-B746-4057-B5D5-34C4C25CF8DA}" type="slidenum">
              <a:rPr lang="ru-RU" smtClean="0"/>
              <a:pPr/>
              <a:t>‹#›</a:t>
            </a:fld>
            <a:endParaRPr lang="ru-RU">
              <a:latin typeface="Verdana Cyr" charset="-5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48A5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4FDD-F577-4F3F-97E5-6F3955949CED}" type="slidenum">
              <a:rPr lang="ru-RU" smtClean="0"/>
              <a:pPr/>
              <a:t>‹#›</a:t>
            </a:fld>
            <a:endParaRPr lang="ru-RU">
              <a:latin typeface="Verdana Cyr" charset="-5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D69473"/>
                </a:solidFill>
              </a:defRPr>
            </a:lvl1pPr>
            <a:lvl2pPr>
              <a:defRPr sz="2400">
                <a:solidFill>
                  <a:srgbClr val="D69473"/>
                </a:solidFill>
              </a:defRPr>
            </a:lvl2pPr>
            <a:lvl3pPr>
              <a:defRPr sz="2000">
                <a:solidFill>
                  <a:srgbClr val="D69473"/>
                </a:solidFill>
              </a:defRPr>
            </a:lvl3pPr>
            <a:lvl4pPr>
              <a:defRPr sz="1800">
                <a:solidFill>
                  <a:srgbClr val="D69473"/>
                </a:solidFill>
              </a:defRPr>
            </a:lvl4pPr>
            <a:lvl5pPr>
              <a:defRPr sz="1800">
                <a:solidFill>
                  <a:srgbClr val="D6947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A945-4DC5-44D2-98EB-0721EE47D670}" type="slidenum">
              <a:rPr lang="ru-RU" smtClean="0"/>
              <a:pPr/>
              <a:t>‹#›</a:t>
            </a:fld>
            <a:endParaRPr lang="ru-RU">
              <a:latin typeface="Verdana Cyr" charset="-5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D69473"/>
                </a:solidFill>
              </a:defRPr>
            </a:lvl1pPr>
            <a:lvl2pPr>
              <a:defRPr sz="2000">
                <a:solidFill>
                  <a:srgbClr val="D69473"/>
                </a:solidFill>
              </a:defRPr>
            </a:lvl2pPr>
            <a:lvl3pPr>
              <a:defRPr sz="1800">
                <a:solidFill>
                  <a:srgbClr val="D69473"/>
                </a:solidFill>
              </a:defRPr>
            </a:lvl3pPr>
            <a:lvl4pPr>
              <a:defRPr sz="1600">
                <a:solidFill>
                  <a:srgbClr val="D69473"/>
                </a:solidFill>
              </a:defRPr>
            </a:lvl4pPr>
            <a:lvl5pPr>
              <a:defRPr sz="1600">
                <a:solidFill>
                  <a:srgbClr val="D6947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3864-D047-40A7-BCF1-69BC84B913AA}" type="slidenum">
              <a:rPr lang="ru-RU" smtClean="0"/>
              <a:pPr/>
              <a:t>‹#›</a:t>
            </a:fld>
            <a:endParaRPr lang="ru-RU">
              <a:latin typeface="Verdana Cyr" charset="-5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47CB-A427-4D05-932E-CF08D56BCD79}" type="slidenum">
              <a:rPr lang="ru-RU" smtClean="0"/>
              <a:pPr/>
              <a:t>‹#›</a:t>
            </a:fld>
            <a:endParaRPr lang="ru-RU">
              <a:latin typeface="Verdana Cyr" charset="-5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DE85-9E0F-4D67-A772-DBD1EC159D17}" type="slidenum">
              <a:rPr lang="ru-RU" smtClean="0"/>
              <a:pPr/>
              <a:t>‹#›</a:t>
            </a:fld>
            <a:endParaRPr lang="ru-RU">
              <a:latin typeface="Verdana Cyr" charset="-5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2194-324A-45D2-A0E9-AD98ACDCA4BE}" type="slidenum">
              <a:rPr lang="ru-RU" smtClean="0"/>
              <a:pPr/>
              <a:t>‹#›</a:t>
            </a:fld>
            <a:endParaRPr lang="ru-RU">
              <a:latin typeface="Verdana Cyr" charset="-5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smtClean="0"/>
              <a:t>Вставка рисунка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D7ED-2BD8-4A10-856C-A74463927C01}" type="slidenum">
              <a:rPr lang="ru-RU" smtClean="0"/>
              <a:pPr/>
              <a:t>‹#›</a:t>
            </a:fld>
            <a:endParaRPr lang="ru-RU">
              <a:latin typeface="Verdana Cyr" charset="-5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F6E37B9D-D960-407A-896B-437CF0493183}" type="slidenum">
              <a:rPr lang="ru-RU" smtClean="0"/>
              <a:pPr/>
              <a:t>‹#›</a:t>
            </a:fld>
            <a:endParaRPr lang="ru-RU">
              <a:latin typeface="Verdana Cyr" charset="-5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 cap="none" spc="50">
          <a:ln w="13500">
            <a:noFill/>
            <a:prstDash val="solid"/>
          </a:ln>
          <a:solidFill>
            <a:srgbClr val="E30746"/>
          </a:solidFill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3200" b="1" kern="1200">
          <a:solidFill>
            <a:srgbClr val="4A452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2800" kern="1200">
          <a:solidFill>
            <a:srgbClr val="4A452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2400" kern="1200">
          <a:solidFill>
            <a:srgbClr val="4A452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9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1055;&#1091;&#1073;&#1083;&#1080;&#1082;&#1072;&#1094;&#1080;&#1103;.%20&#1041;&#1091;&#1082;&#1083;&#1077;&#1090;.pub" TargetMode="External"/><Relationship Id="rId2" Type="http://schemas.openxmlformats.org/officeDocument/2006/relationships/hyperlink" Target="&#1055;&#1091;&#1073;&#1083;&#1080;&#1082;&#1072;&#1094;&#1080;&#1103;-%20&#1089;&#1083;&#1086;&#1074;&#1072;&#1088;&#1100;.pub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00240"/>
            <a:ext cx="8921723" cy="750888"/>
          </a:xfrm>
          <a:noFill/>
          <a:ln/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ru-RU" sz="6000" b="1" dirty="0">
                <a:latin typeface="Monotype Corsiva" pitchFamily="66" charset="0"/>
              </a:rPr>
              <a:t>Проект </a:t>
            </a:r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«Черная книга Казахстана»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786314" y="4429132"/>
            <a:ext cx="4068762" cy="84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ru-RU" sz="2000" dirty="0" smtClean="0">
                <a:latin typeface="Arno Pro Smbd Caption" pitchFamily="18" charset="0"/>
              </a:rPr>
              <a:t>Авторы:</a:t>
            </a:r>
            <a:endParaRPr lang="ru-RU" sz="2000" b="0" dirty="0">
              <a:latin typeface="Arno Pro Smbd Caption" pitchFamily="18" charset="0"/>
            </a:endParaRPr>
          </a:p>
          <a:p>
            <a:endParaRPr lang="ru-RU" sz="800" b="0" dirty="0">
              <a:latin typeface="Arno Pro Smbd Caption" pitchFamily="18" charset="0"/>
            </a:endParaRPr>
          </a:p>
          <a:p>
            <a:r>
              <a:rPr lang="ru-RU" sz="2000" dirty="0">
                <a:latin typeface="Arno Pro Smbd Caption" pitchFamily="18" charset="0"/>
              </a:rPr>
              <a:t>Руководитель</a:t>
            </a:r>
            <a:r>
              <a:rPr lang="ru-RU" sz="2000" dirty="0" smtClean="0">
                <a:latin typeface="Arno Pro Smbd Caption" pitchFamily="18" charset="0"/>
              </a:rPr>
              <a:t>:</a:t>
            </a:r>
            <a:endParaRPr lang="ru-RU" sz="2000" b="0" dirty="0">
              <a:latin typeface="Arno Pro Smbd Captio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t="8998" r="4470" b="8984"/>
          <a:stretch>
            <a:fillRect/>
          </a:stretch>
        </p:blipFill>
        <p:spPr bwMode="auto">
          <a:xfrm>
            <a:off x="1214414" y="2071678"/>
            <a:ext cx="671514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2910" y="357166"/>
            <a:ext cx="7772400" cy="14700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Лисица </a:t>
            </a:r>
            <a:r>
              <a:rPr lang="ru-RU" sz="6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фолклендская</a:t>
            </a:r>
            <a:endParaRPr kumimoji="1" lang="ru-RU" sz="6000" b="1" i="0" u="none" strike="noStrike" kern="1200" cap="none" spc="50" normalizeH="0" baseline="0" noProof="0" dirty="0">
              <a:ln w="13500">
                <a:noFill/>
                <a:prstDash val="solid"/>
              </a:ln>
              <a:solidFill>
                <a:srgbClr val="7030A0"/>
              </a:solidFill>
              <a:effectLst>
                <a:outerShdw blurRad="50800" dist="381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28664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4348" y="0"/>
            <a:ext cx="7772400" cy="14700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Ирландский олень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9697" t="16105" r="7037" b="8582"/>
          <a:stretch>
            <a:fillRect/>
          </a:stretch>
        </p:blipFill>
        <p:spPr bwMode="auto">
          <a:xfrm>
            <a:off x="285720" y="1571612"/>
            <a:ext cx="850112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85786" y="0"/>
            <a:ext cx="7772400" cy="14700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Каспийский тигр</a:t>
            </a:r>
            <a:endParaRPr kumimoji="1" lang="ru-RU" sz="6600" b="1" i="0" u="none" strike="noStrike" kern="1200" cap="none" spc="50" normalizeH="0" baseline="0" noProof="0" dirty="0">
              <a:ln w="13500">
                <a:noFill/>
                <a:prstDash val="solid"/>
              </a:ln>
              <a:solidFill>
                <a:srgbClr val="800000"/>
              </a:solidFill>
              <a:effectLst>
                <a:outerShdw blurRad="50800" dist="381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64386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4348" y="-214338"/>
            <a:ext cx="7772400" cy="14700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Большая гагарка</a:t>
            </a:r>
            <a:endParaRPr kumimoji="1" lang="ru-RU" sz="6600" b="1" i="0" u="none" strike="noStrike" kern="1200" cap="none" spc="50" normalizeH="0" baseline="0" noProof="0" dirty="0">
              <a:ln w="1350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57224" y="4929198"/>
            <a:ext cx="7772400" cy="14700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7200" b="1" i="0" u="none" strike="noStrike" kern="1200" cap="none" spc="50" normalizeH="0" baseline="0" noProof="0" dirty="0" smtClean="0">
                <a:ln w="13500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Пещерный лев</a:t>
            </a:r>
            <a:endParaRPr kumimoji="1" lang="ru-RU" sz="7200" b="1" i="0" u="none" strike="noStrike" kern="1200" cap="none" spc="50" normalizeH="0" baseline="0" noProof="0" dirty="0">
              <a:ln w="13500">
                <a:noFill/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t="1853" r="16183" b="2557"/>
          <a:stretch>
            <a:fillRect/>
          </a:stretch>
        </p:blipFill>
        <p:spPr bwMode="auto">
          <a:xfrm>
            <a:off x="928662" y="1214422"/>
            <a:ext cx="728664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2910" y="0"/>
            <a:ext cx="7772400" cy="14700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6000" b="1" i="0" u="none" strike="noStrike" kern="1200" cap="none" spc="50" normalizeH="0" baseline="0" noProof="0" dirty="0" smtClean="0">
                <a:ln w="1350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uLnTx/>
                <a:uFillTx/>
                <a:latin typeface="Arno Pro" pitchFamily="18" charset="0"/>
                <a:ea typeface="+mj-ea"/>
                <a:cs typeface="+mj-cs"/>
              </a:rPr>
              <a:t>Странствующий голубь</a:t>
            </a:r>
            <a:endParaRPr kumimoji="1" lang="ru-RU" sz="6000" b="1" i="0" u="none" strike="noStrike" kern="1200" cap="none" spc="50" normalizeH="0" baseline="0" noProof="0" dirty="0">
              <a:ln w="13500">
                <a:noFill/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Arno Pr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85918" y="357166"/>
            <a:ext cx="7772400" cy="14700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7200" b="1" i="0" u="none" strike="noStrike" kern="1200" cap="none" spc="50" normalizeH="0" baseline="0" noProof="0" dirty="0" err="1" smtClean="0">
                <a:ln w="1350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Квагга</a:t>
            </a:r>
            <a:endParaRPr kumimoji="1" lang="ru-RU" sz="7200" b="1" i="0" u="none" strike="noStrike" kern="1200" cap="none" spc="50" normalizeH="0" baseline="0" noProof="0" dirty="0">
              <a:ln w="13500">
                <a:noFill/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Arno Pr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2992" r="6848" b="5379"/>
          <a:stretch>
            <a:fillRect/>
          </a:stretch>
        </p:blipFill>
        <p:spPr bwMode="auto">
          <a:xfrm>
            <a:off x="928662" y="1071546"/>
            <a:ext cx="7643834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4348" y="-142900"/>
            <a:ext cx="7772400" cy="14700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Дронт или птица </a:t>
            </a:r>
            <a:r>
              <a:rPr lang="ru-RU" sz="5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Додо</a:t>
            </a: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sz="5400" b="1" i="0" u="none" strike="noStrike" kern="1200" cap="none" spc="50" normalizeH="0" baseline="0" noProof="0" dirty="0">
              <a:ln w="13500">
                <a:noFill/>
                <a:prstDash val="solid"/>
              </a:ln>
              <a:solidFill>
                <a:srgbClr val="7030A0"/>
              </a:solidFill>
              <a:effectLst>
                <a:outerShdw blurRad="50800" dist="381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3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14480" y="0"/>
            <a:ext cx="7772400" cy="14700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7200" b="1" i="0" u="none" strike="noStrike" kern="1200" cap="none" spc="50" normalizeH="0" baseline="0" noProof="0" dirty="0" smtClean="0">
                <a:ln w="1350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Динозавр</a:t>
            </a:r>
            <a:endParaRPr kumimoji="1" lang="ru-RU" sz="7200" b="1" i="0" u="none" strike="noStrike" kern="1200" cap="none" spc="50" normalizeH="0" baseline="0" noProof="0" dirty="0">
              <a:ln w="13500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2299" t="1148" r="1437" b="4237"/>
          <a:stretch>
            <a:fillRect/>
          </a:stretch>
        </p:blipFill>
        <p:spPr bwMode="auto">
          <a:xfrm>
            <a:off x="1214414" y="571480"/>
            <a:ext cx="6572296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85786" y="1"/>
            <a:ext cx="7772400" cy="928669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Баклан </a:t>
            </a:r>
            <a:r>
              <a:rPr lang="ru-RU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Стеллера</a:t>
            </a:r>
            <a:endParaRPr lang="ru-RU" sz="5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785794"/>
            <a:ext cx="7772400" cy="1470025"/>
          </a:xfrm>
          <a:noFill/>
          <a:ln/>
        </p:spPr>
        <p:txBody>
          <a:bodyPr>
            <a:normAutofit/>
          </a:bodyPr>
          <a:lstStyle/>
          <a:p>
            <a:r>
              <a:rPr lang="ru-RU" sz="6000" dirty="0">
                <a:latin typeface="Arno Pro" pitchFamily="18" charset="0"/>
              </a:rPr>
              <a:t>Цель проекта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85852" y="2500306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Выявить уровень знаний учащихся о вымерших животных</a:t>
            </a:r>
            <a:endParaRPr lang="ru-RU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28677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4348" y="1"/>
            <a:ext cx="7772400" cy="12858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Сумчатый волк</a:t>
            </a:r>
            <a:endParaRPr kumimoji="1" lang="ru-RU" sz="6000" b="1" i="0" u="none" strike="noStrike" kern="1200" cap="none" spc="50" normalizeH="0" baseline="0" noProof="0" dirty="0">
              <a:ln w="13500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3927" r="9746"/>
          <a:stretch>
            <a:fillRect/>
          </a:stretch>
        </p:blipFill>
        <p:spPr bwMode="auto">
          <a:xfrm>
            <a:off x="714348" y="928670"/>
            <a:ext cx="792961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85786" y="1"/>
            <a:ext cx="7772400" cy="1142984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Пещерный медведь</a:t>
            </a:r>
            <a:endParaRPr kumimoji="1" lang="ru-RU" sz="6000" b="1" i="0" u="none" strike="noStrike" kern="1200" cap="none" spc="50" normalizeH="0" baseline="0" noProof="0" dirty="0">
              <a:ln w="13500">
                <a:noFill/>
                <a:prstDash val="solid"/>
              </a:ln>
              <a:solidFill>
                <a:srgbClr val="800000"/>
              </a:solidFill>
              <a:effectLst>
                <a:outerShdw blurRad="50800" dist="381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2976" y="0"/>
            <a:ext cx="7143800" cy="1214421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6000" b="1" i="0" u="none" strike="noStrike" kern="1200" cap="none" spc="50" normalizeH="0" baseline="0" noProof="0" dirty="0" smtClean="0">
                <a:ln w="13500">
                  <a:noFill/>
                  <a:prstDash val="solid"/>
                </a:ln>
                <a:solidFill>
                  <a:srgbClr val="E30746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uLnTx/>
                <a:uFillTx/>
                <a:latin typeface="Arno Pro" pitchFamily="18" charset="0"/>
                <a:ea typeface="+mj-ea"/>
                <a:cs typeface="+mj-cs"/>
              </a:rPr>
              <a:t>Этапы исследования и формы представления результата</a:t>
            </a:r>
            <a:endParaRPr kumimoji="1" lang="ru-RU" sz="6000" b="1" i="0" u="none" strike="noStrike" kern="1200" cap="none" spc="50" normalizeH="0" baseline="0" noProof="0" dirty="0">
              <a:ln w="13500">
                <a:noFill/>
                <a:prstDash val="solid"/>
              </a:ln>
              <a:solidFill>
                <a:srgbClr val="E30746"/>
              </a:solidFill>
              <a:effectLst>
                <a:outerShdw blurRad="50800" dist="381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Arno Pro" pitchFamily="18" charset="0"/>
              <a:ea typeface="+mj-ea"/>
              <a:cs typeface="+mj-cs"/>
            </a:endParaRPr>
          </a:p>
        </p:txBody>
      </p:sp>
      <p:graphicFrame>
        <p:nvGraphicFramePr>
          <p:cNvPr id="5" name="Group 49"/>
          <p:cNvGraphicFramePr>
            <a:graphicFrameLocks/>
          </p:cNvGraphicFramePr>
          <p:nvPr/>
        </p:nvGraphicFramePr>
        <p:xfrm>
          <a:off x="468313" y="1052513"/>
          <a:ext cx="8425184" cy="5608320"/>
        </p:xfrm>
        <a:graphic>
          <a:graphicData uri="http://schemas.openxmlformats.org/drawingml/2006/table">
            <a:tbl>
              <a:tblPr/>
              <a:tblGrid>
                <a:gridCol w="2807872"/>
                <a:gridCol w="2809440"/>
                <a:gridCol w="2807872"/>
              </a:tblGrid>
              <a:tr h="886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Этапы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исследования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Деятельность учащихся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Форма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представления результата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Постановка целей и задач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Коллективное обсуждении и изучение на занятии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hlinkClick r:id="rId2" action="ppaction://hlinkfile"/>
                        </a:rPr>
                        <a:t>Бюллетень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Сбор данных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Телевидение, библиотека, интернет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hlinkClick r:id="rId3" action="ppaction://hlinkfile"/>
                        </a:rPr>
                        <a:t>Буклет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1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Наблюдение, эксперимент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Самостоятельная работа в подгруппах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(проведение опытов)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Подготовка презентации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Обобщение материалов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Работа в подгруппах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Подготовка презентации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Представление  результатов исследований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Создание презентации, оформление буклета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Презентация, буклет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142852"/>
            <a:ext cx="56436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sz="4400" spc="50" dirty="0" smtClean="0">
                <a:ln w="13500">
                  <a:noFill/>
                  <a:prstDash val="solid"/>
                </a:ln>
                <a:solidFill>
                  <a:srgbClr val="E30746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latin typeface="Arno Pro" pitchFamily="18" charset="0"/>
              </a:rPr>
              <a:t>Этапы исследования </a:t>
            </a:r>
            <a:endParaRPr lang="ru-RU" sz="4400" dirty="0"/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6732588" y="3357563"/>
            <a:ext cx="6096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6372225" y="2924175"/>
            <a:ext cx="6096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6948488" y="2924175"/>
            <a:ext cx="6096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1547813" y="4508500"/>
            <a:ext cx="6096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1835150" y="4076700"/>
            <a:ext cx="6096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auto">
          <a:xfrm>
            <a:off x="1258888" y="4076700"/>
            <a:ext cx="6096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2484438" y="1844675"/>
            <a:ext cx="6096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1908175" y="1916113"/>
            <a:ext cx="6096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>
            <a:off x="2268538" y="2276475"/>
            <a:ext cx="6096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1187450" y="5516563"/>
            <a:ext cx="1295400" cy="304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ahoma" pitchFamily="34" charset="0"/>
              </a:rPr>
              <a:t>1 этап</a:t>
            </a:r>
          </a:p>
        </p:txBody>
      </p:sp>
      <p:sp>
        <p:nvSpPr>
          <p:cNvPr id="36" name="AutoShape 20"/>
          <p:cNvSpPr>
            <a:spLocks noChangeArrowheads="1"/>
          </p:cNvSpPr>
          <p:nvPr/>
        </p:nvSpPr>
        <p:spPr bwMode="auto">
          <a:xfrm>
            <a:off x="7235825" y="5876925"/>
            <a:ext cx="6096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21"/>
          <p:cNvSpPr>
            <a:spLocks noChangeArrowheads="1"/>
          </p:cNvSpPr>
          <p:nvPr/>
        </p:nvSpPr>
        <p:spPr bwMode="auto">
          <a:xfrm>
            <a:off x="7380288" y="5445125"/>
            <a:ext cx="6096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22"/>
          <p:cNvSpPr>
            <a:spLocks noChangeArrowheads="1"/>
          </p:cNvSpPr>
          <p:nvPr/>
        </p:nvSpPr>
        <p:spPr bwMode="auto">
          <a:xfrm>
            <a:off x="6804025" y="5445125"/>
            <a:ext cx="6096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2700338" y="5157788"/>
            <a:ext cx="3962400" cy="1295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Становим цели и </a:t>
            </a:r>
          </a:p>
          <a:p>
            <a:pPr algn="ctr"/>
            <a:r>
              <a:rPr lang="ru-RU" b="1"/>
              <a:t>определяем</a:t>
            </a:r>
          </a:p>
          <a:p>
            <a:pPr algn="ctr"/>
            <a:r>
              <a:rPr lang="ru-RU" b="1"/>
              <a:t>задачи</a:t>
            </a:r>
          </a:p>
        </p:txBody>
      </p:sp>
      <p:sp>
        <p:nvSpPr>
          <p:cNvPr id="40" name="Oval 19"/>
          <p:cNvSpPr>
            <a:spLocks noChangeArrowheads="1"/>
          </p:cNvSpPr>
          <p:nvPr/>
        </p:nvSpPr>
        <p:spPr bwMode="auto">
          <a:xfrm>
            <a:off x="3059113" y="3933825"/>
            <a:ext cx="3168650" cy="1219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Изучаем литературу</a:t>
            </a:r>
            <a:endParaRPr lang="ru-RU" dirty="0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3276600" y="2924175"/>
            <a:ext cx="2519363" cy="10001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Проводим </a:t>
            </a:r>
          </a:p>
          <a:p>
            <a:pPr algn="ctr"/>
            <a:r>
              <a:rPr lang="ru-RU" b="1"/>
              <a:t>опыты</a:t>
            </a:r>
          </a:p>
        </p:txBody>
      </p:sp>
      <p:sp>
        <p:nvSpPr>
          <p:cNvPr id="42" name="Oval 15"/>
          <p:cNvSpPr>
            <a:spLocks noChangeArrowheads="1"/>
          </p:cNvSpPr>
          <p:nvPr/>
        </p:nvSpPr>
        <p:spPr bwMode="auto">
          <a:xfrm>
            <a:off x="3492500" y="1916113"/>
            <a:ext cx="2232025" cy="9985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Tahoma" pitchFamily="34" charset="0"/>
              </a:rPr>
              <a:t>Обобщаем материалы, </a:t>
            </a:r>
          </a:p>
          <a:p>
            <a:pPr algn="ctr"/>
            <a:r>
              <a:rPr lang="ru-RU" sz="1400" b="1">
                <a:latin typeface="Tahoma" pitchFamily="34" charset="0"/>
              </a:rPr>
              <a:t>делаем выводы</a:t>
            </a:r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3924300" y="692150"/>
            <a:ext cx="1223963" cy="1219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latin typeface="Tahoma" pitchFamily="34" charset="0"/>
              </a:rPr>
              <a:t>Представляем </a:t>
            </a:r>
          </a:p>
          <a:p>
            <a:pPr algn="ctr"/>
            <a:r>
              <a:rPr lang="ru-RU" sz="1200" b="1">
                <a:latin typeface="Tahoma" pitchFamily="34" charset="0"/>
              </a:rPr>
              <a:t>результаты</a:t>
            </a: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6227763" y="4365625"/>
            <a:ext cx="1295400" cy="304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ahoma" pitchFamily="34" charset="0"/>
              </a:rPr>
              <a:t>2 этап</a:t>
            </a:r>
          </a:p>
        </p:txBody>
      </p:sp>
      <p:sp>
        <p:nvSpPr>
          <p:cNvPr id="45" name="Rectangle 25"/>
          <p:cNvSpPr>
            <a:spLocks noChangeArrowheads="1"/>
          </p:cNvSpPr>
          <p:nvPr/>
        </p:nvSpPr>
        <p:spPr bwMode="auto">
          <a:xfrm>
            <a:off x="1908175" y="3213100"/>
            <a:ext cx="1295400" cy="304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ahoma" pitchFamily="34" charset="0"/>
              </a:rPr>
              <a:t>3 этап</a:t>
            </a:r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5867400" y="2205038"/>
            <a:ext cx="1295400" cy="304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ahoma" pitchFamily="34" charset="0"/>
              </a:rPr>
              <a:t>4 этап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2555875" y="1125538"/>
            <a:ext cx="1295400" cy="304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ahoma" pitchFamily="34" charset="0"/>
              </a:rPr>
              <a:t>5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2976" y="0"/>
            <a:ext cx="7143800" cy="1214421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6000" b="1" i="0" u="none" strike="noStrike" kern="1200" cap="none" spc="50" normalizeH="0" baseline="0" noProof="0" dirty="0" smtClean="0">
                <a:ln w="13500">
                  <a:noFill/>
                  <a:prstDash val="solid"/>
                </a:ln>
                <a:solidFill>
                  <a:srgbClr val="E30746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uLnTx/>
                <a:uFillTx/>
                <a:latin typeface="Arno Pro" pitchFamily="18" charset="0"/>
                <a:ea typeface="+mj-ea"/>
                <a:cs typeface="+mj-cs"/>
              </a:rPr>
              <a:t>Знания детей о вымерших животных</a:t>
            </a:r>
            <a:endParaRPr kumimoji="1" lang="ru-RU" sz="6000" b="1" i="0" u="none" strike="noStrike" kern="1200" cap="none" spc="50" normalizeH="0" baseline="0" noProof="0" dirty="0">
              <a:ln w="13500">
                <a:noFill/>
                <a:prstDash val="solid"/>
              </a:ln>
              <a:solidFill>
                <a:srgbClr val="E30746"/>
              </a:solidFill>
              <a:effectLst>
                <a:outerShdw blurRad="50800" dist="381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Arno Pro" pitchFamily="18" charset="0"/>
              <a:ea typeface="+mj-ea"/>
              <a:cs typeface="+mj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285728"/>
          <a:ext cx="8286808" cy="657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0"/>
            <a:ext cx="8715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sz="5400" spc="50" dirty="0" smtClean="0">
                <a:ln w="13500">
                  <a:noFill/>
                  <a:prstDash val="solid"/>
                </a:ln>
                <a:solidFill>
                  <a:srgbClr val="E30746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latin typeface="Arno Pro" pitchFamily="18" charset="0"/>
              </a:rPr>
              <a:t>Вывод</a:t>
            </a:r>
            <a:endParaRPr lang="ru-RU" sz="54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00100" y="928670"/>
          <a:ext cx="728667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4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хорошее в людях из детства!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4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истоки добра пробудить?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4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Прикоснуться к природе всем сердцем: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4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Удивиться, узнать, полюбить!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4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хотим, чтоб земля расцветала,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4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росли, как цветы, малыши,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4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 для них экология стала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4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наукой, а частью души!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Развивать познавательный интерес учащихся</a:t>
            </a:r>
          </a:p>
          <a:p>
            <a:r>
              <a:rPr lang="ru-RU" dirty="0" smtClean="0"/>
              <a:t>Формировать исследовательские навыки</a:t>
            </a:r>
          </a:p>
          <a:p>
            <a:r>
              <a:rPr lang="ru-RU" dirty="0" smtClean="0"/>
              <a:t>Прививать бережное отношение к природе </a:t>
            </a: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4348" y="357166"/>
            <a:ext cx="7772400" cy="14700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6000" b="1" i="0" u="none" strike="noStrike" kern="1200" cap="none" spc="50" normalizeH="0" baseline="0" noProof="0" dirty="0" smtClean="0">
                <a:ln w="13500">
                  <a:noFill/>
                  <a:prstDash val="solid"/>
                </a:ln>
                <a:solidFill>
                  <a:srgbClr val="E30746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uLnTx/>
                <a:uFillTx/>
                <a:latin typeface="Arno Pro" pitchFamily="18" charset="0"/>
                <a:ea typeface="+mj-ea"/>
                <a:cs typeface="+mj-cs"/>
              </a:rPr>
              <a:t>Задачи проекта</a:t>
            </a:r>
            <a:endParaRPr kumimoji="1" lang="ru-RU" sz="6000" b="1" i="0" u="none" strike="noStrike" kern="1200" cap="none" spc="50" normalizeH="0" baseline="0" noProof="0" dirty="0">
              <a:ln w="13500">
                <a:noFill/>
                <a:prstDash val="solid"/>
              </a:ln>
              <a:solidFill>
                <a:srgbClr val="E30746"/>
              </a:solidFill>
              <a:effectLst>
                <a:outerShdw blurRad="50800" dist="381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Arno Pr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57290" y="321468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4348" y="785794"/>
            <a:ext cx="7772400" cy="14700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6000" b="1" i="0" u="none" strike="noStrike" kern="1200" cap="none" spc="50" normalizeH="0" baseline="0" noProof="0" dirty="0" smtClean="0">
                <a:ln w="13500">
                  <a:noFill/>
                  <a:prstDash val="solid"/>
                </a:ln>
                <a:solidFill>
                  <a:srgbClr val="E30746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uLnTx/>
                <a:uFillTx/>
                <a:latin typeface="Arno Pro" pitchFamily="18" charset="0"/>
                <a:ea typeface="+mj-ea"/>
                <a:cs typeface="+mj-cs"/>
              </a:rPr>
              <a:t>Тип проекта</a:t>
            </a:r>
            <a:endParaRPr kumimoji="1" lang="ru-RU" sz="6000" b="1" i="0" u="none" strike="noStrike" kern="1200" cap="none" spc="50" normalizeH="0" baseline="0" noProof="0" dirty="0">
              <a:ln w="13500">
                <a:noFill/>
                <a:prstDash val="solid"/>
              </a:ln>
              <a:solidFill>
                <a:srgbClr val="E30746"/>
              </a:solidFill>
              <a:effectLst>
                <a:outerShdw blurRad="50800" dist="381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Arno Pro" pitchFamily="18" charset="0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Цитата о животных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3"/>
          <a:srcRect r="2343" b="11612"/>
          <a:stretch>
            <a:fillRect/>
          </a:stretch>
        </p:blipFill>
        <p:spPr bwMode="auto">
          <a:xfrm>
            <a:off x="785786" y="1142984"/>
            <a:ext cx="792958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57224" y="0"/>
            <a:ext cx="7772400" cy="14700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1" lang="ru-RU" sz="6000" spc="50" dirty="0" smtClean="0">
                <a:ln w="1350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latin typeface="Arno Pro" pitchFamily="18" charset="0"/>
                <a:ea typeface="+mj-ea"/>
                <a:cs typeface="+mj-cs"/>
              </a:rPr>
              <a:t>Шерстистый мамонт</a:t>
            </a:r>
            <a:endParaRPr kumimoji="1" lang="ru-RU" sz="6000" b="1" i="0" u="none" strike="noStrike" kern="1200" cap="none" spc="50" normalizeH="0" baseline="0" noProof="0" dirty="0">
              <a:ln w="13500">
                <a:noFill/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Arno Pr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b="5182"/>
          <a:stretch>
            <a:fillRect/>
          </a:stretch>
        </p:blipFill>
        <p:spPr bwMode="auto">
          <a:xfrm>
            <a:off x="714348" y="1214422"/>
            <a:ext cx="757242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85786" y="0"/>
            <a:ext cx="7772400" cy="14700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1" lang="ru-RU" sz="6000" b="1" i="0" u="none" strike="noStrike" kern="1200" cap="none" spc="50" normalizeH="0" baseline="0" noProof="0" dirty="0" err="1" smtClean="0">
                <a:ln w="1350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uLnTx/>
                <a:uFillTx/>
                <a:latin typeface="Arno Pro" pitchFamily="18" charset="0"/>
                <a:ea typeface="+mj-ea"/>
                <a:cs typeface="+mj-cs"/>
              </a:rPr>
              <a:t>Норфолкский</a:t>
            </a:r>
            <a:r>
              <a:rPr kumimoji="1" lang="ru-RU" sz="6000" b="1" i="0" u="none" strike="noStrike" kern="1200" cap="none" spc="50" normalizeH="0" baseline="0" noProof="0" dirty="0" smtClean="0">
                <a:ln w="1350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uLnTx/>
                <a:uFillTx/>
                <a:latin typeface="Arno Pro" pitchFamily="18" charset="0"/>
                <a:ea typeface="+mj-ea"/>
                <a:cs typeface="+mj-cs"/>
              </a:rPr>
              <a:t> </a:t>
            </a:r>
            <a:r>
              <a:rPr kumimoji="1" lang="ru-RU" sz="6000" b="1" i="0" u="none" strike="noStrike" kern="1200" cap="none" spc="50" normalizeH="0" baseline="0" noProof="0" dirty="0" err="1" smtClean="0">
                <a:ln w="1350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uLnTx/>
                <a:uFillTx/>
                <a:latin typeface="Arno Pro" pitchFamily="18" charset="0"/>
                <a:ea typeface="+mj-ea"/>
                <a:cs typeface="+mj-cs"/>
              </a:rPr>
              <a:t>кака</a:t>
            </a:r>
            <a:endParaRPr kumimoji="1" lang="ru-RU" sz="6000" b="1" i="0" u="none" strike="noStrike" kern="1200" cap="none" spc="50" normalizeH="0" baseline="0" noProof="0" dirty="0">
              <a:ln w="13500">
                <a:noFill/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Arno Pr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92958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8643966" cy="164305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6200" b="1" i="0" u="none" strike="noStrike" kern="1200" cap="none" spc="50" normalizeH="0" baseline="0" noProof="0" dirty="0" smtClean="0">
                <a:ln w="13500">
                  <a:noFill/>
                  <a:prstDash val="solid"/>
                </a:ln>
                <a:solidFill>
                  <a:srgbClr val="E30746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uLnTx/>
                <a:uFillTx/>
                <a:latin typeface="Arno Pro" pitchFamily="18" charset="0"/>
                <a:ea typeface="+mj-ea"/>
                <a:cs typeface="+mj-cs"/>
              </a:rPr>
              <a:t>Тарпаны</a:t>
            </a:r>
            <a:endParaRPr kumimoji="1" lang="ru-RU" sz="6200" b="1" i="0" u="none" strike="noStrike" kern="1200" cap="none" spc="50" normalizeH="0" baseline="0" noProof="0" dirty="0">
              <a:ln w="13500">
                <a:noFill/>
                <a:prstDash val="solid"/>
              </a:ln>
              <a:solidFill>
                <a:srgbClr val="E30746"/>
              </a:solidFill>
              <a:effectLst>
                <a:outerShdw blurRad="50800" dist="381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Arno Pr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lum bright="-20000" contrast="40000"/>
          </a:blip>
          <a:srcRect l="7535" t="3226" r="6128"/>
          <a:stretch>
            <a:fillRect/>
          </a:stretch>
        </p:blipFill>
        <p:spPr bwMode="auto">
          <a:xfrm>
            <a:off x="785786" y="1357298"/>
            <a:ext cx="757239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8072494" cy="1714488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7200" b="1" i="0" u="none" strike="noStrike" kern="1200" cap="none" spc="50" normalizeH="0" baseline="0" noProof="0" dirty="0" smtClean="0">
                <a:ln w="13500">
                  <a:noFill/>
                  <a:prstDash val="solid"/>
                </a:ln>
                <a:solidFill>
                  <a:srgbClr val="E30746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Тур</a:t>
            </a:r>
            <a:endParaRPr kumimoji="1" lang="ru-RU" sz="7200" b="1" i="0" u="none" strike="noStrike" kern="1200" cap="none" spc="50" normalizeH="0" baseline="0" noProof="0" dirty="0">
              <a:ln w="13500">
                <a:noFill/>
                <a:prstDash val="solid"/>
              </a:ln>
              <a:solidFill>
                <a:srgbClr val="E30746"/>
              </a:solidFill>
              <a:effectLst>
                <a:outerShdw blurRad="50800" dist="381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on_ID06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хот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TS010362657</Template>
  <TotalTime>328</TotalTime>
  <Words>242</Words>
  <Application>Microsoft Office PowerPoint</Application>
  <PresentationFormat>Экран (4:3)</PresentationFormat>
  <Paragraphs>93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Common_ID06</vt:lpstr>
      <vt:lpstr>Проект  «Черная книга Казахстана»</vt:lpstr>
      <vt:lpstr>Цель проекта</vt:lpstr>
      <vt:lpstr>Слайд 3</vt:lpstr>
      <vt:lpstr>Слайд 4</vt:lpstr>
      <vt:lpstr>Цитата о животных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«Заяц беляк и заяц русак»</dc:title>
  <dc:creator>.</dc:creator>
  <cp:lastModifiedBy>Виктория</cp:lastModifiedBy>
  <cp:revision>48</cp:revision>
  <dcterms:created xsi:type="dcterms:W3CDTF">2012-04-21T14:58:14Z</dcterms:created>
  <dcterms:modified xsi:type="dcterms:W3CDTF">2014-03-10T10:17:58Z</dcterms:modified>
</cp:coreProperties>
</file>