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EA1DC3-675D-4701-83AA-BD3710745AB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" y="1066652"/>
            <a:ext cx="8844375" cy="47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619" y="188640"/>
            <a:ext cx="89107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ПОСЛАНИЕ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           ПРЕЗИДЕНТА РЕСПУБЛИКИ КАЗАХСТАН -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    ЛИДЕРА НАЦИИ 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Н. А. НАЗАРБАЕВА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НАРОДУ 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КАЗАХСТАНА</a:t>
            </a:r>
          </a:p>
          <a:p>
            <a:pPr algn="ctr"/>
            <a:endParaRPr lang="ru-RU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12" y="5915453"/>
            <a:ext cx="493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Январь 2018 год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engrinews.kz/userdata/news/2015/news_270719/photo_1508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3091"/>
            <a:ext cx="3421614" cy="328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Государство совместно с бизнесом должно находить стратегические ниши на международных рынках и продвигать отечественную продукцию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Необходимо </a:t>
            </a:r>
            <a:r>
              <a:rPr lang="ru-RU" sz="3200" dirty="0">
                <a:solidFill>
                  <a:schemeClr val="tx1"/>
                </a:solidFill>
              </a:rPr>
              <a:t>стимулировать тех, кто использует землю с наилучшей отдачей, и принимать меры к неэффективным пользователям.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3596" y="1254918"/>
            <a:ext cx="7152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800" b="1" dirty="0" smtClean="0"/>
              <a:t>Умные технологии» – шанс для рывка </a:t>
            </a:r>
          </a:p>
          <a:p>
            <a:pPr algn="ctr"/>
            <a:r>
              <a:rPr lang="ru-RU" sz="2800" b="1" dirty="0" smtClean="0"/>
              <a:t>в развитии агропромышленного комплекса.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Необходимо обеспечить масштабное внедрение цифровых технологий, таких как </a:t>
            </a:r>
            <a:r>
              <a:rPr lang="ru-RU" sz="2800" dirty="0" err="1">
                <a:solidFill>
                  <a:schemeClr val="tx1"/>
                </a:solidFill>
              </a:rPr>
              <a:t>блокчейн</a:t>
            </a:r>
            <a:r>
              <a:rPr lang="ru-RU" sz="2800" dirty="0">
                <a:solidFill>
                  <a:schemeClr val="tx1"/>
                </a:solidFill>
              </a:rPr>
              <a:t>, для отслеживания движения грузов в онлайн-режиме и беспрепятственного их транзита, а также упрощения таможенных операций.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Для улучшения </a:t>
            </a:r>
            <a:r>
              <a:rPr lang="ru-RU" sz="2800" dirty="0" err="1">
                <a:solidFill>
                  <a:schemeClr val="tx1"/>
                </a:solidFill>
              </a:rPr>
              <a:t>внутрирегиональной</a:t>
            </a:r>
            <a:r>
              <a:rPr lang="ru-RU" sz="2800" dirty="0">
                <a:solidFill>
                  <a:schemeClr val="tx1"/>
                </a:solidFill>
              </a:rPr>
              <a:t> мобильности важно увеличить финансирование ремонта и реконструкции местной сети автодорог.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294" y="1254918"/>
            <a:ext cx="7295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800" b="1" dirty="0"/>
              <a:t>Повышение </a:t>
            </a:r>
            <a:r>
              <a:rPr lang="ru-RU" sz="2800" b="1" dirty="0" smtClean="0"/>
              <a:t>эффективности</a:t>
            </a:r>
          </a:p>
          <a:p>
            <a:pPr algn="ctr"/>
            <a:r>
              <a:rPr lang="ru-RU" sz="2800" b="1" dirty="0" smtClean="0"/>
              <a:t>транспортно-логистической </a:t>
            </a:r>
            <a:r>
              <a:rPr lang="ru-RU" sz="2800" b="1" dirty="0"/>
              <a:t>инфраструктуры.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6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Нужно установить повышенные требования к качеству, </a:t>
            </a:r>
            <a:r>
              <a:rPr lang="ru-RU" sz="2800" dirty="0" err="1">
                <a:solidFill>
                  <a:schemeClr val="tx1"/>
                </a:solidFill>
              </a:rPr>
              <a:t>экологичности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800" dirty="0">
                <a:solidFill>
                  <a:schemeClr val="tx1"/>
                </a:solidFill>
              </a:rPr>
              <a:t> зданий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 Строящиеся и уже имеющиеся дома и объекты инфраструктуры необходимо оснащать системами интеллектуального управления.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Важно внести соответствующие изменения в законодательство, в том числе регулирующее сферу естественных монополий.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Внедрение современных технологий </a:t>
            </a:r>
            <a:r>
              <a:rPr lang="ru-RU" sz="2800" b="1" dirty="0" smtClean="0"/>
              <a:t>в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строительстве и коммунальном </a:t>
            </a:r>
            <a:r>
              <a:rPr lang="ru-RU" sz="2800" b="1" dirty="0" smtClean="0"/>
              <a:t>секторе.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40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Нужно </a:t>
            </a:r>
            <a:r>
              <a:rPr lang="ru-RU" sz="2800" dirty="0">
                <a:solidFill>
                  <a:schemeClr val="tx1"/>
                </a:solidFill>
              </a:rPr>
              <a:t>установить повышенные требования к качеству, </a:t>
            </a:r>
            <a:r>
              <a:rPr lang="ru-RU" sz="2800" dirty="0" err="1">
                <a:solidFill>
                  <a:schemeClr val="tx1"/>
                </a:solidFill>
              </a:rPr>
              <a:t>экологичности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800" dirty="0">
                <a:solidFill>
                  <a:schemeClr val="tx1"/>
                </a:solidFill>
              </a:rPr>
              <a:t> зданий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 Строящиеся и уже имеющиеся дома и объекты инфраструктуры необходимо оснащать системами интеллектуального управления.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Важно </a:t>
            </a:r>
            <a:r>
              <a:rPr lang="ru-RU" sz="2800" dirty="0">
                <a:solidFill>
                  <a:schemeClr val="tx1"/>
                </a:solidFill>
              </a:rPr>
              <a:t>внести соответствующие изменения в законодательство, в том числе регулирующее сферу естественных монополий.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05254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Внедрение современных технологий </a:t>
            </a:r>
            <a:r>
              <a:rPr lang="ru-RU" sz="2800" b="1" dirty="0" smtClean="0"/>
              <a:t>в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строительстве и коммунальном </a:t>
            </a:r>
            <a:r>
              <a:rPr lang="ru-RU" sz="2800" b="1" dirty="0" smtClean="0"/>
              <a:t>секторе.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5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>
                <a:solidFill>
                  <a:schemeClr val="tx1"/>
                </a:solidFill>
              </a:rPr>
              <a:t>Новое качество образования.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Нужно ускорить создание собственной передовой системы образования, охватывающей граждан всех возрастов.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Ключевым приоритетом образовательных программ должно стать развитие способности к постоянной адаптации к изменениям и усвоению новых знаний.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14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545" y="18864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дошкольном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 1 сентября 2019 года необходимо внедрить единые стандарты программ для раннего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-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среднем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начат переход на обновленное содержание, который будет завершен в 2021 году.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повышения конкуренции между образовательными учреждениями и привлечения частного капитала будет внедрено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подушевое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финансирование в городских школах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Учитывая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нагрузка на учеников у нас самая высокая среди стран СНГ и в среднем более чем на треть выше, чем в странах ОЭСР, нужно ее снизить.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Будет определен четкий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график перехода на латинский алфавит до 2025 года на всех уровнях образования.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2019 года будет начат переход к преподаванию на английском языке отдельных естественнонаучных дисциплин в 10-м и 11-м классах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обновить программы обучения в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техническом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профессиональном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привлечением работодателей и учетом международных требований и цифровых навыков.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   Нужно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продолжить реализацию проекта «Бесплатное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профессионально-техническое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для всех».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высшем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нужно увеличить число выпускников, обученных информационным технологиям, работе с искусственным интеллектом и «большими данными».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Требуется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усилить переподготовку преподавателей, привлекать зарубежных менеджеров в вузы, открывать кампусы мировых университетов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Идеалом нашего общества должен стать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казахстанец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знающий свои историю, язык, культуру, при этом современный, владеющий иностранными языками, имеющий передовые и глобальные взгляды.</a:t>
            </a:r>
          </a:p>
        </p:txBody>
      </p:sp>
      <p:pic>
        <p:nvPicPr>
          <p:cNvPr id="3" name="Рисунок 2" descr="http://iinsider.biz/wp-content/uploads/2012/07/spt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8566"/>
            <a:ext cx="4067944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>
                <a:solidFill>
                  <a:schemeClr val="tx1"/>
                </a:solidFill>
              </a:rPr>
              <a:t>Первоклассное здравоохранение и здоровая нация.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 ростом продолжительности жизни населения и развитием медицинских технологий объем потребления медицинских услуг будет расти.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Современное здравоохранение должно больше ориентироваться на профилактику заболеваний, а не на дорогостоящее стационарное лечение.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Нужно усилить управление общественным здоровьем, пропагандируя здоровый образ жизни.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Качественная </a:t>
            </a:r>
            <a:r>
              <a:rPr lang="ru-RU" sz="2800" i="1" u="sng" dirty="0">
                <a:solidFill>
                  <a:schemeClr val="tx1"/>
                </a:solidFill>
              </a:rPr>
              <a:t>занятость и справедливая система социального обеспечения.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Важно обеспечить эффективность </a:t>
            </a:r>
            <a:r>
              <a:rPr lang="ru-RU" sz="2800" u="sng" dirty="0">
                <a:solidFill>
                  <a:schemeClr val="tx1"/>
                </a:solidFill>
              </a:rPr>
              <a:t>рынка труда</a:t>
            </a:r>
            <a:r>
              <a:rPr lang="ru-RU" sz="2800" dirty="0">
                <a:solidFill>
                  <a:schemeClr val="tx1"/>
                </a:solidFill>
              </a:rPr>
              <a:t>, создать условия, чтобы каждый мог реализовать свой потенциал.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Необходимо разработать современные стандарты по всем основным профессиям.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Нужно</a:t>
            </a:r>
            <a:r>
              <a:rPr lang="ru-RU" sz="2800" dirty="0">
                <a:solidFill>
                  <a:schemeClr val="tx1"/>
                </a:solidFill>
              </a:rPr>
              <a:t>, исходя из требований </a:t>
            </a:r>
            <a:r>
              <a:rPr lang="ru-RU" sz="2800" dirty="0" err="1">
                <a:solidFill>
                  <a:schemeClr val="tx1"/>
                </a:solidFill>
              </a:rPr>
              <a:t>профстандартов</a:t>
            </a:r>
            <a:r>
              <a:rPr lang="ru-RU" sz="2800" dirty="0">
                <a:solidFill>
                  <a:schemeClr val="tx1"/>
                </a:solidFill>
              </a:rPr>
              <a:t>, разработать новые или обновить действующие образовательные программы.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71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136904" cy="30018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учащихся с содержанием Послания Президента Республики Казахстана 2018 года.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63794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u="sng" dirty="0">
                <a:solidFill>
                  <a:schemeClr val="tx1"/>
                </a:solidFill>
              </a:rPr>
              <a:t>Социальная политика</a:t>
            </a:r>
            <a:r>
              <a:rPr lang="ru-RU" sz="2800" dirty="0">
                <a:solidFill>
                  <a:schemeClr val="tx1"/>
                </a:solidFill>
              </a:rPr>
              <a:t> будет осуществляться через вовлечение граждан в полноценную экономическую жизнь.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Пенсионная система теперь полностью привязана к трудовому стажу.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Кто б</a:t>
            </a:r>
            <a:r>
              <a:rPr lang="ru-RU" sz="2800" i="1" dirty="0">
                <a:solidFill>
                  <a:schemeClr val="tx1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льше работал, тот будет получать б</a:t>
            </a:r>
            <a:r>
              <a:rPr lang="ru-RU" sz="2800" i="1" dirty="0">
                <a:solidFill>
                  <a:schemeClr val="tx1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льшую пенсию.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 связи с этим всем </a:t>
            </a:r>
            <a:r>
              <a:rPr lang="ru-RU" sz="2800" dirty="0" err="1">
                <a:solidFill>
                  <a:schemeClr val="tx1"/>
                </a:solidFill>
              </a:rPr>
              <a:t>казахстанцам</a:t>
            </a:r>
            <a:r>
              <a:rPr lang="ru-RU" sz="2800" dirty="0">
                <a:solidFill>
                  <a:schemeClr val="tx1"/>
                </a:solidFill>
              </a:rPr>
              <a:t> нужно серьезно подойти к легализации своей трудовой деятельности.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07" y="107610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9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Престиж учителя:</a:t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9770" y="1484784"/>
            <a:ext cx="8301608" cy="5030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400" dirty="0" smtClean="0"/>
              <a:t>Для </a:t>
            </a:r>
            <a:r>
              <a:rPr lang="ru-RU" sz="2400" dirty="0"/>
              <a:t>повышения престижа профессии учителя </a:t>
            </a:r>
            <a:r>
              <a:rPr lang="ru-RU" sz="2400" dirty="0" smtClean="0"/>
              <a:t>поручено </a:t>
            </a:r>
            <a:r>
              <a:rPr lang="ru-RU" sz="2400" dirty="0"/>
              <a:t>с    1 января 2018 года должностной оклад учителей, которые переходят на обновленное содержание учебного материала, увеличить на 30</a:t>
            </a:r>
            <a:r>
              <a:rPr lang="ru-RU" sz="2400" dirty="0" smtClean="0"/>
              <a:t>%,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ввести в 2018 году новую сетку категорий для учителей, учитывающую уровень квалификации с увеличением разрывов между категориями.</a:t>
            </a:r>
          </a:p>
          <a:p>
            <a:pPr marL="0" indent="0" algn="ctr">
              <a:buNone/>
            </a:pPr>
            <a:r>
              <a:rPr lang="ru-RU" sz="2400" dirty="0"/>
              <a:t>В результате в зависимости от подтвержденной квалификации в целом заработная плата учителей </a:t>
            </a:r>
            <a:r>
              <a:rPr lang="ru-RU" sz="2400" dirty="0" smtClean="0"/>
              <a:t>    вырастет </a:t>
            </a:r>
            <a:r>
              <a:rPr lang="ru-RU" sz="2400" dirty="0"/>
              <a:t>от 30 до 50</a:t>
            </a:r>
            <a:r>
              <a:rPr lang="ru-RU" sz="2400" dirty="0" smtClean="0"/>
              <a:t>%.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                 Это </a:t>
            </a:r>
            <a:r>
              <a:rPr lang="ru-RU" sz="2400" dirty="0"/>
              <a:t>будет стимулировать </a:t>
            </a:r>
            <a:r>
              <a:rPr lang="ru-RU" sz="2400" dirty="0" smtClean="0"/>
              <a:t>педагогов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</a:t>
            </a:r>
            <a:r>
              <a:rPr lang="ru-RU" sz="2400" dirty="0"/>
              <a:t>к постоянному совершенствованию.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7" descr="tenge(8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941844"/>
            <a:ext cx="2665900" cy="12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выплаты: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9770" y="1114860"/>
            <a:ext cx="8301608" cy="49784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Повышение </a:t>
            </a:r>
            <a:r>
              <a:rPr lang="ru-RU" dirty="0"/>
              <a:t>социальных выплат, в том числе пенсий, увеличит доходы более 3 миллионов </a:t>
            </a:r>
            <a:r>
              <a:rPr lang="ru-RU" dirty="0" err="1"/>
              <a:t>казахстанцев</a:t>
            </a:r>
            <a:r>
              <a:rPr lang="ru-RU" dirty="0"/>
              <a:t>.</a:t>
            </a:r>
          </a:p>
          <a:p>
            <a:r>
              <a:rPr lang="ru-RU" dirty="0"/>
              <a:t>С 1 января 2018 года солидарные пенсии выросли на 8%.</a:t>
            </a:r>
          </a:p>
          <a:p>
            <a:r>
              <a:rPr lang="ru-RU" dirty="0"/>
              <a:t>Повышение пособий для инвалидов, семьям, потерявшим кормильца, воспитывающим детей-инвалидов, составило до 16%.</a:t>
            </a:r>
          </a:p>
          <a:p>
            <a:r>
              <a:rPr lang="ru-RU" dirty="0"/>
              <a:t>С 1 июля 2018 года базовая пенсия увеличится в среднем в 1,8 раза в зависимости от трудового стажа.</a:t>
            </a:r>
          </a:p>
          <a:p>
            <a:r>
              <a:rPr lang="ru-RU" dirty="0"/>
              <a:t>Кроме того, поручаю с 1 июля 2018 года дополнительно ввести </a:t>
            </a:r>
            <a:r>
              <a:rPr lang="ru-RU" dirty="0" err="1"/>
              <a:t>госпособия</a:t>
            </a:r>
            <a:r>
              <a:rPr lang="ru-RU" dirty="0"/>
              <a:t> для </a:t>
            </a:r>
            <a:r>
              <a:rPr lang="ru-RU" i="1" dirty="0"/>
              <a:t>родителей, осуществляющих уход за совершеннолетними инвалидами I группы с детства.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7" descr="tenge(8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5517232"/>
            <a:ext cx="2665900" cy="12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 1 января 2018 года в </a:t>
            </a:r>
            <a:r>
              <a:rPr lang="ru-RU" sz="2800" i="1" dirty="0">
                <a:solidFill>
                  <a:schemeClr val="tx1"/>
                </a:solidFill>
              </a:rPr>
              <a:t>городах районного значения, селах и сельских округах</a:t>
            </a:r>
            <a:r>
              <a:rPr lang="ru-RU" sz="2800" dirty="0">
                <a:solidFill>
                  <a:schemeClr val="tx1"/>
                </a:solidFill>
              </a:rPr>
              <a:t> с численностью населения свыше 2 тысяч человек законодательно предусмотрено внедрение самостоятельного бюджета и коммунальной собственности местного самоуправления.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 2020 года эти нормы будут действовать во всех населенных пунктах.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2474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Эффективное государственное управление.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10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204864"/>
            <a:ext cx="8496944" cy="43924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Осуществляются институциональные преобразования судебной и правоохранительной систем.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 законодательство внесены нормы, предусматривающие усиление защиты прав граждан в уголовном процессе, снижение его репрессивности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Расширены права адвокатов, а также судебный контроль на досудебной стадии.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Разграничены полномочия и зоны ответственности правоохранительных органов.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Борьба с коррупцией и верховенство закона.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69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2018 год – год 20-летнего юбилея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нашей </a:t>
            </a:r>
            <a:r>
              <a:rPr lang="ru-RU" sz="2800" dirty="0">
                <a:solidFill>
                  <a:schemeClr val="tx1"/>
                </a:solidFill>
              </a:rPr>
              <a:t>столицы – Астаны.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Ее становление и вхождение в число важнейших центров развития Евразии </a:t>
            </a:r>
            <a:r>
              <a:rPr lang="ru-RU" sz="2800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предмет нашей общей гордости.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а </a:t>
            </a:r>
            <a:r>
              <a:rPr lang="ru-RU" sz="2800" dirty="0">
                <a:solidFill>
                  <a:schemeClr val="tx1"/>
                </a:solidFill>
              </a:rPr>
              <a:t>основе опыта Астаны необходимо сформировать «эталонный» стандарт «Смарт Сити» и начать распространение лучших практик и обмен опытом между городами Казахстана.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«Умные города» для «умной нации».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60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Дан импульс новому этапу технологического и инфраструктурного развития.</a:t>
            </a:r>
            <a:r>
              <a:rPr lang="ru-RU" sz="5400" dirty="0"/>
              <a:t/>
            </a:r>
            <a:br>
              <a:rPr lang="ru-RU" sz="5400" dirty="0"/>
            </a:b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10979" y="116632"/>
            <a:ext cx="6984776" cy="230425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Благодаря </a:t>
            </a:r>
            <a:r>
              <a:rPr lang="ru-RU" sz="2400" dirty="0">
                <a:solidFill>
                  <a:schemeClr val="tx1"/>
                </a:solidFill>
              </a:rPr>
              <a:t>политической стабильности и общественному консенсусу </a:t>
            </a:r>
            <a:r>
              <a:rPr lang="ru-RU" sz="2400" dirty="0" smtClean="0">
                <a:solidFill>
                  <a:schemeClr val="tx1"/>
                </a:solidFill>
              </a:rPr>
              <a:t>Казахстан приступил </a:t>
            </a:r>
            <a:r>
              <a:rPr lang="ru-RU" sz="2400" dirty="0">
                <a:solidFill>
                  <a:schemeClr val="tx1"/>
                </a:solidFill>
              </a:rPr>
              <a:t>к модернизации экономики, политики и сознания.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3" y="2420888"/>
            <a:ext cx="7968271" cy="40324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Чтобы соответствовать новому времени, </a:t>
            </a:r>
            <a:r>
              <a:rPr lang="ru-RU" sz="3200" dirty="0" smtClean="0">
                <a:solidFill>
                  <a:schemeClr val="tx1"/>
                </a:solidFill>
              </a:rPr>
              <a:t>народу </a:t>
            </a:r>
            <a:r>
              <a:rPr lang="ru-RU" sz="3200" dirty="0">
                <a:solidFill>
                  <a:schemeClr val="tx1"/>
                </a:solidFill>
              </a:rPr>
              <a:t>предстоит сплотиться в единую нацию – нацию, стоящую на пороге исторического восхождения в условиях Четвертой промышленной революции.</a:t>
            </a:r>
          </a:p>
          <a:p>
            <a:pPr marL="514350" indent="-514350" algn="ctr">
              <a:buAutoNum type="arabicPeriod"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19" y="188640"/>
            <a:ext cx="8910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 </a:t>
            </a:r>
          </a:p>
          <a:p>
            <a:pPr algn="ctr"/>
            <a:endParaRPr lang="ru-RU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2" y="4653136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</a:t>
            </a:r>
            <a:r>
              <a:rPr lang="ru-RU" sz="3200" b="1" dirty="0"/>
              <a:t>Новые возможности развития </a:t>
            </a:r>
            <a:endParaRPr lang="ru-RU" sz="3200" dirty="0"/>
          </a:p>
          <a:p>
            <a:pPr algn="ctr"/>
            <a:r>
              <a:rPr lang="ru-RU" sz="3200" b="1" dirty="0"/>
              <a:t>в условиях четвертой промышленной революции</a:t>
            </a:r>
            <a:r>
              <a:rPr lang="ru-RU" sz="3200" b="1" i="1" dirty="0"/>
              <a:t>»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Рисунок 5" descr="https://ds03.infourok.ru/uploads/ex/082d/000069d4-e73e821d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48680"/>
            <a:ext cx="8208911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8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Эпоха Четвертой промышленной революции </a:t>
            </a:r>
            <a:r>
              <a:rPr lang="ru-RU" sz="4800" dirty="0" smtClean="0"/>
              <a:t>- </a:t>
            </a:r>
            <a:br>
              <a:rPr lang="ru-RU" sz="4800" dirty="0" smtClean="0"/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68680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эра </a:t>
            </a:r>
            <a:r>
              <a:rPr lang="ru-RU" sz="4800" dirty="0"/>
              <a:t>глубоких и стремительных изменений: </a:t>
            </a:r>
            <a:r>
              <a:rPr lang="ru-RU" sz="4800" dirty="0" smtClean="0"/>
              <a:t>технологических</a:t>
            </a:r>
            <a:r>
              <a:rPr lang="ru-RU" sz="4800" dirty="0"/>
              <a:t>, экономических и </a:t>
            </a:r>
            <a:r>
              <a:rPr lang="ru-RU" sz="4800" dirty="0" smtClean="0"/>
              <a:t>социальных.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8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68695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посланий прошлых лет: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8507288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Принята </a:t>
            </a:r>
            <a:r>
              <a:rPr lang="ru-RU" b="1" dirty="0" smtClean="0"/>
              <a:t> Стратегия </a:t>
            </a:r>
            <a:r>
              <a:rPr lang="ru-RU" b="1" dirty="0"/>
              <a:t>развития «Казахстан-2050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/>
              <a:t>Поставлена цель </a:t>
            </a:r>
            <a:r>
              <a:rPr lang="ru-RU" b="1" dirty="0"/>
              <a:t>войти в тридцатку самых развитых стран </a:t>
            </a:r>
            <a:r>
              <a:rPr lang="ru-RU" b="1" dirty="0" smtClean="0"/>
              <a:t>мира.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/>
              <a:t> Реализуется План нации – 100 конкретных шагов, из которых 60 уже исполнены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В прошлом году запущена Третья модернизация Казахстана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Успешно реализуется Программа индустриализации.</a:t>
            </a:r>
          </a:p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/>
              <a:t>Принята комплексная программа «Цифровой Казахстан».</a:t>
            </a:r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b="1" dirty="0"/>
              <a:t>Разработан комплексный Стратегический план развития Республики Казахстан до 2025 года.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Данное Послание определяет, 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необходимо сделать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для успешной навигации и адаптации в новом мире – мире Четвертой промышленной революции.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ценность страны: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50728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 г</a:t>
            </a:r>
            <a:r>
              <a:rPr lang="ru-RU" sz="4000" dirty="0" smtClean="0"/>
              <a:t>ражданский </a:t>
            </a:r>
            <a:r>
              <a:rPr lang="ru-RU" sz="4000" dirty="0"/>
              <a:t>мир, межнациональное и межконфессиональное </a:t>
            </a:r>
            <a:r>
              <a:rPr lang="ru-RU" sz="4000" dirty="0" smtClean="0"/>
              <a:t>согласие  - основа </a:t>
            </a:r>
            <a:r>
              <a:rPr lang="ru-RU" sz="4000" dirty="0"/>
              <a:t>социально-экономических </a:t>
            </a:r>
            <a:r>
              <a:rPr lang="ru-RU" sz="4000" dirty="0" smtClean="0"/>
              <a:t>успехов!</a:t>
            </a:r>
            <a:endParaRPr lang="ru-RU" sz="4000" dirty="0"/>
          </a:p>
          <a:p>
            <a:pPr marL="0" indent="0" algn="ctr">
              <a:buNone/>
            </a:pPr>
            <a:r>
              <a:rPr lang="ru-RU" dirty="0"/>
              <a:t>Решение следующих задач - </a:t>
            </a:r>
            <a:r>
              <a:rPr lang="ru-RU" dirty="0" smtClean="0"/>
              <a:t>необходимое </a:t>
            </a:r>
            <a:r>
              <a:rPr lang="ru-RU" dirty="0"/>
              <a:t>условие для вхождения в число лидеров нового мира.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64" y="1988840"/>
            <a:ext cx="8219256" cy="1084982"/>
          </a:xfrm>
        </p:spPr>
        <p:txBody>
          <a:bodyPr>
            <a:noAutofit/>
          </a:bodyPr>
          <a:lstStyle/>
          <a:p>
            <a:r>
              <a:rPr lang="ru-RU" sz="2800" b="1" dirty="0"/>
              <a:t>Индустриализация должна стать флагманом внедрения новых технологий.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9419" y="1055084"/>
            <a:ext cx="8330836" cy="14401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059832" y="476672"/>
            <a:ext cx="3096344" cy="115212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964" y="2996952"/>
            <a:ext cx="8280920" cy="3864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dirty="0" smtClean="0"/>
              <a:t>           </a:t>
            </a:r>
            <a:r>
              <a:rPr lang="ru-RU" sz="2400" dirty="0" smtClean="0">
                <a:solidFill>
                  <a:schemeClr val="tx1"/>
                </a:solidFill>
              </a:rPr>
              <a:t>Необходимо </a:t>
            </a:r>
            <a:r>
              <a:rPr lang="ru-RU" sz="2400" dirty="0">
                <a:solidFill>
                  <a:schemeClr val="tx1"/>
                </a:solidFill>
              </a:rPr>
              <a:t>разработать и апробировать новые инструменты, направленные на модернизацию и </a:t>
            </a:r>
            <a:r>
              <a:rPr lang="ru-RU" sz="2400" dirty="0" err="1">
                <a:solidFill>
                  <a:schemeClr val="tx1"/>
                </a:solidFill>
              </a:rPr>
              <a:t>цифровизацию</a:t>
            </a:r>
            <a:r>
              <a:rPr lang="ru-RU" sz="2400" dirty="0">
                <a:solidFill>
                  <a:schemeClr val="tx1"/>
                </a:solidFill>
              </a:rPr>
              <a:t> наших предприятий с ориентацией на экспорт продукции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Предстоит </a:t>
            </a:r>
            <a:r>
              <a:rPr lang="ru-RU" sz="2400" dirty="0">
                <a:solidFill>
                  <a:schemeClr val="tx1"/>
                </a:solidFill>
              </a:rPr>
              <a:t>адаптировать систему образования, коммуникации и сферу стандартизации под потребности новой индустриализации.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 2018 году необходимо начать разработку третьей пятилетки индустриализации, посвященной становлению промышленности «цифровой эпохи».</a:t>
            </a:r>
          </a:p>
          <a:p>
            <a:pPr algn="ctr"/>
            <a:endParaRPr lang="ru-RU" sz="3200" dirty="0"/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051720" y="188640"/>
            <a:ext cx="4032448" cy="129614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492896"/>
            <a:ext cx="8208912" cy="39604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      Следует </a:t>
            </a:r>
            <a:r>
              <a:rPr lang="ru-RU" sz="2400" dirty="0">
                <a:solidFill>
                  <a:schemeClr val="tx1"/>
                </a:solidFill>
              </a:rPr>
              <a:t>критически переосмыслить организацию сырьевых индустрий, подходы к управлению природными ресурсами.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Необходимо </a:t>
            </a:r>
            <a:r>
              <a:rPr lang="ru-RU" sz="2400" dirty="0">
                <a:solidFill>
                  <a:schemeClr val="tx1"/>
                </a:solidFill>
              </a:rPr>
              <a:t>активно внедрять комплексные информационно-технологические платформы.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Важно повысить требования к </a:t>
            </a:r>
            <a:r>
              <a:rPr lang="ru-RU" sz="24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400" dirty="0">
                <a:solidFill>
                  <a:schemeClr val="tx1"/>
                </a:solidFill>
              </a:rPr>
              <a:t> и энергосбережению предприятий, а также </a:t>
            </a:r>
            <a:r>
              <a:rPr lang="ru-RU" sz="2400" dirty="0" err="1">
                <a:solidFill>
                  <a:schemeClr val="tx1"/>
                </a:solidFill>
              </a:rPr>
              <a:t>экологичности</a:t>
            </a:r>
            <a:r>
              <a:rPr lang="ru-RU" sz="2400" dirty="0">
                <a:solidFill>
                  <a:schemeClr val="tx1"/>
                </a:solidFill>
              </a:rPr>
              <a:t> и эффективности работы самих производителей энергии.</a:t>
            </a: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Дальнейшее развитие ресурсного потенциала.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36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955</Words>
  <Application>Microsoft Office PowerPoint</Application>
  <PresentationFormat>Экран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Цель:</vt:lpstr>
      <vt:lpstr>Презентация PowerPoint</vt:lpstr>
      <vt:lpstr>Эпоха Четвертой промышленной революции -  </vt:lpstr>
      <vt:lpstr>Реализация посланий прошлых лет:</vt:lpstr>
      <vt:lpstr>Презентация PowerPoint</vt:lpstr>
      <vt:lpstr>Главная ценность страны:</vt:lpstr>
      <vt:lpstr>Индустриализация должна стать флагманом внедрения новых технологий.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Престиж учителя:   </vt:lpstr>
      <vt:lpstr>Социальные выплаты: </vt:lpstr>
      <vt:lpstr>Презентация PowerPoint</vt:lpstr>
      <vt:lpstr>Презентация PowerPoint</vt:lpstr>
      <vt:lpstr>Презентация PowerPoint</vt:lpstr>
      <vt:lpstr>Дан импульс новому этапу технологического и инфраструктурного развития.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Русского</dc:creator>
  <cp:lastModifiedBy>Кабинет Русского</cp:lastModifiedBy>
  <cp:revision>1</cp:revision>
  <dcterms:created xsi:type="dcterms:W3CDTF">2018-01-11T20:52:35Z</dcterms:created>
  <dcterms:modified xsi:type="dcterms:W3CDTF">2018-01-11T21:00:28Z</dcterms:modified>
</cp:coreProperties>
</file>