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62" r:id="rId7"/>
    <p:sldId id="261" r:id="rId8"/>
    <p:sldId id="260" r:id="rId9"/>
    <p:sldId id="265" r:id="rId10"/>
    <p:sldId id="259" r:id="rId11"/>
    <p:sldId id="267" r:id="rId12"/>
    <p:sldId id="268" r:id="rId13"/>
    <p:sldId id="269" r:id="rId14"/>
    <p:sldId id="271" r:id="rId15"/>
    <p:sldId id="272" r:id="rId16"/>
    <p:sldId id="273" r:id="rId17"/>
    <p:sldId id="276" r:id="rId18"/>
    <p:sldId id="277" r:id="rId19"/>
    <p:sldId id="278" r:id="rId20"/>
    <p:sldId id="279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6600"/>
    <a:srgbClr val="33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8D1F1-FC2A-4B35-873A-7464A37DFBAB}" type="datetimeFigureOut">
              <a:rPr lang="ru-RU"/>
              <a:pPr>
                <a:defRPr/>
              </a:pPr>
              <a:t>10.01.2018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C2B61-A0BE-493C-9FBB-33D4CBB674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5874B-E999-4564-81D0-D376D0D92817}" type="datetimeFigureOut">
              <a:rPr lang="ru-RU"/>
              <a:pPr>
                <a:defRPr/>
              </a:pPr>
              <a:t>10.01.2018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4A841-06B5-4BB1-A3D7-80D7E211D3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4913F-3E53-419B-9DC7-9C2D3EDDEF43}" type="datetimeFigureOut">
              <a:rPr lang="ru-RU"/>
              <a:pPr>
                <a:defRPr/>
              </a:pPr>
              <a:t>10.01.2018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EB60C-5E68-474E-86D4-530B954D1E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2A017A-C7A6-4DCC-AA41-F15A79403700}" type="datetimeFigureOut">
              <a:rPr lang="ru-RU"/>
              <a:pPr>
                <a:defRPr/>
              </a:pPr>
              <a:t>10.01.2018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732DE-CA85-47BA-8082-286F9C0C11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52807-642F-47C0-8ADA-7DFBE3917BFC}" type="datetimeFigureOut">
              <a:rPr lang="ru-RU"/>
              <a:pPr>
                <a:defRPr/>
              </a:pPr>
              <a:t>10.01.2018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BFE20-D758-468D-878B-97A0C8AD14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96BDC-A10A-4CB8-9CE7-0BA234228CF9}" type="datetimeFigureOut">
              <a:rPr lang="ru-RU"/>
              <a:pPr>
                <a:defRPr/>
              </a:pPr>
              <a:t>10.01.2018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373FD-402F-4F40-A4ED-6B66FB2004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E81DF-0F71-4681-ABE5-6290FA44C80C}" type="datetimeFigureOut">
              <a:rPr lang="ru-RU"/>
              <a:pPr>
                <a:defRPr/>
              </a:pPr>
              <a:t>10.01.2018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3D765-D4A5-4917-8591-7976A67EC4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94CB-513A-4EF3-8BB2-2338C738523C}" type="datetimeFigureOut">
              <a:rPr lang="ru-RU"/>
              <a:pPr>
                <a:defRPr/>
              </a:pPr>
              <a:t>10.01.2018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2B833-ECD4-4A82-BC50-7AEB59510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0AADA-42D9-410A-9208-99B8066C642D}" type="datetimeFigureOut">
              <a:rPr lang="ru-RU"/>
              <a:pPr>
                <a:defRPr/>
              </a:pPr>
              <a:t>10.01.2018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54194-642A-45F6-A46B-79235FD114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15EF6-7901-48EE-9C87-C2EB6841B807}" type="datetimeFigureOut">
              <a:rPr lang="ru-RU"/>
              <a:pPr>
                <a:defRPr/>
              </a:pPr>
              <a:t>10.01.2018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CE331F-F98A-4031-A9ED-F202E600E9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44C62-6290-47F0-86DF-3E83A35065F3}" type="datetimeFigureOut">
              <a:rPr lang="ru-RU"/>
              <a:pPr>
                <a:defRPr/>
              </a:pPr>
              <a:t>10.01.2018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EB670-6A2E-405B-817A-5BC5A1034A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0BFFB-7D77-4F7D-8E39-11DA469D708A}" type="datetimeFigureOut">
              <a:rPr lang="ru-RU"/>
              <a:pPr>
                <a:defRPr/>
              </a:pPr>
              <a:t>10.01.2018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CBB55-6119-4BF0-9E35-F63B3C2069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26941E5-EFCF-4D04-9A6B-F0792EE88480}" type="datetimeFigureOut">
              <a:rPr lang="ru-RU"/>
              <a:pPr>
                <a:defRPr/>
              </a:pPr>
              <a:t>10.01.2018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240321-AF47-4448-A8DF-DF1A6E59F9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/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403350" y="333375"/>
            <a:ext cx="7489825" cy="6335713"/>
          </a:xfrm>
        </p:spPr>
        <p:txBody>
          <a:bodyPr/>
          <a:lstStyle/>
          <a:p>
            <a:r>
              <a:rPr lang="ru-RU" sz="1800" b="1" dirty="0" smtClean="0">
                <a:solidFill>
                  <a:srgbClr val="006600"/>
                </a:solidFill>
                <a:latin typeface="Times New Roman" pitchFamily="18" charset="0"/>
              </a:rPr>
              <a:t>«Куйбышев </a:t>
            </a:r>
            <a:r>
              <a:rPr lang="ru-RU" sz="1800" b="1" dirty="0" err="1" smtClean="0">
                <a:solidFill>
                  <a:srgbClr val="006600"/>
                </a:solidFill>
                <a:latin typeface="Times New Roman" pitchFamily="18" charset="0"/>
              </a:rPr>
              <a:t>атындағы негізгі</a:t>
            </a:r>
            <a:r>
              <a:rPr lang="ru-RU" sz="1800" b="1" dirty="0" smtClean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6600"/>
                </a:solidFill>
                <a:latin typeface="Times New Roman" pitchFamily="18" charset="0"/>
              </a:rPr>
              <a:t>мектеп</a:t>
            </a:r>
            <a:r>
              <a:rPr lang="ru-RU" sz="1800" b="1" dirty="0" smtClean="0">
                <a:solidFill>
                  <a:srgbClr val="006600"/>
                </a:solidFill>
                <a:latin typeface="Times New Roman" pitchFamily="18" charset="0"/>
              </a:rPr>
              <a:t>» КММ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6600"/>
                </a:solidFill>
                <a:latin typeface="Times New Roman" pitchFamily="18" charset="0"/>
              </a:rPr>
            </a:b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6600"/>
                </a:solidFill>
                <a:latin typeface="Times New Roman" pitchFamily="18" charset="0"/>
              </a:rPr>
            </a:b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6600"/>
                </a:solidFill>
                <a:latin typeface="Times New Roman" pitchFamily="18" charset="0"/>
              </a:rPr>
            </a:b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6600"/>
                </a:solidFill>
                <a:latin typeface="Times New Roman" pitchFamily="18" charset="0"/>
              </a:rPr>
            </a:br>
            <a:r>
              <a:rPr lang="ru-RU" sz="8800" b="1" dirty="0" err="1" smtClean="0">
                <a:solidFill>
                  <a:srgbClr val="339933"/>
                </a:solidFill>
                <a:latin typeface="Times New Roman" pitchFamily="18" charset="0"/>
              </a:rPr>
              <a:t>Сөз мерген</a:t>
            </a:r>
            <a:r>
              <a:rPr lang="ru-RU" sz="8800" b="1" dirty="0" smtClean="0">
                <a:latin typeface="Times New Roman" pitchFamily="18" charset="0"/>
              </a:rPr>
              <a:t>        </a:t>
            </a:r>
            <a:r>
              <a:rPr lang="ru-RU" sz="2000" b="1" i="1" dirty="0" err="1" smtClean="0">
                <a:solidFill>
                  <a:srgbClr val="003300"/>
                </a:solidFill>
                <a:latin typeface="Times New Roman" pitchFamily="18" charset="0"/>
              </a:rPr>
              <a:t>Бастауыш</a:t>
            </a:r>
            <a:r>
              <a:rPr lang="ru-RU" sz="2000" b="1" i="1" dirty="0" smtClean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3300"/>
                </a:solidFill>
                <a:latin typeface="Times New Roman" pitchFamily="18" charset="0"/>
              </a:rPr>
              <a:t>сыныптар</a:t>
            </a:r>
            <a:r>
              <a:rPr lang="ru-RU" sz="2000" b="1" i="1" dirty="0" smtClean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3300"/>
                </a:solidFill>
                <a:latin typeface="Times New Roman" pitchFamily="18" charset="0"/>
              </a:rPr>
              <a:t>апталығында </a:t>
            </a:r>
            <a:r>
              <a:rPr lang="ru-RU" sz="2000" b="1" i="1" dirty="0" smtClean="0">
                <a:solidFill>
                  <a:srgbClr val="003300"/>
                </a:solidFill>
                <a:latin typeface="Times New Roman" pitchFamily="18" charset="0"/>
              </a:rPr>
              <a:t/>
            </a:r>
            <a:br>
              <a:rPr lang="ru-RU" sz="2000" b="1" i="1" dirty="0" smtClean="0">
                <a:solidFill>
                  <a:srgbClr val="003300"/>
                </a:solidFill>
                <a:latin typeface="Times New Roman" pitchFamily="18" charset="0"/>
              </a:rPr>
            </a:br>
            <a:r>
              <a:rPr lang="ru-RU" sz="2000" b="1" i="1" dirty="0" smtClean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3300"/>
                </a:solidFill>
                <a:latin typeface="Times New Roman" pitchFamily="18" charset="0"/>
              </a:rPr>
              <a:t>қазақ тілінен</a:t>
            </a:r>
            <a:r>
              <a:rPr lang="ru-RU" sz="2000" b="1" i="1" dirty="0" smtClean="0">
                <a:solidFill>
                  <a:srgbClr val="003300"/>
                </a:solidFill>
                <a:latin typeface="Times New Roman" pitchFamily="18" charset="0"/>
              </a:rPr>
              <a:t> 3-сынып </a:t>
            </a:r>
            <a:r>
              <a:rPr lang="ru-RU" sz="2000" b="1" i="1" dirty="0" err="1" smtClean="0">
                <a:solidFill>
                  <a:srgbClr val="003300"/>
                </a:solidFill>
                <a:latin typeface="Times New Roman" pitchFamily="18" charset="0"/>
              </a:rPr>
              <a:t>оқушыларымен</a:t>
            </a:r>
            <a:r>
              <a:rPr lang="ru-RU" sz="2000" b="1" i="1" dirty="0" smtClean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kk-KZ" sz="2000" b="1" i="1" dirty="0" smtClean="0">
                <a:solidFill>
                  <a:srgbClr val="003300"/>
                </a:solidFill>
                <a:latin typeface="Times New Roman" pitchFamily="18" charset="0"/>
              </a:rPr>
              <a:t>өткізілген іс-шара</a:t>
            </a:r>
            <a:r>
              <a:rPr lang="ru-RU" sz="2000" b="1" i="1" dirty="0" smtClean="0">
                <a:solidFill>
                  <a:srgbClr val="003300"/>
                </a:solidFill>
                <a:latin typeface="Times New Roman" pitchFamily="18" charset="0"/>
              </a:rPr>
              <a:t/>
            </a:r>
            <a:br>
              <a:rPr lang="ru-RU" sz="2000" b="1" i="1" dirty="0" smtClean="0">
                <a:solidFill>
                  <a:srgbClr val="003300"/>
                </a:solidFill>
                <a:latin typeface="Times New Roman" pitchFamily="18" charset="0"/>
              </a:rPr>
            </a:br>
            <a:r>
              <a:rPr lang="ru-RU" sz="2000" b="1" i="1" dirty="0" smtClean="0">
                <a:solidFill>
                  <a:srgbClr val="003300"/>
                </a:solidFill>
                <a:latin typeface="Times New Roman" pitchFamily="18" charset="0"/>
              </a:rPr>
              <a:t>       </a:t>
            </a:r>
            <a:br>
              <a:rPr lang="ru-RU" sz="2000" b="1" i="1" dirty="0" smtClean="0">
                <a:solidFill>
                  <a:srgbClr val="003300"/>
                </a:solidFill>
                <a:latin typeface="Times New Roman" pitchFamily="18" charset="0"/>
              </a:rPr>
            </a:br>
            <a:r>
              <a:rPr lang="ru-RU" sz="2000" b="1" i="1" dirty="0" smtClean="0">
                <a:solidFill>
                  <a:srgbClr val="339933"/>
                </a:solidFill>
                <a:latin typeface="Times New Roman" pitchFamily="18" charset="0"/>
              </a:rPr>
              <a:t>                                  </a:t>
            </a:r>
            <a:r>
              <a:rPr lang="ru-RU" sz="2400" b="1" dirty="0" err="1" smtClean="0">
                <a:solidFill>
                  <a:srgbClr val="006600"/>
                </a:solidFill>
                <a:latin typeface="Times New Roman" pitchFamily="18" charset="0"/>
              </a:rPr>
              <a:t>Утеджанова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6600"/>
                </a:solidFill>
                <a:latin typeface="Times New Roman" pitchFamily="18" charset="0"/>
              </a:rPr>
              <a:t>Жаңылжан Кушеновна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</a:rPr>
              <a:t>                                                                   </a:t>
            </a:r>
            <a:br>
              <a:rPr lang="ru-RU" sz="2400" b="1" dirty="0" smtClean="0">
                <a:solidFill>
                  <a:srgbClr val="006600"/>
                </a:solidFill>
                <a:latin typeface="Times New Roman" pitchFamily="18" charset="0"/>
              </a:rPr>
            </a:b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</a:rPr>
              <a:t>                                         </a:t>
            </a:r>
            <a:r>
              <a:rPr lang="ru-RU" sz="2400" b="1" dirty="0" err="1" smtClean="0">
                <a:solidFill>
                  <a:srgbClr val="006600"/>
                </a:solidFill>
                <a:latin typeface="Times New Roman" pitchFamily="18" charset="0"/>
              </a:rPr>
              <a:t>бастауыш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6600"/>
                </a:solidFill>
                <a:latin typeface="Times New Roman" pitchFamily="18" charset="0"/>
              </a:rPr>
              <a:t>сынып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6600"/>
                </a:solidFill>
                <a:latin typeface="Times New Roman" pitchFamily="18" charset="0"/>
              </a:rPr>
              <a:t>мұғалімі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6600"/>
                </a:solidFill>
                <a:latin typeface="Times New Roman" pitchFamily="18" charset="0"/>
              </a:rPr>
            </a:b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6600"/>
                </a:solidFill>
                <a:latin typeface="Times New Roman" pitchFamily="18" charset="0"/>
              </a:rPr>
            </a:br>
            <a:r>
              <a:rPr lang="ru-RU" sz="1800" b="1" dirty="0" smtClean="0">
                <a:solidFill>
                  <a:srgbClr val="006600"/>
                </a:solidFill>
                <a:latin typeface="Times New Roman" pitchFamily="18" charset="0"/>
              </a:rPr>
              <a:t/>
            </a:r>
            <a:br>
              <a:rPr lang="ru-RU" sz="1800" b="1" dirty="0" smtClean="0">
                <a:solidFill>
                  <a:srgbClr val="006600"/>
                </a:solidFill>
                <a:latin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</a:rPr>
            </a:br>
            <a:r>
              <a:rPr lang="ru-RU" sz="1800" b="1" dirty="0" smtClean="0">
                <a:solidFill>
                  <a:srgbClr val="006600"/>
                </a:solidFill>
                <a:latin typeface="Times New Roman" pitchFamily="18" charset="0"/>
              </a:rPr>
              <a:t>ШҚО </a:t>
            </a:r>
            <a:r>
              <a:rPr lang="ru-RU" sz="1800" b="1" dirty="0" err="1" smtClean="0">
                <a:solidFill>
                  <a:srgbClr val="006600"/>
                </a:solidFill>
                <a:latin typeface="Times New Roman" pitchFamily="18" charset="0"/>
              </a:rPr>
              <a:t>Кокпекті</a:t>
            </a:r>
            <a:r>
              <a:rPr lang="ru-RU" sz="1800" b="1" dirty="0" smtClean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6600"/>
                </a:solidFill>
                <a:latin typeface="Times New Roman" pitchFamily="18" charset="0"/>
              </a:rPr>
              <a:t>ауданы</a:t>
            </a:r>
            <a:r>
              <a:rPr lang="ru-RU" sz="1800" b="1" dirty="0" smtClean="0">
                <a:solidFill>
                  <a:srgbClr val="006600"/>
                </a:solidFill>
                <a:latin typeface="Times New Roman" pitchFamily="18" charset="0"/>
              </a:rPr>
              <a:t>  ТОЛАҒАЙ </a:t>
            </a:r>
            <a:r>
              <a:rPr lang="ru-RU" sz="1800" b="1" dirty="0" err="1" smtClean="0">
                <a:solidFill>
                  <a:srgbClr val="006600"/>
                </a:solidFill>
                <a:latin typeface="Times New Roman" pitchFamily="18" charset="0"/>
              </a:rPr>
              <a:t>ауылы</a:t>
            </a:r>
            <a:r>
              <a:rPr lang="ru-RU" sz="1800" b="1" smtClean="0">
                <a:solidFill>
                  <a:srgbClr val="006600"/>
                </a:solidFill>
                <a:latin typeface="Times New Roman" pitchFamily="18" charset="0"/>
              </a:rPr>
              <a:t/>
            </a:r>
            <a:br>
              <a:rPr lang="ru-RU" sz="1800" b="1" smtClean="0">
                <a:solidFill>
                  <a:srgbClr val="006600"/>
                </a:solidFill>
                <a:latin typeface="Times New Roman" pitchFamily="18" charset="0"/>
              </a:rPr>
            </a:br>
            <a:r>
              <a:rPr lang="ru-RU" sz="1800" b="1" smtClean="0">
                <a:solidFill>
                  <a:srgbClr val="006600"/>
                </a:solidFill>
                <a:latin typeface="Times New Roman" pitchFamily="18" charset="0"/>
              </a:rPr>
              <a:t>2017ж</a:t>
            </a:r>
            <a:r>
              <a:rPr lang="ru-RU" sz="1800" b="1" smtClean="0">
                <a:solidFill>
                  <a:srgbClr val="0066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568950"/>
            <a:ext cx="104775" cy="6985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80000"/>
              </a:lnSpc>
            </a:pPr>
            <a:endParaRPr lang="ru-RU" sz="8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/>
          </p:cNvSpPr>
          <p:nvPr>
            <p:ph type="body" idx="1"/>
          </p:nvPr>
        </p:nvSpPr>
        <p:spPr>
          <a:xfrm>
            <a:off x="1692275" y="476250"/>
            <a:ext cx="7200900" cy="6121400"/>
          </a:xfrm>
        </p:spPr>
        <p:txBody>
          <a:bodyPr/>
          <a:lstStyle/>
          <a:p>
            <a:r>
              <a:rPr lang="ru-RU" b="1" smtClean="0">
                <a:solidFill>
                  <a:srgbClr val="003300"/>
                </a:solidFill>
                <a:latin typeface="Times New Roman" pitchFamily="18" charset="0"/>
              </a:rPr>
              <a:t>Адам көркі-шүберек,                                                              </a:t>
            </a:r>
            <a:r>
              <a:rPr lang="en-US" b="1" smtClean="0">
                <a:solidFill>
                  <a:srgbClr val="003300"/>
                </a:solidFill>
                <a:latin typeface="Times New Roman" pitchFamily="18" charset="0"/>
              </a:rPr>
              <a:t>       </a:t>
            </a:r>
          </a:p>
          <a:p>
            <a:pPr>
              <a:buFont typeface="Arial" charset="0"/>
              <a:buNone/>
            </a:pPr>
            <a:r>
              <a:rPr lang="en-US" b="1" smtClean="0">
                <a:solidFill>
                  <a:srgbClr val="003300"/>
                </a:solidFill>
                <a:latin typeface="Times New Roman" pitchFamily="18" charset="0"/>
              </a:rPr>
              <a:t>                       </a:t>
            </a:r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Ағаш көркі-жапырақ.</a:t>
            </a:r>
          </a:p>
          <a:p>
            <a:r>
              <a:rPr lang="ru-RU" b="1" smtClean="0">
                <a:solidFill>
                  <a:srgbClr val="003300"/>
                </a:solidFill>
                <a:latin typeface="Times New Roman" pitchFamily="18" charset="0"/>
              </a:rPr>
              <a:t>Жа</a:t>
            </a:r>
            <a:r>
              <a:rPr lang="kk-KZ" b="1" smtClean="0">
                <a:solidFill>
                  <a:srgbClr val="003300"/>
                </a:solidFill>
                <a:latin typeface="Times New Roman" pitchFamily="18" charset="0"/>
              </a:rPr>
              <a:t>қ</a:t>
            </a:r>
            <a:r>
              <a:rPr lang="ru-RU" b="1" smtClean="0">
                <a:solidFill>
                  <a:srgbClr val="003300"/>
                </a:solidFill>
                <a:latin typeface="Times New Roman" pitchFamily="18" charset="0"/>
              </a:rPr>
              <a:t>сының аты өлмейді,                                                         </a:t>
            </a:r>
            <a:r>
              <a:rPr lang="en-US" b="1" smtClean="0">
                <a:solidFill>
                  <a:srgbClr val="003300"/>
                </a:solidFill>
                <a:latin typeface="Times New Roman" pitchFamily="18" charset="0"/>
              </a:rPr>
              <a:t>        </a:t>
            </a:r>
          </a:p>
          <a:p>
            <a:pPr>
              <a:buFont typeface="Arial" charset="0"/>
              <a:buNone/>
            </a:pPr>
            <a:r>
              <a:rPr lang="en-US" b="1" smtClean="0">
                <a:solidFill>
                  <a:srgbClr val="003300"/>
                </a:solidFill>
                <a:latin typeface="Times New Roman" pitchFamily="18" charset="0"/>
              </a:rPr>
              <a:t>                 </a:t>
            </a:r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Ғалымның хаты өлмейді.</a:t>
            </a:r>
          </a:p>
          <a:p>
            <a:r>
              <a:rPr lang="ru-RU" b="1" smtClean="0">
                <a:solidFill>
                  <a:srgbClr val="003300"/>
                </a:solidFill>
                <a:latin typeface="Times New Roman" pitchFamily="18" charset="0"/>
              </a:rPr>
              <a:t>Жаңбырмен жер көгерер,                                                       </a:t>
            </a:r>
            <a:endParaRPr lang="en-US" b="1" smtClean="0">
              <a:solidFill>
                <a:srgbClr val="003300"/>
              </a:solidFill>
              <a:latin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en-US" b="1" smtClean="0">
                <a:solidFill>
                  <a:srgbClr val="003300"/>
                </a:solidFill>
                <a:latin typeface="Times New Roman" pitchFamily="18" charset="0"/>
              </a:rPr>
              <a:t>                           </a:t>
            </a:r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Батамен ел көгерер.</a:t>
            </a:r>
          </a:p>
          <a:p>
            <a:r>
              <a:rPr lang="ru-RU" b="1" smtClean="0">
                <a:solidFill>
                  <a:srgbClr val="003300"/>
                </a:solidFill>
                <a:latin typeface="Times New Roman" pitchFamily="18" charset="0"/>
              </a:rPr>
              <a:t>Досы көпті жау алмайды,                                                       </a:t>
            </a:r>
            <a:endParaRPr lang="en-US" b="1" smtClean="0">
              <a:solidFill>
                <a:srgbClr val="003300"/>
              </a:solidFill>
              <a:latin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en-US" b="1" smtClean="0">
                <a:solidFill>
                  <a:srgbClr val="003300"/>
                </a:solidFill>
                <a:latin typeface="Times New Roman" pitchFamily="18" charset="0"/>
              </a:rPr>
              <a:t>               </a:t>
            </a:r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Ақылы көпті дау алмайды.</a:t>
            </a:r>
          </a:p>
          <a:p>
            <a:r>
              <a:rPr lang="ru-RU" b="1" smtClean="0">
                <a:solidFill>
                  <a:srgbClr val="003300"/>
                </a:solidFill>
                <a:latin typeface="Times New Roman" pitchFamily="18" charset="0"/>
              </a:rPr>
              <a:t>Жаяудың шаңы шықпас,                                                         </a:t>
            </a:r>
            <a:r>
              <a:rPr lang="en-US" b="1" smtClean="0">
                <a:solidFill>
                  <a:srgbClr val="003300"/>
                </a:solidFill>
                <a:latin typeface="Times New Roman" pitchFamily="18" charset="0"/>
              </a:rPr>
              <a:t> </a:t>
            </a:r>
          </a:p>
          <a:p>
            <a:pPr>
              <a:buFont typeface="Arial" charset="0"/>
              <a:buNone/>
            </a:pPr>
            <a:r>
              <a:rPr lang="en-US" b="1" smtClean="0">
                <a:solidFill>
                  <a:srgbClr val="003300"/>
                </a:solidFill>
                <a:latin typeface="Times New Roman" pitchFamily="18" charset="0"/>
              </a:rPr>
              <a:t>                    </a:t>
            </a:r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Жалғыздың үні шықпас.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/>
          </p:cNvSpPr>
          <p:nvPr>
            <p:ph type="body" idx="1"/>
          </p:nvPr>
        </p:nvSpPr>
        <p:spPr>
          <a:xfrm>
            <a:off x="1116013" y="333375"/>
            <a:ext cx="7777162" cy="6335713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en-US" sz="8000" b="1" smtClean="0">
                <a:solidFill>
                  <a:srgbClr val="003300"/>
                </a:solidFill>
                <a:latin typeface="Times New Roman" pitchFamily="18" charset="0"/>
              </a:rPr>
              <a:t>III</a:t>
            </a:r>
            <a:r>
              <a:rPr lang="ru-RU" sz="8000" b="1" smtClean="0">
                <a:latin typeface="Times New Roman" pitchFamily="18" charset="0"/>
              </a:rPr>
              <a:t>                                </a:t>
            </a:r>
          </a:p>
          <a:p>
            <a:pPr algn="ctr">
              <a:buFont typeface="Arial" charset="0"/>
              <a:buNone/>
            </a:pPr>
            <a:r>
              <a:rPr lang="ru-RU" sz="8000" b="1" smtClean="0">
                <a:solidFill>
                  <a:srgbClr val="339933"/>
                </a:solidFill>
                <a:latin typeface="Times New Roman" pitchFamily="18" charset="0"/>
              </a:rPr>
              <a:t>Ойлы болсаң</a:t>
            </a:r>
            <a:r>
              <a:rPr lang="ru-RU" sz="8000" b="1" smtClean="0">
                <a:solidFill>
                  <a:srgbClr val="339933"/>
                </a:solidFill>
                <a:latin typeface="Arial" charset="0"/>
              </a:rPr>
              <a:t>,</a:t>
            </a:r>
          </a:p>
          <a:p>
            <a:pPr algn="ctr">
              <a:buFont typeface="Arial" charset="0"/>
              <a:buNone/>
            </a:pPr>
            <a:r>
              <a:rPr lang="ru-RU" sz="8000" b="1" smtClean="0">
                <a:solidFill>
                  <a:srgbClr val="339933"/>
                </a:solidFill>
                <a:latin typeface="Times New Roman" pitchFamily="18" charset="0"/>
              </a:rPr>
              <a:t>озып көр</a:t>
            </a:r>
            <a:endParaRPr lang="ru-RU" sz="8000" smtClean="0">
              <a:solidFill>
                <a:srgbClr val="339933"/>
              </a:solidFill>
              <a:latin typeface="Times New Roman" pitchFamily="18" charset="0"/>
            </a:endParaRPr>
          </a:p>
          <a:p>
            <a:pPr>
              <a:buFont typeface="Arial" charset="0"/>
              <a:buNone/>
            </a:pPr>
            <a:endParaRPr lang="ru-RU" b="1" i="1" smtClean="0">
              <a:solidFill>
                <a:srgbClr val="003300"/>
              </a:solidFill>
              <a:latin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b="1" i="1" smtClean="0">
                <a:solidFill>
                  <a:srgbClr val="003300"/>
                </a:solidFill>
                <a:latin typeface="Times New Roman" pitchFamily="18" charset="0"/>
              </a:rPr>
              <a:t>Шарты: қойылған сұраққа </a:t>
            </a:r>
          </a:p>
          <a:p>
            <a:pPr>
              <a:buFont typeface="Arial" charset="0"/>
              <a:buNone/>
            </a:pPr>
            <a:r>
              <a:rPr lang="ru-RU" b="1" i="1" smtClean="0">
                <a:solidFill>
                  <a:srgbClr val="003300"/>
                </a:solidFill>
                <a:latin typeface="Times New Roman" pitchFamily="18" charset="0"/>
              </a:rPr>
              <a:t>                                  мақалмен жауап беру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/>
          </p:cNvSpPr>
          <p:nvPr>
            <p:ph type="body" idx="1"/>
          </p:nvPr>
        </p:nvSpPr>
        <p:spPr>
          <a:xfrm>
            <a:off x="1331913" y="620713"/>
            <a:ext cx="7561262" cy="5976937"/>
          </a:xfrm>
        </p:spPr>
        <p:txBody>
          <a:bodyPr/>
          <a:lstStyle/>
          <a:p>
            <a:r>
              <a:rPr lang="ru-RU" smtClean="0"/>
              <a:t> </a:t>
            </a:r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Қар жана ма?</a:t>
            </a:r>
          </a:p>
          <a:p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Инемен құдық қазуға бола ма?</a:t>
            </a:r>
          </a:p>
          <a:p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Аппақ қарға бола ма?</a:t>
            </a:r>
          </a:p>
          <a:p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Тастың жеңілі бола ма?</a:t>
            </a:r>
          </a:p>
          <a:p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Елу құлағы бар кім?</a:t>
            </a:r>
          </a:p>
          <a:p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Тауық түс көре ме?</a:t>
            </a:r>
          </a:p>
          <a:p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Білетінің қанша, білмейтінің  қанша?                                                        </a:t>
            </a:r>
          </a:p>
          <a:p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Адам денесіндегі қорқақ,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                                      батыр  мүшелер.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/>
          </p:cNvSpPr>
          <p:nvPr>
            <p:ph type="body" idx="1"/>
          </p:nvPr>
        </p:nvSpPr>
        <p:spPr>
          <a:xfrm>
            <a:off x="1619250" y="333375"/>
            <a:ext cx="7273925" cy="6335713"/>
          </a:xfrm>
        </p:spPr>
        <p:txBody>
          <a:bodyPr/>
          <a:lstStyle/>
          <a:p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Көрдім, көрмедім дегендер неше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                                       сөз бола алады?</a:t>
            </a:r>
          </a:p>
          <a:p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Бір рет өлуге де, мың рет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                                     өлуге  де  болады.</a:t>
            </a:r>
          </a:p>
          <a:p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Балға тең тәтті не? </a:t>
            </a:r>
          </a:p>
          <a:p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Отқа түсіп күймеуге бола ма?</a:t>
            </a:r>
          </a:p>
          <a:p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Қарныңды қалай тойғызар едің?</a:t>
            </a:r>
          </a:p>
          <a:p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Намыстан, қамыстан ажал 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                                            табушылар.</a:t>
            </a:r>
          </a:p>
          <a:p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Өрге шыға алмайтын қандай сөз?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/>
          </p:cNvSpPr>
          <p:nvPr>
            <p:ph type="body" idx="1"/>
          </p:nvPr>
        </p:nvSpPr>
        <p:spPr>
          <a:xfrm>
            <a:off x="1619250" y="333375"/>
            <a:ext cx="7273925" cy="6264275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en-US" sz="8000" b="1" smtClean="0">
                <a:solidFill>
                  <a:srgbClr val="003300"/>
                </a:solidFill>
                <a:latin typeface="Times New Roman" pitchFamily="18" charset="0"/>
              </a:rPr>
              <a:t>IY</a:t>
            </a:r>
            <a:endParaRPr lang="ru-RU" sz="8000" b="1" smtClean="0">
              <a:solidFill>
                <a:srgbClr val="003300"/>
              </a:solidFill>
              <a:latin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en-US" sz="8000" b="1" smtClean="0">
                <a:latin typeface="Times New Roman" pitchFamily="18" charset="0"/>
              </a:rPr>
              <a:t> </a:t>
            </a:r>
            <a:r>
              <a:rPr lang="ru-RU" sz="8000" b="1" smtClean="0">
                <a:latin typeface="Times New Roman" pitchFamily="18" charset="0"/>
              </a:rPr>
              <a:t> </a:t>
            </a:r>
            <a:r>
              <a:rPr lang="ru-RU" sz="8800" b="1" smtClean="0">
                <a:solidFill>
                  <a:srgbClr val="339933"/>
                </a:solidFill>
                <a:latin typeface="Times New Roman" pitchFamily="18" charset="0"/>
              </a:rPr>
              <a:t>Кім жүйрік?</a:t>
            </a:r>
            <a:r>
              <a:rPr lang="ru-RU" sz="8000" b="1" smtClean="0">
                <a:solidFill>
                  <a:srgbClr val="339933"/>
                </a:solidFill>
                <a:latin typeface="Times New Roman" pitchFamily="18" charset="0"/>
              </a:rPr>
              <a:t>     </a:t>
            </a:r>
          </a:p>
          <a:p>
            <a:pPr>
              <a:buFont typeface="Arial" charset="0"/>
              <a:buNone/>
            </a:pPr>
            <a:endParaRPr lang="ru-RU" sz="8000" b="1" smtClean="0">
              <a:solidFill>
                <a:srgbClr val="339933"/>
              </a:solidFill>
              <a:latin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b="1" i="1" smtClean="0">
                <a:solidFill>
                  <a:srgbClr val="003300"/>
                </a:solidFill>
                <a:latin typeface="Times New Roman" pitchFamily="18" charset="0"/>
              </a:rPr>
              <a:t>Шарты:берілген сөз тіркесінің мағынасын мейлінше бір сөзбен ашу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/>
          </p:cNvSpPr>
          <p:nvPr>
            <p:ph type="body" idx="1"/>
          </p:nvPr>
        </p:nvSpPr>
        <p:spPr>
          <a:xfrm>
            <a:off x="1619250" y="620713"/>
            <a:ext cx="7345363" cy="57610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Төбе шашы тік тұрды                  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800" b="1" smtClean="0">
                <a:solidFill>
                  <a:schemeClr val="folHlink"/>
                </a:solidFill>
                <a:latin typeface="Times New Roman" pitchFamily="18" charset="0"/>
              </a:rPr>
              <a:t>                                                                       қорықты</a:t>
            </a:r>
          </a:p>
          <a:p>
            <a:pPr>
              <a:lnSpc>
                <a:spcPct val="80000"/>
              </a:lnSpc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Көз ұшында көрінді                    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                                                                          </a:t>
            </a:r>
            <a:r>
              <a:rPr lang="ru-RU" sz="1800" b="1" smtClean="0">
                <a:solidFill>
                  <a:schemeClr val="folHlink"/>
                </a:solidFill>
                <a:latin typeface="Times New Roman" pitchFamily="18" charset="0"/>
              </a:rPr>
              <a:t>алыста</a:t>
            </a:r>
          </a:p>
          <a:p>
            <a:pPr>
              <a:lnSpc>
                <a:spcPct val="80000"/>
              </a:lnSpc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Қолды болды                       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                                                                        </a:t>
            </a:r>
            <a:r>
              <a:rPr lang="ru-RU" sz="1800" b="1" smtClean="0">
                <a:solidFill>
                  <a:schemeClr val="folHlink"/>
                </a:solidFill>
                <a:latin typeface="Times New Roman" pitchFamily="18" charset="0"/>
              </a:rPr>
              <a:t>ұрланды</a:t>
            </a:r>
          </a:p>
          <a:p>
            <a:pPr>
              <a:lnSpc>
                <a:spcPct val="80000"/>
              </a:lnSpc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Қоян жүрек                          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                                                                        </a:t>
            </a:r>
            <a:r>
              <a:rPr lang="ru-RU" sz="1800" b="1" smtClean="0">
                <a:solidFill>
                  <a:schemeClr val="folHlink"/>
                </a:solidFill>
                <a:latin typeface="Times New Roman" pitchFamily="18" charset="0"/>
              </a:rPr>
              <a:t>қорқақ</a:t>
            </a:r>
          </a:p>
          <a:p>
            <a:pPr>
              <a:lnSpc>
                <a:spcPct val="80000"/>
              </a:lnSpc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Көзі ілінбеді                       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                                                                         </a:t>
            </a:r>
            <a:r>
              <a:rPr lang="ru-RU" sz="1800" b="1" smtClean="0">
                <a:solidFill>
                  <a:schemeClr val="folHlink"/>
                </a:solidFill>
                <a:latin typeface="Times New Roman" pitchFamily="18" charset="0"/>
              </a:rPr>
              <a:t>ұйықтамады</a:t>
            </a:r>
          </a:p>
          <a:p>
            <a:pPr>
              <a:lnSpc>
                <a:spcPct val="80000"/>
              </a:lnSpc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Көзге түртсе, көргісіз       </a:t>
            </a:r>
          </a:p>
          <a:p>
            <a:pPr>
              <a:lnSpc>
                <a:spcPct val="80000"/>
              </a:lnSpc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                                                                     </a:t>
            </a:r>
            <a:r>
              <a:rPr lang="ru-RU" sz="1800" b="1" smtClean="0">
                <a:solidFill>
                  <a:schemeClr val="folHlink"/>
                </a:solidFill>
                <a:latin typeface="Times New Roman" pitchFamily="18" charset="0"/>
              </a:rPr>
              <a:t>қап-қараңғы</a:t>
            </a:r>
          </a:p>
          <a:p>
            <a:pPr>
              <a:lnSpc>
                <a:spcPct val="80000"/>
              </a:lnSpc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Бетінен оты шықты           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                                                                            </a:t>
            </a:r>
            <a:r>
              <a:rPr lang="ru-RU" sz="1800" b="1" smtClean="0">
                <a:solidFill>
                  <a:schemeClr val="folHlink"/>
                </a:solidFill>
                <a:latin typeface="Times New Roman" pitchFamily="18" charset="0"/>
              </a:rPr>
              <a:t>ұялды</a:t>
            </a:r>
          </a:p>
          <a:p>
            <a:pPr>
              <a:lnSpc>
                <a:spcPct val="80000"/>
              </a:lnSpc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Тонның ішкі бауындай  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                                                                            </a:t>
            </a:r>
            <a:r>
              <a:rPr lang="ru-RU" sz="1800" b="1" smtClean="0">
                <a:solidFill>
                  <a:schemeClr val="folHlink"/>
                </a:solidFill>
                <a:latin typeface="Times New Roman" pitchFamily="18" charset="0"/>
              </a:rPr>
              <a:t>тату достар</a:t>
            </a:r>
          </a:p>
          <a:p>
            <a:pPr>
              <a:lnSpc>
                <a:spcPct val="80000"/>
              </a:lnSpc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Күлін көкке ұшыру             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                                                                             </a:t>
            </a:r>
            <a:r>
              <a:rPr lang="ru-RU" sz="1800" b="1" smtClean="0">
                <a:solidFill>
                  <a:schemeClr val="folHlink"/>
                </a:solidFill>
                <a:latin typeface="Times New Roman" pitchFamily="18" charset="0"/>
              </a:rPr>
              <a:t>құрту</a:t>
            </a:r>
          </a:p>
          <a:p>
            <a:pPr>
              <a:lnSpc>
                <a:spcPct val="80000"/>
              </a:lnSpc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Жүрек жалғады                  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                                                                             </a:t>
            </a:r>
            <a:r>
              <a:rPr lang="ru-RU" sz="1800" b="1" smtClean="0">
                <a:solidFill>
                  <a:schemeClr val="folHlink"/>
                </a:solidFill>
                <a:latin typeface="Times New Roman" pitchFamily="18" charset="0"/>
              </a:rPr>
              <a:t>тамақтанды</a:t>
            </a:r>
          </a:p>
          <a:p>
            <a:pPr>
              <a:lnSpc>
                <a:spcPct val="80000"/>
              </a:lnSpc>
            </a:pPr>
            <a:endParaRPr lang="ru-RU" sz="1800" b="1" smtClean="0">
              <a:solidFill>
                <a:schemeClr val="folHlink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/>
          </p:cNvSpPr>
          <p:nvPr>
            <p:ph type="body" idx="1"/>
          </p:nvPr>
        </p:nvSpPr>
        <p:spPr>
          <a:xfrm>
            <a:off x="1403350" y="476250"/>
            <a:ext cx="7489825" cy="6121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Көзді ашып-жұмғанша          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                                                                                </a:t>
            </a:r>
            <a:r>
              <a:rPr lang="ru-RU" sz="1800" b="1" smtClean="0">
                <a:solidFill>
                  <a:schemeClr val="folHlink"/>
                </a:solidFill>
                <a:latin typeface="Times New Roman" pitchFamily="18" charset="0"/>
              </a:rPr>
              <a:t>лезде</a:t>
            </a:r>
          </a:p>
          <a:p>
            <a:pPr>
              <a:lnSpc>
                <a:spcPct val="90000"/>
              </a:lnSpc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Беті бүлк етпеді                    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800" b="1" smtClean="0">
                <a:solidFill>
                  <a:schemeClr val="folHlink"/>
                </a:solidFill>
                <a:latin typeface="Times New Roman" pitchFamily="18" charset="0"/>
              </a:rPr>
              <a:t>                                                                                ұялмады</a:t>
            </a:r>
          </a:p>
          <a:p>
            <a:pPr>
              <a:lnSpc>
                <a:spcPct val="90000"/>
              </a:lnSpc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Ит терісін басына қаптады 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                                                                                </a:t>
            </a:r>
            <a:r>
              <a:rPr lang="ru-RU" sz="1800" b="1" smtClean="0">
                <a:solidFill>
                  <a:schemeClr val="folHlink"/>
                </a:solidFill>
                <a:latin typeface="Times New Roman" pitchFamily="18" charset="0"/>
              </a:rPr>
              <a:t>ұрысты</a:t>
            </a:r>
          </a:p>
          <a:p>
            <a:pPr>
              <a:lnSpc>
                <a:spcPct val="90000"/>
              </a:lnSpc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Ат ізін салмады        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800" b="1" smtClean="0">
                <a:solidFill>
                  <a:schemeClr val="folHlink"/>
                </a:solidFill>
                <a:latin typeface="Times New Roman" pitchFamily="18" charset="0"/>
              </a:rPr>
              <a:t>                                                                                 көптен </a:t>
            </a: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ru-RU" sz="1800" b="1" smtClean="0">
                <a:solidFill>
                  <a:schemeClr val="folHlink"/>
                </a:solidFill>
                <a:latin typeface="Times New Roman" pitchFamily="18" charset="0"/>
              </a:rPr>
              <a:t>келмеді</a:t>
            </a:r>
          </a:p>
          <a:p>
            <a:pPr>
              <a:lnSpc>
                <a:spcPct val="90000"/>
              </a:lnSpc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Тісіңнен шығарма                  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                                                                                </a:t>
            </a:r>
            <a:r>
              <a:rPr lang="ru-RU" sz="1800" b="1" smtClean="0">
                <a:solidFill>
                  <a:schemeClr val="folHlink"/>
                </a:solidFill>
                <a:latin typeface="Times New Roman" pitchFamily="18" charset="0"/>
              </a:rPr>
              <a:t>айтпа</a:t>
            </a:r>
          </a:p>
          <a:p>
            <a:pPr>
              <a:lnSpc>
                <a:spcPct val="90000"/>
              </a:lnSpc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Ала жіпті аттама                                 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                                                                                </a:t>
            </a:r>
            <a:r>
              <a:rPr lang="ru-RU" sz="1800" b="1" smtClean="0">
                <a:solidFill>
                  <a:schemeClr val="folHlink"/>
                </a:solidFill>
                <a:latin typeface="Times New Roman" pitchFamily="18" charset="0"/>
              </a:rPr>
              <a:t>ұрлама</a:t>
            </a:r>
          </a:p>
          <a:p>
            <a:pPr>
              <a:lnSpc>
                <a:spcPct val="90000"/>
              </a:lnSpc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Ауызға үріп салғандай      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                                                                                </a:t>
            </a:r>
            <a:r>
              <a:rPr lang="ru-RU" sz="1800" b="1" smtClean="0">
                <a:solidFill>
                  <a:schemeClr val="folHlink"/>
                </a:solidFill>
                <a:latin typeface="Times New Roman" pitchFamily="18" charset="0"/>
              </a:rPr>
              <a:t>өте</a:t>
            </a: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  </a:t>
            </a:r>
            <a:r>
              <a:rPr lang="ru-RU" sz="1800" b="1" smtClean="0">
                <a:solidFill>
                  <a:schemeClr val="folHlink"/>
                </a:solidFill>
                <a:latin typeface="Times New Roman" pitchFamily="18" charset="0"/>
              </a:rPr>
              <a:t>әдемі</a:t>
            </a:r>
          </a:p>
          <a:p>
            <a:pPr>
              <a:lnSpc>
                <a:spcPct val="90000"/>
              </a:lnSpc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Тақиясын көкке лақтыру      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                                                                                 </a:t>
            </a:r>
            <a:r>
              <a:rPr lang="ru-RU" sz="1800" b="1" smtClean="0">
                <a:solidFill>
                  <a:schemeClr val="folHlink"/>
                </a:solidFill>
                <a:latin typeface="Times New Roman" pitchFamily="18" charset="0"/>
              </a:rPr>
              <a:t>қуану</a:t>
            </a:r>
          </a:p>
          <a:p>
            <a:pPr>
              <a:lnSpc>
                <a:spcPct val="90000"/>
              </a:lnSpc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Шөптің басын сындырмау                    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                                                                                 </a:t>
            </a:r>
            <a:r>
              <a:rPr lang="ru-RU" sz="1800" b="1" smtClean="0">
                <a:solidFill>
                  <a:schemeClr val="folHlink"/>
                </a:solidFill>
                <a:latin typeface="Times New Roman" pitchFamily="18" charset="0"/>
              </a:rPr>
              <a:t>түк істемеу</a:t>
            </a:r>
          </a:p>
          <a:p>
            <a:pPr>
              <a:lnSpc>
                <a:spcPct val="90000"/>
              </a:lnSpc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Жағасын ұстады                                                                                                                  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800" b="1" smtClean="0">
                <a:solidFill>
                  <a:srgbClr val="003300"/>
                </a:solidFill>
                <a:latin typeface="Times New Roman" pitchFamily="18" charset="0"/>
              </a:rPr>
              <a:t>                                                                                    </a:t>
            </a:r>
            <a:r>
              <a:rPr lang="ru-RU" sz="1800" b="1" smtClean="0">
                <a:solidFill>
                  <a:schemeClr val="folHlink"/>
                </a:solidFill>
                <a:latin typeface="Times New Roman" pitchFamily="18" charset="0"/>
              </a:rPr>
              <a:t>таң қалды</a:t>
            </a:r>
          </a:p>
          <a:p>
            <a:pPr>
              <a:lnSpc>
                <a:spcPct val="90000"/>
              </a:lnSpc>
            </a:pPr>
            <a:endParaRPr lang="ru-RU" sz="1800" b="1" smtClean="0">
              <a:solidFill>
                <a:srgbClr val="0033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/>
          </p:cNvSpPr>
          <p:nvPr>
            <p:ph type="body" idx="1"/>
          </p:nvPr>
        </p:nvSpPr>
        <p:spPr>
          <a:xfrm>
            <a:off x="1692275" y="333375"/>
            <a:ext cx="7200900" cy="6264275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en-US" sz="7200" b="1" smtClean="0">
                <a:solidFill>
                  <a:srgbClr val="003300"/>
                </a:solidFill>
                <a:latin typeface="Times New Roman" pitchFamily="18" charset="0"/>
              </a:rPr>
              <a:t>V</a:t>
            </a:r>
          </a:p>
          <a:p>
            <a:pPr algn="ctr">
              <a:buFont typeface="Arial" charset="0"/>
              <a:buNone/>
            </a:pPr>
            <a:r>
              <a:rPr lang="ru-RU" sz="7200" b="1" smtClean="0">
                <a:solidFill>
                  <a:srgbClr val="339933"/>
                </a:solidFill>
                <a:latin typeface="Times New Roman" pitchFamily="18" charset="0"/>
              </a:rPr>
              <a:t>Мың бір мақал, </a:t>
            </a:r>
          </a:p>
          <a:p>
            <a:pPr algn="ctr">
              <a:buFont typeface="Arial" charset="0"/>
              <a:buNone/>
            </a:pPr>
            <a:r>
              <a:rPr lang="ru-RU" sz="7200" b="1" smtClean="0">
                <a:solidFill>
                  <a:srgbClr val="339933"/>
                </a:solidFill>
                <a:latin typeface="Times New Roman" pitchFamily="18" charset="0"/>
              </a:rPr>
              <a:t>жүз бір мәтел</a:t>
            </a:r>
            <a:endParaRPr lang="ru-RU" sz="7200" smtClean="0">
              <a:solidFill>
                <a:srgbClr val="339933"/>
              </a:solidFill>
              <a:latin typeface="Times New Roman" pitchFamily="18" charset="0"/>
            </a:endParaRPr>
          </a:p>
          <a:p>
            <a:pPr>
              <a:buFont typeface="Arial" charset="0"/>
              <a:buNone/>
            </a:pPr>
            <a:endParaRPr lang="en-US" b="1" i="1" smtClean="0">
              <a:solidFill>
                <a:srgbClr val="003300"/>
              </a:solidFill>
              <a:latin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b="1" i="1" smtClean="0">
                <a:solidFill>
                  <a:srgbClr val="003300"/>
                </a:solidFill>
                <a:latin typeface="Times New Roman" pitchFamily="18" charset="0"/>
              </a:rPr>
              <a:t>Құрамында төмендегідей сөздері бар </a:t>
            </a:r>
            <a:r>
              <a:rPr lang="en-US" b="1" i="1" smtClean="0">
                <a:solidFill>
                  <a:srgbClr val="003300"/>
                </a:solidFill>
                <a:latin typeface="Times New Roman" pitchFamily="18" charset="0"/>
              </a:rPr>
              <a:t>    </a:t>
            </a:r>
          </a:p>
          <a:p>
            <a:pPr>
              <a:buFont typeface="Arial" charset="0"/>
              <a:buNone/>
            </a:pPr>
            <a:r>
              <a:rPr lang="en-US" b="1" i="1" smtClean="0">
                <a:solidFill>
                  <a:srgbClr val="003300"/>
                </a:solidFill>
                <a:latin typeface="Times New Roman" pitchFamily="18" charset="0"/>
              </a:rPr>
              <a:t>                         </a:t>
            </a:r>
            <a:r>
              <a:rPr lang="ru-RU" b="1" i="1" smtClean="0">
                <a:solidFill>
                  <a:srgbClr val="003300"/>
                </a:solidFill>
                <a:latin typeface="Times New Roman" pitchFamily="18" charset="0"/>
              </a:rPr>
              <a:t>мақал-мәтелдер айту: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/>
          </p:cNvSpPr>
          <p:nvPr>
            <p:ph type="body" idx="1"/>
          </p:nvPr>
        </p:nvSpPr>
        <p:spPr>
          <a:xfrm>
            <a:off x="1763713" y="333375"/>
            <a:ext cx="7129462" cy="6335713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sz="7200" b="1" smtClean="0">
                <a:solidFill>
                  <a:srgbClr val="003300"/>
                </a:solidFill>
                <a:latin typeface="Times New Roman" pitchFamily="18" charset="0"/>
              </a:rPr>
              <a:t> Отан, </a:t>
            </a:r>
            <a:r>
              <a:rPr lang="en-US" sz="7200" b="1" smtClean="0">
                <a:solidFill>
                  <a:srgbClr val="003300"/>
                </a:solidFill>
                <a:latin typeface="Times New Roman" pitchFamily="18" charset="0"/>
              </a:rPr>
              <a:t> a</a:t>
            </a:r>
            <a:r>
              <a:rPr lang="ru-RU" sz="7200" b="1" smtClean="0">
                <a:solidFill>
                  <a:srgbClr val="003300"/>
                </a:solidFill>
                <a:latin typeface="Times New Roman" pitchFamily="18" charset="0"/>
              </a:rPr>
              <a:t>ға, </a:t>
            </a:r>
            <a:r>
              <a:rPr lang="en-US" sz="7200" b="1" smtClean="0">
                <a:solidFill>
                  <a:srgbClr val="003300"/>
                </a:solidFill>
                <a:latin typeface="Times New Roman" pitchFamily="18" charset="0"/>
              </a:rPr>
              <a:t>     </a:t>
            </a:r>
            <a:r>
              <a:rPr lang="ru-RU" sz="7200" b="1" smtClean="0">
                <a:solidFill>
                  <a:srgbClr val="003300"/>
                </a:solidFill>
                <a:latin typeface="Times New Roman" pitchFamily="18" charset="0"/>
              </a:rPr>
              <a:t>білім,   ана, </a:t>
            </a:r>
            <a:endParaRPr lang="en-US" sz="7200" b="1" smtClean="0">
              <a:solidFill>
                <a:srgbClr val="003300"/>
              </a:solidFill>
              <a:latin typeface="Times New Roman" pitchFamily="18" charset="0"/>
            </a:endParaRPr>
          </a:p>
          <a:p>
            <a:pPr algn="ctr">
              <a:buFont typeface="Arial" charset="0"/>
              <a:buNone/>
            </a:pPr>
            <a:r>
              <a:rPr lang="ru-RU" sz="7200" b="1" smtClean="0">
                <a:solidFill>
                  <a:srgbClr val="003300"/>
                </a:solidFill>
                <a:latin typeface="Times New Roman" pitchFamily="18" charset="0"/>
              </a:rPr>
              <a:t>  жақсы,  </a:t>
            </a:r>
            <a:r>
              <a:rPr lang="en-US" sz="7200" b="1" smtClean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ru-RU" sz="7200" b="1" smtClean="0">
                <a:solidFill>
                  <a:srgbClr val="003300"/>
                </a:solidFill>
                <a:latin typeface="Times New Roman" pitchFamily="18" charset="0"/>
              </a:rPr>
              <a:t>ұстаз,</a:t>
            </a:r>
          </a:p>
          <a:p>
            <a:pPr algn="ctr">
              <a:buFont typeface="Arial" charset="0"/>
              <a:buNone/>
            </a:pPr>
            <a:r>
              <a:rPr lang="ru-RU" sz="7200" b="1" smtClean="0">
                <a:solidFill>
                  <a:srgbClr val="003300"/>
                </a:solidFill>
                <a:latin typeface="Times New Roman" pitchFamily="18" charset="0"/>
              </a:rPr>
              <a:t>еңбек,   тіл, </a:t>
            </a:r>
            <a:endParaRPr lang="en-US" sz="7200" b="1" smtClean="0">
              <a:solidFill>
                <a:srgbClr val="003300"/>
              </a:solidFill>
              <a:latin typeface="Times New Roman" pitchFamily="18" charset="0"/>
            </a:endParaRPr>
          </a:p>
          <a:p>
            <a:pPr algn="ctr">
              <a:buFont typeface="Arial" charset="0"/>
              <a:buNone/>
            </a:pPr>
            <a:r>
              <a:rPr lang="ru-RU" sz="7200" b="1" smtClean="0">
                <a:solidFill>
                  <a:srgbClr val="003300"/>
                </a:solidFill>
                <a:latin typeface="Times New Roman" pitchFamily="18" charset="0"/>
              </a:rPr>
              <a:t>     ұят,   алтын.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919" name="Group 79"/>
          <p:cNvGraphicFramePr>
            <a:graphicFrameLocks noGrp="1"/>
          </p:cNvGraphicFramePr>
          <p:nvPr>
            <p:ph sz="half" idx="2"/>
          </p:nvPr>
        </p:nvGraphicFramePr>
        <p:xfrm>
          <a:off x="1619250" y="1844675"/>
          <a:ext cx="6994525" cy="4333875"/>
        </p:xfrm>
        <a:graphic>
          <a:graphicData uri="http://schemas.openxmlformats.org/drawingml/2006/table">
            <a:tbl>
              <a:tblPr/>
              <a:tblGrid>
                <a:gridCol w="1165225"/>
                <a:gridCol w="1166813"/>
                <a:gridCol w="1166812"/>
                <a:gridCol w="1163638"/>
                <a:gridCol w="1166812"/>
                <a:gridCol w="1165225"/>
              </a:tblGrid>
              <a:tr h="1366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Кезеңдер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Оқушының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аты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жөні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: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I </a:t>
                      </a:r>
                      <a:endParaRPr kumimoji="0" lang="kk-KZ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Зымыран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cұ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рақтар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II </a:t>
                      </a:r>
                      <a:endParaRPr kumimoji="0" lang="kk-KZ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Тапқыр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болсаң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тауып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көр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III </a:t>
                      </a:r>
                      <a:endParaRPr kumimoji="0" lang="kk-KZ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Ойлы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болсаң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озып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көр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IY</a:t>
                      </a:r>
                      <a:endParaRPr kumimoji="0" lang="kk-KZ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Кім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жүйрік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?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Y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Мың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бір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мақал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жүз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бір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мәтел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k-K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Calibri" pitchFamily="34" charset="0"/>
                        </a:rPr>
                        <a:t>1.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k-K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Calibri" pitchFamily="34" charset="0"/>
                        </a:rPr>
                        <a:t>2.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k-K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Calibri" pitchFamily="34" charset="0"/>
                        </a:rPr>
                        <a:t>3.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k-K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Calibri" pitchFamily="34" charset="0"/>
                        </a:rPr>
                        <a:t>4.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k-K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Calibri" pitchFamily="34" charset="0"/>
                        </a:rPr>
                        <a:t>5.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920" name="Text Box 80"/>
          <p:cNvSpPr txBox="1">
            <a:spLocks noChangeArrowheads="1"/>
          </p:cNvSpPr>
          <p:nvPr/>
        </p:nvSpPr>
        <p:spPr bwMode="auto">
          <a:xfrm>
            <a:off x="1835150" y="836613"/>
            <a:ext cx="16779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k-KZ" sz="3200" b="1">
                <a:solidFill>
                  <a:srgbClr val="003300"/>
                </a:solidFill>
                <a:latin typeface="Times New Roman" pitchFamily="18" charset="0"/>
              </a:rPr>
              <a:t>Бағалау</a:t>
            </a:r>
            <a:endParaRPr lang="ru-RU" sz="3200" b="1">
              <a:solidFill>
                <a:srgbClr val="0033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1476375" y="274638"/>
            <a:ext cx="7416800" cy="6323012"/>
          </a:xfrm>
        </p:spPr>
        <p:txBody>
          <a:bodyPr/>
          <a:lstStyle/>
          <a:p>
            <a:pPr algn="l"/>
            <a:r>
              <a:rPr lang="ru-RU" sz="3200" b="1" smtClean="0">
                <a:solidFill>
                  <a:srgbClr val="006600"/>
                </a:solidFill>
                <a:latin typeface="Times New Roman" pitchFamily="18" charset="0"/>
              </a:rPr>
              <a:t>Мақсаты:</a:t>
            </a:r>
            <a:r>
              <a:rPr lang="ru-RU" sz="3200" b="1" smtClean="0">
                <a:solidFill>
                  <a:srgbClr val="003300"/>
                </a:solidFill>
                <a:latin typeface="Times New Roman" pitchFamily="18" charset="0"/>
              </a:rPr>
              <a:t> </a:t>
            </a:r>
            <a:br>
              <a:rPr lang="ru-RU" sz="3200" b="1" smtClean="0">
                <a:solidFill>
                  <a:srgbClr val="003300"/>
                </a:solidFill>
                <a:latin typeface="Times New Roman" pitchFamily="18" charset="0"/>
              </a:rPr>
            </a:br>
            <a:r>
              <a:rPr lang="ru-RU" sz="3200" b="1" i="1" smtClean="0">
                <a:solidFill>
                  <a:srgbClr val="003300"/>
                </a:solidFill>
                <a:latin typeface="Times New Roman" pitchFamily="18" charset="0"/>
              </a:rPr>
              <a:t>жас жеткіншектер бойына халқының қадір-қасиетін  сіңіріп,  өз  ана  тілін жетік  меңгертіп,  ұшқыр  да  шешен сөйлеуге  баулу,  оқушылардың  ойлау қабілетін,  тапқырлығын,  жылдам-дығын,   танымдық   белсенділігін арттыру, пәнге деген қызығушылығын ояту, қасиетті ана тілін қастерлеуге, құрметтеуге тәрбиелеу.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/>
          </p:cNvSpPr>
          <p:nvPr>
            <p:ph type="body" idx="1"/>
          </p:nvPr>
        </p:nvSpPr>
        <p:spPr>
          <a:xfrm>
            <a:off x="1258888" y="836613"/>
            <a:ext cx="7634287" cy="5761037"/>
          </a:xfrm>
        </p:spPr>
        <p:txBody>
          <a:bodyPr/>
          <a:lstStyle/>
          <a:p>
            <a:pPr algn="ctr">
              <a:buFont typeface="Arial" charset="0"/>
              <a:buNone/>
            </a:pPr>
            <a:endParaRPr lang="ru-RU" sz="7200" b="1" smtClean="0">
              <a:latin typeface="Times New Roman" pitchFamily="18" charset="0"/>
            </a:endParaRPr>
          </a:p>
          <a:p>
            <a:pPr algn="ctr">
              <a:buFont typeface="Arial" charset="0"/>
              <a:buNone/>
            </a:pPr>
            <a:r>
              <a:rPr lang="ru-RU" sz="7200" b="1" smtClean="0">
                <a:solidFill>
                  <a:srgbClr val="006600"/>
                </a:solidFill>
                <a:latin typeface="Times New Roman" pitchFamily="18" charset="0"/>
              </a:rPr>
              <a:t>Назарларыңызға рахмет!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type="body" idx="1"/>
          </p:nvPr>
        </p:nvSpPr>
        <p:spPr>
          <a:xfrm>
            <a:off x="1692275" y="1268413"/>
            <a:ext cx="6696075" cy="452596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              </a:t>
            </a:r>
            <a:r>
              <a:rPr lang="ru-RU" sz="4000" b="1" smtClean="0">
                <a:solidFill>
                  <a:srgbClr val="339933"/>
                </a:solidFill>
                <a:latin typeface="Times New Roman" pitchFamily="18" charset="0"/>
              </a:rPr>
              <a:t>Сайыстың кезеңдері: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3300"/>
                </a:solidFill>
                <a:latin typeface="Times New Roman" pitchFamily="18" charset="0"/>
              </a:rPr>
              <a:t>1. Зымыран сұрақтар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3300"/>
                </a:solidFill>
                <a:latin typeface="Times New Roman" pitchFamily="18" charset="0"/>
              </a:rPr>
              <a:t>2. Тапқыр болсаң, тауып көр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3300"/>
                </a:solidFill>
                <a:latin typeface="Times New Roman" pitchFamily="18" charset="0"/>
              </a:rPr>
              <a:t>3. Ойлы болсаң, озып көр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3300"/>
                </a:solidFill>
                <a:latin typeface="Times New Roman" pitchFamily="18" charset="0"/>
              </a:rPr>
              <a:t>4. Кім жүйрік?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3300"/>
                </a:solidFill>
                <a:latin typeface="Times New Roman" pitchFamily="18" charset="0"/>
              </a:rPr>
              <a:t>5. Мың бір мақал, жүз бір мәтел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1763713" y="620713"/>
            <a:ext cx="6923087" cy="5505450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en-US" sz="8000" b="1" smtClean="0">
                <a:solidFill>
                  <a:srgbClr val="003300"/>
                </a:solidFill>
                <a:latin typeface="Times New Roman" pitchFamily="18" charset="0"/>
              </a:rPr>
              <a:t>I </a:t>
            </a:r>
            <a:r>
              <a:rPr lang="en-US" sz="8000" b="1" smtClean="0">
                <a:latin typeface="Times New Roman" pitchFamily="18" charset="0"/>
              </a:rPr>
              <a:t> </a:t>
            </a:r>
            <a:r>
              <a:rPr lang="en-US" sz="6600" b="1" smtClean="0">
                <a:latin typeface="Times New Roman" pitchFamily="18" charset="0"/>
              </a:rPr>
              <a:t>                    </a:t>
            </a:r>
            <a:r>
              <a:rPr lang="ru-RU" sz="8800" b="1" smtClean="0">
                <a:solidFill>
                  <a:srgbClr val="006600"/>
                </a:solidFill>
                <a:latin typeface="Times New Roman" pitchFamily="18" charset="0"/>
              </a:rPr>
              <a:t>Зымыран сұрақт</a:t>
            </a:r>
            <a:r>
              <a:rPr lang="en-US" sz="8800" b="1" smtClean="0">
                <a:solidFill>
                  <a:srgbClr val="006600"/>
                </a:solidFill>
                <a:latin typeface="Times New Roman" pitchFamily="18" charset="0"/>
              </a:rPr>
              <a:t>a</a:t>
            </a:r>
            <a:r>
              <a:rPr lang="ru-RU" sz="8800" b="1" smtClean="0">
                <a:solidFill>
                  <a:srgbClr val="006600"/>
                </a:solidFill>
                <a:latin typeface="Times New Roman" pitchFamily="18" charset="0"/>
              </a:rPr>
              <a:t>р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/>
          </p:cNvSpPr>
          <p:nvPr>
            <p:ph type="body" idx="1"/>
          </p:nvPr>
        </p:nvSpPr>
        <p:spPr>
          <a:xfrm>
            <a:off x="1476375" y="333375"/>
            <a:ext cx="7366000" cy="6264275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r>
              <a:rPr lang="ru-RU" sz="2400" b="1" smtClean="0">
                <a:solidFill>
                  <a:srgbClr val="003300"/>
                </a:solidFill>
                <a:latin typeface="Times New Roman" pitchFamily="18" charset="0"/>
              </a:rPr>
              <a:t>Абайдың әжесі кім?</a:t>
            </a:r>
            <a:r>
              <a:rPr lang="ru-RU" sz="2400" b="1" smtClean="0">
                <a:latin typeface="Times New Roman" pitchFamily="18" charset="0"/>
              </a:rPr>
              <a:t>              </a:t>
            </a:r>
          </a:p>
          <a:p>
            <a:pPr marL="609600" indent="-609600">
              <a:lnSpc>
                <a:spcPct val="90000"/>
              </a:lnSpc>
              <a:buFont typeface="Arial" charset="0"/>
              <a:buNone/>
            </a:pPr>
            <a:r>
              <a:rPr lang="ru-RU" sz="2400" b="1" smtClean="0">
                <a:latin typeface="Times New Roman" pitchFamily="18" charset="0"/>
              </a:rPr>
              <a:t>                                                                      </a:t>
            </a:r>
            <a:r>
              <a:rPr lang="ru-RU" sz="2400" b="1" smtClean="0">
                <a:solidFill>
                  <a:schemeClr val="folHlink"/>
                </a:solidFill>
                <a:latin typeface="Times New Roman" pitchFamily="18" charset="0"/>
              </a:rPr>
              <a:t>Зере</a:t>
            </a:r>
          </a:p>
          <a:p>
            <a:pPr marL="609600" indent="-609600">
              <a:lnSpc>
                <a:spcPct val="90000"/>
              </a:lnSpc>
              <a:buFont typeface="Arial" charset="0"/>
              <a:buNone/>
            </a:pPr>
            <a:r>
              <a:rPr lang="ru-RU" sz="2400" b="1" smtClean="0">
                <a:solidFill>
                  <a:srgbClr val="003300"/>
                </a:solidFill>
                <a:latin typeface="Times New Roman" pitchFamily="18" charset="0"/>
              </a:rPr>
              <a:t>2. Жырды орындаушы қалай аталады?</a:t>
            </a:r>
            <a:r>
              <a:rPr lang="ru-RU" sz="2400" b="1" smtClean="0">
                <a:latin typeface="Times New Roman" pitchFamily="18" charset="0"/>
              </a:rPr>
              <a:t>                          </a:t>
            </a:r>
          </a:p>
          <a:p>
            <a:pPr marL="609600" indent="-609600">
              <a:lnSpc>
                <a:spcPct val="90000"/>
              </a:lnSpc>
              <a:buFont typeface="Arial" charset="0"/>
              <a:buNone/>
            </a:pPr>
            <a:r>
              <a:rPr lang="ru-RU" sz="2400" b="1" smtClean="0">
                <a:latin typeface="Times New Roman" pitchFamily="18" charset="0"/>
              </a:rPr>
              <a:t>                                                              </a:t>
            </a:r>
            <a:r>
              <a:rPr lang="ru-RU" sz="2400" b="1" smtClean="0">
                <a:solidFill>
                  <a:schemeClr val="folHlink"/>
                </a:solidFill>
                <a:latin typeface="Times New Roman" pitchFamily="18" charset="0"/>
              </a:rPr>
              <a:t>Жыршы</a:t>
            </a:r>
          </a:p>
          <a:p>
            <a:pPr marL="609600" indent="-609600">
              <a:lnSpc>
                <a:spcPct val="90000"/>
              </a:lnSpc>
              <a:buFont typeface="Arial" charset="0"/>
              <a:buNone/>
            </a:pPr>
            <a:r>
              <a:rPr lang="ru-RU" sz="2400" b="1" smtClean="0">
                <a:solidFill>
                  <a:srgbClr val="003300"/>
                </a:solidFill>
                <a:latin typeface="Times New Roman" pitchFamily="18" charset="0"/>
              </a:rPr>
              <a:t>3. Үш арсызды ата</a:t>
            </a:r>
            <a:r>
              <a:rPr lang="ru-RU" sz="2400" b="1" smtClean="0">
                <a:latin typeface="Times New Roman" pitchFamily="18" charset="0"/>
              </a:rPr>
              <a:t> .                                                          </a:t>
            </a:r>
          </a:p>
          <a:p>
            <a:pPr marL="609600" indent="-609600">
              <a:lnSpc>
                <a:spcPct val="90000"/>
              </a:lnSpc>
              <a:buFont typeface="Arial" charset="0"/>
              <a:buNone/>
            </a:pPr>
            <a:r>
              <a:rPr lang="ru-RU" sz="2400" b="1" smtClean="0">
                <a:latin typeface="Times New Roman" pitchFamily="18" charset="0"/>
              </a:rPr>
              <a:t>                                        </a:t>
            </a:r>
            <a:r>
              <a:rPr lang="ru-RU" sz="2400" b="1" smtClean="0">
                <a:solidFill>
                  <a:schemeClr val="folHlink"/>
                </a:solidFill>
                <a:latin typeface="Times New Roman" pitchFamily="18" charset="0"/>
              </a:rPr>
              <a:t>Ұйқы, тамақ, күлкі</a:t>
            </a:r>
          </a:p>
          <a:p>
            <a:pPr marL="609600" indent="-609600">
              <a:lnSpc>
                <a:spcPct val="90000"/>
              </a:lnSpc>
              <a:buFont typeface="Arial" charset="0"/>
              <a:buNone/>
            </a:pPr>
            <a:r>
              <a:rPr lang="ru-RU" sz="2400" b="1" smtClean="0">
                <a:solidFill>
                  <a:srgbClr val="003300"/>
                </a:solidFill>
                <a:latin typeface="Times New Roman" pitchFamily="18" charset="0"/>
              </a:rPr>
              <a:t>4. Кірме сөз дегеніміз не?</a:t>
            </a:r>
            <a:r>
              <a:rPr lang="ru-RU" sz="2400" b="1" smtClean="0">
                <a:latin typeface="Times New Roman" pitchFamily="18" charset="0"/>
              </a:rPr>
              <a:t>         </a:t>
            </a:r>
          </a:p>
          <a:p>
            <a:pPr marL="609600" indent="-609600">
              <a:lnSpc>
                <a:spcPct val="90000"/>
              </a:lnSpc>
              <a:buFont typeface="Arial" charset="0"/>
              <a:buNone/>
            </a:pPr>
            <a:r>
              <a:rPr lang="ru-RU" sz="2400" b="1" smtClean="0">
                <a:latin typeface="Times New Roman" pitchFamily="18" charset="0"/>
              </a:rPr>
              <a:t>                       </a:t>
            </a:r>
            <a:r>
              <a:rPr lang="ru-RU" sz="2400" b="1" smtClean="0">
                <a:solidFill>
                  <a:schemeClr val="folHlink"/>
                </a:solidFill>
                <a:latin typeface="Times New Roman" pitchFamily="18" charset="0"/>
              </a:rPr>
              <a:t>Ана тілімізге шет тілінен енген сөздер</a:t>
            </a:r>
          </a:p>
          <a:p>
            <a:pPr marL="609600" indent="-609600">
              <a:lnSpc>
                <a:spcPct val="90000"/>
              </a:lnSpc>
              <a:buFont typeface="Arial" charset="0"/>
              <a:buNone/>
            </a:pPr>
            <a:r>
              <a:rPr lang="ru-RU" sz="2400" b="1" smtClean="0">
                <a:solidFill>
                  <a:srgbClr val="003300"/>
                </a:solidFill>
                <a:latin typeface="Times New Roman" pitchFamily="18" charset="0"/>
              </a:rPr>
              <a:t>5.Әріптердің жүйелі тізбегі не деп аталады?</a:t>
            </a:r>
            <a:r>
              <a:rPr lang="ru-RU" sz="2400" b="1" smtClean="0">
                <a:latin typeface="Times New Roman" pitchFamily="18" charset="0"/>
              </a:rPr>
              <a:t>                                 </a:t>
            </a:r>
          </a:p>
          <a:p>
            <a:pPr marL="609600" indent="-609600">
              <a:lnSpc>
                <a:spcPct val="90000"/>
              </a:lnSpc>
              <a:buFont typeface="Arial" charset="0"/>
              <a:buNone/>
            </a:pPr>
            <a:r>
              <a:rPr lang="ru-RU" sz="2400" b="1" smtClean="0">
                <a:latin typeface="Times New Roman" pitchFamily="18" charset="0"/>
              </a:rPr>
              <a:t>                                                                 </a:t>
            </a:r>
            <a:r>
              <a:rPr lang="ru-RU" sz="2400" b="1" smtClean="0">
                <a:solidFill>
                  <a:schemeClr val="folHlink"/>
                </a:solidFill>
                <a:latin typeface="Times New Roman" pitchFamily="18" charset="0"/>
              </a:rPr>
              <a:t>Әліпби </a:t>
            </a:r>
          </a:p>
          <a:p>
            <a:pPr marL="609600" indent="-609600">
              <a:lnSpc>
                <a:spcPct val="90000"/>
              </a:lnSpc>
              <a:buFont typeface="Arial" charset="0"/>
              <a:buNone/>
            </a:pPr>
            <a:r>
              <a:rPr lang="ru-RU" sz="2400" b="1" smtClean="0">
                <a:solidFill>
                  <a:srgbClr val="003300"/>
                </a:solidFill>
                <a:latin typeface="Times New Roman" pitchFamily="18" charset="0"/>
              </a:rPr>
              <a:t>6. Сын есім дегеніміз не?</a:t>
            </a:r>
            <a:r>
              <a:rPr lang="ru-RU" sz="2400" b="1" smtClean="0">
                <a:latin typeface="Times New Roman" pitchFamily="18" charset="0"/>
              </a:rPr>
              <a:t>  </a:t>
            </a:r>
          </a:p>
          <a:p>
            <a:pPr marL="609600" indent="-609600">
              <a:lnSpc>
                <a:spcPct val="90000"/>
              </a:lnSpc>
              <a:buFont typeface="Arial" charset="0"/>
              <a:buNone/>
            </a:pPr>
            <a:r>
              <a:rPr lang="ru-RU" sz="2400" b="1" smtClean="0">
                <a:latin typeface="Times New Roman" pitchFamily="18" charset="0"/>
              </a:rPr>
              <a:t>                           </a:t>
            </a:r>
            <a:r>
              <a:rPr lang="ru-RU" sz="2400" b="1" smtClean="0">
                <a:solidFill>
                  <a:schemeClr val="folHlink"/>
                </a:solidFill>
                <a:latin typeface="Times New Roman" pitchFamily="18" charset="0"/>
              </a:rPr>
              <a:t>Заттардың түрін, түсін, </a:t>
            </a:r>
          </a:p>
          <a:p>
            <a:pPr marL="609600" indent="-609600">
              <a:lnSpc>
                <a:spcPct val="90000"/>
              </a:lnSpc>
              <a:buFont typeface="Arial" charset="0"/>
              <a:buNone/>
            </a:pPr>
            <a:r>
              <a:rPr lang="ru-RU" sz="2400" b="1" smtClean="0">
                <a:solidFill>
                  <a:schemeClr val="folHlink"/>
                </a:solidFill>
                <a:latin typeface="Times New Roman" pitchFamily="18" charset="0"/>
              </a:rPr>
              <a:t>                                   сапасын білдіретін сөз табы</a:t>
            </a:r>
          </a:p>
          <a:p>
            <a:pPr marL="609600" indent="-609600">
              <a:lnSpc>
                <a:spcPct val="90000"/>
              </a:lnSpc>
              <a:buFont typeface="Arial" charset="0"/>
              <a:buNone/>
            </a:pPr>
            <a:r>
              <a:rPr lang="ru-RU" sz="2400" b="1" smtClean="0">
                <a:solidFill>
                  <a:srgbClr val="003300"/>
                </a:solidFill>
                <a:latin typeface="Times New Roman" pitchFamily="18" charset="0"/>
              </a:rPr>
              <a:t>7. Сәулелі жұлдыз іздеген адам кім?</a:t>
            </a:r>
            <a:r>
              <a:rPr lang="ru-RU" sz="2400" b="1" smtClean="0">
                <a:latin typeface="Times New Roman" pitchFamily="18" charset="0"/>
              </a:rPr>
              <a:t>                      </a:t>
            </a:r>
          </a:p>
          <a:p>
            <a:pPr marL="609600" indent="-609600">
              <a:lnSpc>
                <a:spcPct val="90000"/>
              </a:lnSpc>
              <a:buFont typeface="Arial" charset="0"/>
              <a:buNone/>
            </a:pPr>
            <a:r>
              <a:rPr lang="ru-RU" sz="2400" b="1" smtClean="0">
                <a:latin typeface="Times New Roman" pitchFamily="18" charset="0"/>
              </a:rPr>
              <a:t>                                                  </a:t>
            </a:r>
            <a:r>
              <a:rPr lang="ru-RU" sz="2400" b="1" smtClean="0">
                <a:solidFill>
                  <a:schemeClr val="folHlink"/>
                </a:solidFill>
                <a:latin typeface="Times New Roman" pitchFamily="18" charset="0"/>
              </a:rPr>
              <a:t>Ыбырай Алтынсарин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type="body" idx="1"/>
          </p:nvPr>
        </p:nvSpPr>
        <p:spPr>
          <a:xfrm>
            <a:off x="1547813" y="333375"/>
            <a:ext cx="7345362" cy="6335713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endParaRPr lang="ru-RU" sz="2800" b="1" smtClean="0">
              <a:solidFill>
                <a:srgbClr val="003300"/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 b="1" smtClean="0">
                <a:solidFill>
                  <a:srgbClr val="003300"/>
                </a:solidFill>
                <a:latin typeface="Times New Roman" pitchFamily="18" charset="0"/>
              </a:rPr>
              <a:t>8. Етістіктің шақтарын ата.</a:t>
            </a:r>
            <a:r>
              <a:rPr lang="ru-RU" sz="2800" b="1" smtClean="0">
                <a:latin typeface="Times New Roman" pitchFamily="18" charset="0"/>
              </a:rPr>
              <a:t>                                                                             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 b="1" smtClean="0">
                <a:latin typeface="Times New Roman" pitchFamily="18" charset="0"/>
              </a:rPr>
              <a:t>                   </a:t>
            </a:r>
            <a:r>
              <a:rPr lang="ru-RU" sz="2800" b="1" smtClean="0">
                <a:solidFill>
                  <a:schemeClr val="folHlink"/>
                </a:solidFill>
                <a:latin typeface="Times New Roman" pitchFamily="18" charset="0"/>
              </a:rPr>
              <a:t>Осы шақ, келер шақ, өткен шақ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 b="1" smtClean="0">
                <a:solidFill>
                  <a:srgbClr val="003300"/>
                </a:solidFill>
                <a:latin typeface="Times New Roman" pitchFamily="18" charset="0"/>
              </a:rPr>
              <a:t>9. Қазақ тілінде неше септік бар?   </a:t>
            </a:r>
            <a:r>
              <a:rPr lang="ru-RU" sz="2800" b="1" smtClean="0">
                <a:solidFill>
                  <a:schemeClr val="folHlink"/>
                </a:solidFill>
                <a:latin typeface="Times New Roman" pitchFamily="18" charset="0"/>
              </a:rPr>
              <a:t>Жеті</a:t>
            </a:r>
            <a:r>
              <a:rPr lang="ru-RU" sz="2800" b="1" smtClean="0">
                <a:latin typeface="Times New Roman" pitchFamily="18" charset="0"/>
              </a:rPr>
              <a:t>     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 b="1" smtClean="0">
                <a:solidFill>
                  <a:srgbClr val="003300"/>
                </a:solidFill>
                <a:latin typeface="Times New Roman" pitchFamily="18" charset="0"/>
              </a:rPr>
              <a:t>10. Қазақ тілінде буынның неше түрі бар?</a:t>
            </a:r>
            <a:r>
              <a:rPr lang="ru-RU" sz="2800" b="1" smtClean="0">
                <a:latin typeface="Times New Roman" pitchFamily="18" charset="0"/>
              </a:rPr>
              <a:t>                                         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 b="1" smtClean="0">
                <a:latin typeface="Times New Roman" pitchFamily="18" charset="0"/>
              </a:rPr>
              <a:t>      </a:t>
            </a:r>
            <a:r>
              <a:rPr lang="ru-RU" sz="2400" b="1" smtClean="0">
                <a:solidFill>
                  <a:schemeClr val="folHlink"/>
                </a:solidFill>
                <a:latin typeface="Times New Roman" pitchFamily="18" charset="0"/>
              </a:rPr>
              <a:t>3 түрі бар: ашық буын, тұйық буын, бітеу буын            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 b="1" smtClean="0">
                <a:solidFill>
                  <a:srgbClr val="003300"/>
                </a:solidFill>
                <a:latin typeface="Times New Roman" pitchFamily="18" charset="0"/>
              </a:rPr>
              <a:t>11. Сөйлеу</a:t>
            </a:r>
            <a:r>
              <a:rPr lang="en-US" sz="2800" b="1" smtClean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ru-RU" sz="2800" b="1" smtClean="0">
                <a:solidFill>
                  <a:srgbClr val="003300"/>
                </a:solidFill>
                <a:latin typeface="Times New Roman" pitchFamily="18" charset="0"/>
              </a:rPr>
              <a:t>тілінде</a:t>
            </a:r>
            <a:r>
              <a:rPr lang="en-US" sz="2800" b="1" smtClean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ru-RU" sz="2800" b="1" smtClean="0">
                <a:solidFill>
                  <a:srgbClr val="003300"/>
                </a:solidFill>
                <a:latin typeface="Times New Roman" pitchFamily="18" charset="0"/>
              </a:rPr>
              <a:t>дыбыстау</a:t>
            </a:r>
            <a:r>
              <a:rPr lang="en-US" sz="2800" b="1" smtClean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ru-RU" sz="2800" b="1" smtClean="0">
                <a:solidFill>
                  <a:srgbClr val="003300"/>
                </a:solidFill>
                <a:latin typeface="Times New Roman" pitchFamily="18" charset="0"/>
              </a:rPr>
              <a:t>мүшелері</a:t>
            </a:r>
            <a:r>
              <a:rPr lang="en-US" sz="2800" b="1" smtClean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ru-RU" sz="2800" b="1" smtClean="0">
                <a:solidFill>
                  <a:srgbClr val="003300"/>
                </a:solidFill>
                <a:latin typeface="Times New Roman" pitchFamily="18" charset="0"/>
              </a:rPr>
              <a:t> 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 b="1" smtClean="0">
                <a:solidFill>
                  <a:srgbClr val="003300"/>
                </a:solidFill>
                <a:latin typeface="Times New Roman" pitchFamily="18" charset="0"/>
              </a:rPr>
              <a:t>      арқылы</a:t>
            </a:r>
            <a:r>
              <a:rPr lang="en-US" sz="2800" b="1" smtClean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ru-RU" sz="2800" b="1" smtClean="0">
                <a:solidFill>
                  <a:srgbClr val="003300"/>
                </a:solidFill>
                <a:latin typeface="Times New Roman" pitchFamily="18" charset="0"/>
              </a:rPr>
              <a:t>айтылып</a:t>
            </a:r>
            <a:r>
              <a:rPr lang="en-US" sz="2800" b="1" smtClean="0">
                <a:solidFill>
                  <a:srgbClr val="003300"/>
                </a:solidFill>
                <a:latin typeface="Times New Roman" pitchFamily="18" charset="0"/>
              </a:rPr>
              <a:t>, </a:t>
            </a:r>
            <a:r>
              <a:rPr lang="ru-RU" sz="2800" b="1" smtClean="0">
                <a:solidFill>
                  <a:srgbClr val="003300"/>
                </a:solidFill>
                <a:latin typeface="Times New Roman" pitchFamily="18" charset="0"/>
              </a:rPr>
              <a:t>естілетін</a:t>
            </a:r>
            <a:r>
              <a:rPr lang="en-US" sz="2800" b="1" smtClean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ru-RU" sz="2800" b="1" smtClean="0">
                <a:solidFill>
                  <a:srgbClr val="003300"/>
                </a:solidFill>
                <a:latin typeface="Times New Roman" pitchFamily="18" charset="0"/>
              </a:rPr>
              <a:t>тілдік</a:t>
            </a:r>
            <a:r>
              <a:rPr lang="en-US" sz="2800" b="1" smtClean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ru-RU" sz="2800" b="1" smtClean="0">
                <a:solidFill>
                  <a:srgbClr val="003300"/>
                </a:solidFill>
                <a:latin typeface="Times New Roman" pitchFamily="18" charset="0"/>
              </a:rPr>
              <a:t> 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 b="1" smtClean="0">
                <a:solidFill>
                  <a:srgbClr val="003300"/>
                </a:solidFill>
                <a:latin typeface="Times New Roman" pitchFamily="18" charset="0"/>
              </a:rPr>
              <a:t>     құбылысты</a:t>
            </a:r>
            <a:r>
              <a:rPr lang="en-US" sz="2800" b="1" smtClean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ru-RU" sz="2800" b="1" smtClean="0">
                <a:solidFill>
                  <a:srgbClr val="003300"/>
                </a:solidFill>
                <a:latin typeface="Times New Roman" pitchFamily="18" charset="0"/>
              </a:rPr>
              <a:t>не</a:t>
            </a:r>
            <a:r>
              <a:rPr lang="en-US" sz="2800" b="1" smtClean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ru-RU" sz="2800" b="1" smtClean="0">
                <a:solidFill>
                  <a:srgbClr val="003300"/>
                </a:solidFill>
                <a:latin typeface="Times New Roman" pitchFamily="18" charset="0"/>
              </a:rPr>
              <a:t>деп</a:t>
            </a:r>
            <a:r>
              <a:rPr lang="en-US" sz="2800" b="1" smtClean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ru-RU" sz="2800" b="1" smtClean="0">
                <a:solidFill>
                  <a:srgbClr val="003300"/>
                </a:solidFill>
                <a:latin typeface="Times New Roman" pitchFamily="18" charset="0"/>
              </a:rPr>
              <a:t>атаймыз?   </a:t>
            </a:r>
            <a:r>
              <a:rPr lang="ru-RU" sz="2800" b="1" smtClean="0">
                <a:solidFill>
                  <a:schemeClr val="folHlink"/>
                </a:solidFill>
                <a:latin typeface="Times New Roman" pitchFamily="18" charset="0"/>
              </a:rPr>
              <a:t>Дыбыс</a:t>
            </a:r>
            <a:r>
              <a:rPr lang="en-US" sz="2800" b="1" smtClean="0">
                <a:latin typeface="Times New Roman" pitchFamily="18" charset="0"/>
              </a:rPr>
              <a:t>     </a:t>
            </a:r>
            <a:r>
              <a:rPr lang="ru-RU" sz="2800" b="1" smtClean="0">
                <a:latin typeface="Times New Roman" pitchFamily="18" charset="0"/>
              </a:rPr>
              <a:t>                                     </a:t>
            </a:r>
            <a:r>
              <a:rPr lang="en-US" sz="2800" b="1" smtClean="0">
                <a:latin typeface="Times New Roman" pitchFamily="18" charset="0"/>
              </a:rPr>
              <a:t> </a:t>
            </a:r>
            <a:endParaRPr lang="ru-RU" sz="2800" b="1" smtClean="0">
              <a:solidFill>
                <a:schemeClr val="folHlink"/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 b="1" smtClean="0">
                <a:solidFill>
                  <a:srgbClr val="003300"/>
                </a:solidFill>
                <a:latin typeface="Times New Roman" pitchFamily="18" charset="0"/>
              </a:rPr>
              <a:t>12. Мағыналары бір-біріне қарама-қарсы сөздер.                              </a:t>
            </a:r>
            <a:r>
              <a:rPr lang="ru-RU" sz="2800" b="1" smtClean="0">
                <a:solidFill>
                  <a:schemeClr val="folHlink"/>
                </a:solidFill>
                <a:latin typeface="Times New Roman" pitchFamily="18" charset="0"/>
              </a:rPr>
              <a:t>Антоним</a:t>
            </a:r>
            <a:r>
              <a:rPr lang="ru-RU" sz="2800" b="1" smtClean="0">
                <a:latin typeface="Times New Roman" pitchFamily="18" charset="0"/>
              </a:rPr>
              <a:t>                                                                                                            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 b="1" smtClean="0">
                <a:solidFill>
                  <a:srgbClr val="003300"/>
                </a:solidFill>
                <a:latin typeface="Times New Roman" pitchFamily="18" charset="0"/>
              </a:rPr>
              <a:t>13. Сюжетті шығарма дегеніміз не?</a:t>
            </a:r>
            <a:r>
              <a:rPr lang="ru-RU" sz="2800" b="1" smtClean="0">
                <a:latin typeface="Times New Roman" pitchFamily="18" charset="0"/>
              </a:rPr>
              <a:t>                                                                                                                       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 b="1" smtClean="0">
                <a:latin typeface="Times New Roman" pitchFamily="18" charset="0"/>
              </a:rPr>
              <a:t>                                           </a:t>
            </a:r>
            <a:r>
              <a:rPr lang="ru-RU" sz="2800" b="1" smtClean="0">
                <a:solidFill>
                  <a:schemeClr val="folHlink"/>
                </a:solidFill>
                <a:latin typeface="Times New Roman" pitchFamily="18" charset="0"/>
              </a:rPr>
              <a:t>Оқиғалы шығарма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type="body" idx="1"/>
          </p:nvPr>
        </p:nvSpPr>
        <p:spPr>
          <a:xfrm>
            <a:off x="1619250" y="333375"/>
            <a:ext cx="7273925" cy="6264275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 typeface="Arial" charset="0"/>
              <a:buNone/>
            </a:pPr>
            <a:endParaRPr lang="ru-RU" sz="1600" b="1" smtClean="0">
              <a:solidFill>
                <a:srgbClr val="003300"/>
              </a:solidFill>
              <a:latin typeface="Times New Roman" pitchFamily="18" charset="0"/>
            </a:endParaRPr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r>
              <a:rPr lang="ru-RU" sz="2400" b="1" smtClean="0">
                <a:solidFill>
                  <a:srgbClr val="003300"/>
                </a:solidFill>
                <a:latin typeface="Times New Roman" pitchFamily="18" charset="0"/>
              </a:rPr>
              <a:t>14. Қосымшаның неше түрі бар?</a:t>
            </a:r>
            <a:r>
              <a:rPr lang="ru-RU" sz="2400" b="1" smtClean="0">
                <a:latin typeface="Times New Roman" pitchFamily="18" charset="0"/>
              </a:rPr>
              <a:t>                                                                                                                          </a:t>
            </a:r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r>
              <a:rPr lang="ru-RU" sz="2400" b="1" smtClean="0">
                <a:solidFill>
                  <a:schemeClr val="folHlink"/>
                </a:solidFill>
                <a:latin typeface="Times New Roman" pitchFamily="18" charset="0"/>
              </a:rPr>
              <a:t>                               2 түрі бар: жұрнақ, жалғау</a:t>
            </a:r>
            <a:endParaRPr lang="ru-RU" sz="2400" b="1" smtClean="0">
              <a:solidFill>
                <a:srgbClr val="003300"/>
              </a:solidFill>
              <a:latin typeface="Times New Roman" pitchFamily="18" charset="0"/>
            </a:endParaRPr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r>
              <a:rPr lang="ru-RU" sz="2400" b="1" smtClean="0">
                <a:solidFill>
                  <a:srgbClr val="003300"/>
                </a:solidFill>
                <a:latin typeface="Times New Roman" pitchFamily="18" charset="0"/>
              </a:rPr>
              <a:t>15. Қазақтың әйгілі билері.</a:t>
            </a:r>
            <a:r>
              <a:rPr lang="ru-RU" sz="2400" b="1" smtClean="0">
                <a:latin typeface="Times New Roman" pitchFamily="18" charset="0"/>
              </a:rPr>
              <a:t>                                                                                                                                                                           </a:t>
            </a:r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r>
              <a:rPr lang="ru-RU" sz="2400" b="1" smtClean="0">
                <a:solidFill>
                  <a:schemeClr val="folHlink"/>
                </a:solidFill>
                <a:latin typeface="Times New Roman" pitchFamily="18" charset="0"/>
              </a:rPr>
              <a:t>                      Төле би, Әйтеке би, Қазыбек би</a:t>
            </a:r>
            <a:endParaRPr lang="ru-RU" sz="2400" b="1" smtClean="0">
              <a:solidFill>
                <a:srgbClr val="003300"/>
              </a:solidFill>
              <a:latin typeface="Times New Roman" pitchFamily="18" charset="0"/>
            </a:endParaRPr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r>
              <a:rPr lang="ru-RU" sz="2400" b="1" smtClean="0">
                <a:solidFill>
                  <a:srgbClr val="003300"/>
                </a:solidFill>
                <a:latin typeface="Times New Roman" pitchFamily="18" charset="0"/>
              </a:rPr>
              <a:t>16.  «Кел, балалар, оқылық!» өлеңінің   </a:t>
            </a:r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r>
              <a:rPr lang="ru-RU" sz="2400" b="1" smtClean="0">
                <a:solidFill>
                  <a:srgbClr val="003300"/>
                </a:solidFill>
                <a:latin typeface="Times New Roman" pitchFamily="18" charset="0"/>
              </a:rPr>
              <a:t>         авторы кім?</a:t>
            </a:r>
            <a:r>
              <a:rPr lang="ru-RU" sz="2400" b="1" smtClean="0">
                <a:latin typeface="Times New Roman" pitchFamily="18" charset="0"/>
              </a:rPr>
              <a:t>     </a:t>
            </a:r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r>
              <a:rPr lang="ru-RU" sz="2400" b="1" smtClean="0">
                <a:latin typeface="Times New Roman" pitchFamily="18" charset="0"/>
              </a:rPr>
              <a:t>                                 </a:t>
            </a:r>
            <a:r>
              <a:rPr lang="ru-RU" sz="2400" b="1" smtClean="0">
                <a:solidFill>
                  <a:schemeClr val="folHlink"/>
                </a:solidFill>
                <a:latin typeface="Times New Roman" pitchFamily="18" charset="0"/>
              </a:rPr>
              <a:t>Ыбырай Алтынсарин</a:t>
            </a:r>
            <a:r>
              <a:rPr lang="ru-RU" sz="2400" b="1" smtClean="0">
                <a:latin typeface="Times New Roman" pitchFamily="18" charset="0"/>
              </a:rPr>
              <a:t>                                                   </a:t>
            </a:r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r>
              <a:rPr lang="ru-RU" sz="2400" b="1" smtClean="0">
                <a:solidFill>
                  <a:srgbClr val="003300"/>
                </a:solidFill>
                <a:latin typeface="Times New Roman" pitchFamily="18" charset="0"/>
              </a:rPr>
              <a:t>17. Жылдың төрт мезгіліне де арнап өлең жазған кім?                                         </a:t>
            </a:r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r>
              <a:rPr lang="ru-RU" sz="2400" b="1" smtClean="0">
                <a:solidFill>
                  <a:srgbClr val="003300"/>
                </a:solidFill>
                <a:latin typeface="Times New Roman" pitchFamily="18" charset="0"/>
              </a:rPr>
              <a:t>                                                           </a:t>
            </a:r>
            <a:r>
              <a:rPr lang="ru-RU" sz="2400" b="1" smtClean="0">
                <a:solidFill>
                  <a:schemeClr val="folHlink"/>
                </a:solidFill>
                <a:latin typeface="Times New Roman" pitchFamily="18" charset="0"/>
              </a:rPr>
              <a:t>Абай</a:t>
            </a:r>
            <a:r>
              <a:rPr lang="ru-RU" sz="2400" b="1" smtClean="0">
                <a:solidFill>
                  <a:srgbClr val="003300"/>
                </a:solidFill>
                <a:latin typeface="Times New Roman" pitchFamily="18" charset="0"/>
              </a:rPr>
              <a:t>                                                      </a:t>
            </a:r>
            <a:r>
              <a:rPr lang="ru-RU" sz="2400" b="1" smtClean="0">
                <a:solidFill>
                  <a:schemeClr val="folHlink"/>
                </a:solidFill>
                <a:latin typeface="Times New Roman" pitchFamily="18" charset="0"/>
              </a:rPr>
              <a:t>                                                                                      </a:t>
            </a:r>
            <a:endParaRPr lang="ru-RU" sz="2400" b="1" smtClean="0">
              <a:solidFill>
                <a:srgbClr val="003300"/>
              </a:solidFill>
              <a:latin typeface="Times New Roman" pitchFamily="18" charset="0"/>
            </a:endParaRPr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r>
              <a:rPr lang="ru-RU" sz="2400" b="1" smtClean="0">
                <a:solidFill>
                  <a:srgbClr val="003300"/>
                </a:solidFill>
                <a:latin typeface="Times New Roman" pitchFamily="18" charset="0"/>
              </a:rPr>
              <a:t>18. Абылай ханның шын аты кім?         </a:t>
            </a:r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r>
              <a:rPr lang="ru-RU" sz="2400" b="1" smtClean="0">
                <a:solidFill>
                  <a:schemeClr val="folHlink"/>
                </a:solidFill>
                <a:latin typeface="Times New Roman" pitchFamily="18" charset="0"/>
              </a:rPr>
              <a:t>                                                         Әбілмансұр</a:t>
            </a:r>
            <a:r>
              <a:rPr lang="ru-RU" sz="2400" b="1" smtClean="0">
                <a:solidFill>
                  <a:srgbClr val="003300"/>
                </a:solidFill>
                <a:latin typeface="Times New Roman" pitchFamily="18" charset="0"/>
              </a:rPr>
              <a:t>              </a:t>
            </a:r>
            <a:endParaRPr lang="ru-RU" sz="2400" b="1" smtClean="0">
              <a:solidFill>
                <a:schemeClr val="folHlink"/>
              </a:solidFill>
              <a:latin typeface="Times New Roman" pitchFamily="18" charset="0"/>
            </a:endParaRPr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r>
              <a:rPr lang="ru-RU" sz="2400" b="1" smtClean="0">
                <a:solidFill>
                  <a:srgbClr val="003300"/>
                </a:solidFill>
                <a:latin typeface="Times New Roman" pitchFamily="18" charset="0"/>
              </a:rPr>
              <a:t>19. Жылдан құр қалған жануар не?    </a:t>
            </a:r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r>
              <a:rPr lang="ru-RU" sz="2400" b="1" smtClean="0">
                <a:solidFill>
                  <a:srgbClr val="003300"/>
                </a:solidFill>
                <a:latin typeface="Times New Roman" pitchFamily="18" charset="0"/>
              </a:rPr>
              <a:t>                                                                        </a:t>
            </a:r>
            <a:r>
              <a:rPr lang="ru-RU" sz="2400" b="1" smtClean="0">
                <a:solidFill>
                  <a:schemeClr val="folHlink"/>
                </a:solidFill>
                <a:latin typeface="Times New Roman" pitchFamily="18" charset="0"/>
              </a:rPr>
              <a:t>Түйе</a:t>
            </a:r>
          </a:p>
          <a:p>
            <a:pPr marL="609600" indent="-609600">
              <a:lnSpc>
                <a:spcPct val="80000"/>
              </a:lnSpc>
              <a:buFont typeface="Arial" charset="0"/>
              <a:buAutoNum type="arabicPeriod" startAt="20"/>
            </a:pPr>
            <a:r>
              <a:rPr lang="ru-RU" sz="2400" b="1" smtClean="0">
                <a:solidFill>
                  <a:srgbClr val="003300"/>
                </a:solidFill>
                <a:latin typeface="Times New Roman" pitchFamily="18" charset="0"/>
              </a:rPr>
              <a:t>Басты байлық не?             </a:t>
            </a:r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r>
              <a:rPr lang="ru-RU" sz="2400" b="1" smtClean="0">
                <a:solidFill>
                  <a:srgbClr val="003300"/>
                </a:solidFill>
                <a:latin typeface="Times New Roman" pitchFamily="18" charset="0"/>
              </a:rPr>
              <a:t>                                                              </a:t>
            </a:r>
            <a:r>
              <a:rPr lang="ru-RU" sz="2400" b="1" smtClean="0">
                <a:solidFill>
                  <a:schemeClr val="folHlink"/>
                </a:solidFill>
                <a:latin typeface="Times New Roman" pitchFamily="18" charset="0"/>
              </a:rPr>
              <a:t>Денсаулық </a:t>
            </a:r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endParaRPr lang="ru-RU" sz="2400" b="1" smtClean="0">
              <a:solidFill>
                <a:srgbClr val="0033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type="body" idx="1"/>
          </p:nvPr>
        </p:nvSpPr>
        <p:spPr>
          <a:xfrm>
            <a:off x="1116013" y="333375"/>
            <a:ext cx="7777162" cy="6264275"/>
          </a:xfrm>
        </p:spPr>
        <p:txBody>
          <a:bodyPr/>
          <a:lstStyle/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en-US" sz="7200" b="1" smtClean="0">
                <a:solidFill>
                  <a:srgbClr val="003300"/>
                </a:solidFill>
                <a:latin typeface="Times New Roman" pitchFamily="18" charset="0"/>
              </a:rPr>
              <a:t>II</a:t>
            </a:r>
            <a:endParaRPr lang="ru-RU" sz="7200" b="1" smtClean="0">
              <a:solidFill>
                <a:srgbClr val="003300"/>
              </a:solidFill>
              <a:latin typeface="Times New Roman" pitchFamily="18" charset="0"/>
            </a:endParaRPr>
          </a:p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ru-RU" sz="7200" b="1" smtClean="0">
                <a:solidFill>
                  <a:srgbClr val="006600"/>
                </a:solidFill>
                <a:latin typeface="Times New Roman" pitchFamily="18" charset="0"/>
              </a:rPr>
              <a:t>Тапқыр болсаң, </a:t>
            </a:r>
          </a:p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ru-RU" sz="7200" b="1" smtClean="0">
                <a:solidFill>
                  <a:srgbClr val="006600"/>
                </a:solidFill>
                <a:latin typeface="Times New Roman" pitchFamily="18" charset="0"/>
              </a:rPr>
              <a:t>тауып көр</a:t>
            </a:r>
            <a:endParaRPr lang="ru-RU" sz="7200" smtClean="0">
              <a:solidFill>
                <a:srgbClr val="006600"/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endParaRPr lang="ru-RU" b="1" i="1" smtClean="0">
              <a:solidFill>
                <a:srgbClr val="006600"/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b="1" i="1" smtClean="0">
                <a:solidFill>
                  <a:srgbClr val="003300"/>
                </a:solidFill>
                <a:latin typeface="Times New Roman" pitchFamily="18" charset="0"/>
              </a:rPr>
              <a:t>   Шарты: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b="1" i="1" smtClean="0">
                <a:solidFill>
                  <a:srgbClr val="003300"/>
                </a:solidFill>
                <a:latin typeface="Times New Roman" pitchFamily="18" charset="0"/>
              </a:rPr>
              <a:t>    берілген мақалдардың  жалғасын табу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ru-RU" b="1" i="1" smtClean="0">
              <a:solidFill>
                <a:srgbClr val="003300"/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b="1" i="1" smtClean="0">
                <a:solidFill>
                  <a:srgbClr val="003300"/>
                </a:solidFill>
                <a:latin typeface="Times New Roman" pitchFamily="18" charset="0"/>
              </a:rPr>
              <a:t>                                     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/>
          </p:cNvSpPr>
          <p:nvPr>
            <p:ph type="body" idx="1"/>
          </p:nvPr>
        </p:nvSpPr>
        <p:spPr>
          <a:xfrm>
            <a:off x="1619250" y="476250"/>
            <a:ext cx="7273925" cy="6192838"/>
          </a:xfrm>
        </p:spPr>
        <p:txBody>
          <a:bodyPr/>
          <a:lstStyle/>
          <a:p>
            <a:r>
              <a:rPr lang="ru-RU" b="1" smtClean="0">
                <a:solidFill>
                  <a:srgbClr val="003300"/>
                </a:solidFill>
                <a:latin typeface="Times New Roman" pitchFamily="18" charset="0"/>
              </a:rPr>
              <a:t>Білекті бірді жығады,</a:t>
            </a:r>
            <a:r>
              <a:rPr lang="ru-RU" b="1" smtClean="0">
                <a:latin typeface="Times New Roman" pitchFamily="18" charset="0"/>
              </a:rPr>
              <a:t>                                                              </a:t>
            </a:r>
            <a:r>
              <a:rPr lang="en-US" b="1" smtClean="0">
                <a:latin typeface="Times New Roman" pitchFamily="18" charset="0"/>
              </a:rPr>
              <a:t>           </a:t>
            </a:r>
          </a:p>
          <a:p>
            <a:pPr>
              <a:buFont typeface="Arial" charset="0"/>
              <a:buNone/>
            </a:pPr>
            <a:r>
              <a:rPr lang="en-US" b="1" smtClean="0">
                <a:latin typeface="Times New Roman" pitchFamily="18" charset="0"/>
              </a:rPr>
              <a:t>                        </a:t>
            </a:r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Білімді мыңды жығады.</a:t>
            </a:r>
          </a:p>
          <a:p>
            <a:r>
              <a:rPr lang="ru-RU" b="1" smtClean="0">
                <a:solidFill>
                  <a:srgbClr val="003300"/>
                </a:solidFill>
                <a:latin typeface="Times New Roman" pitchFamily="18" charset="0"/>
              </a:rPr>
              <a:t>Әдептілік белгісі-                                                                    </a:t>
            </a:r>
            <a:r>
              <a:rPr lang="en-US" b="1" smtClean="0">
                <a:solidFill>
                  <a:srgbClr val="003300"/>
                </a:solidFill>
                <a:latin typeface="Times New Roman" pitchFamily="18" charset="0"/>
              </a:rPr>
              <a:t>   </a:t>
            </a:r>
          </a:p>
          <a:p>
            <a:pPr>
              <a:buFont typeface="Arial" charset="0"/>
              <a:buNone/>
            </a:pPr>
            <a:r>
              <a:rPr lang="en-US" b="1" smtClean="0">
                <a:solidFill>
                  <a:srgbClr val="003300"/>
                </a:solidFill>
                <a:latin typeface="Times New Roman" pitchFamily="18" charset="0"/>
              </a:rPr>
              <a:t>                          </a:t>
            </a:r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Иіліп сәлем бергені.</a:t>
            </a:r>
          </a:p>
          <a:p>
            <a:r>
              <a:rPr lang="ru-RU" b="1" smtClean="0">
                <a:solidFill>
                  <a:srgbClr val="003300"/>
                </a:solidFill>
                <a:latin typeface="Times New Roman" pitchFamily="18" charset="0"/>
              </a:rPr>
              <a:t>Ата көрген оқ жонар,                                                              </a:t>
            </a:r>
            <a:r>
              <a:rPr lang="en-US" b="1" smtClean="0">
                <a:solidFill>
                  <a:srgbClr val="003300"/>
                </a:solidFill>
                <a:latin typeface="Times New Roman" pitchFamily="18" charset="0"/>
              </a:rPr>
              <a:t>  </a:t>
            </a:r>
          </a:p>
          <a:p>
            <a:pPr>
              <a:buFont typeface="Arial" charset="0"/>
              <a:buNone/>
            </a:pPr>
            <a:r>
              <a:rPr lang="en-US" b="1" smtClean="0">
                <a:solidFill>
                  <a:srgbClr val="003300"/>
                </a:solidFill>
                <a:latin typeface="Times New Roman" pitchFamily="18" charset="0"/>
              </a:rPr>
              <a:t>                           </a:t>
            </a:r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Ана көрген тон пішер</a:t>
            </a:r>
            <a:r>
              <a:rPr lang="en-US" b="1" smtClean="0">
                <a:solidFill>
                  <a:schemeClr val="folHlink"/>
                </a:solidFill>
                <a:latin typeface="Times New Roman" pitchFamily="18" charset="0"/>
              </a:rPr>
              <a:t>.</a:t>
            </a:r>
            <a:endParaRPr lang="ru-RU" b="1" smtClean="0">
              <a:solidFill>
                <a:schemeClr val="folHlink"/>
              </a:solidFill>
              <a:latin typeface="Times New Roman" pitchFamily="18" charset="0"/>
            </a:endParaRPr>
          </a:p>
          <a:p>
            <a:r>
              <a:rPr lang="ru-RU" b="1" smtClean="0">
                <a:solidFill>
                  <a:srgbClr val="003300"/>
                </a:solidFill>
                <a:latin typeface="Times New Roman" pitchFamily="18" charset="0"/>
              </a:rPr>
              <a:t>Дос жылатып айтар,                                                                </a:t>
            </a:r>
            <a:endParaRPr lang="en-US" b="1" smtClean="0">
              <a:solidFill>
                <a:srgbClr val="003300"/>
              </a:solidFill>
              <a:latin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en-US" b="1" smtClean="0">
                <a:solidFill>
                  <a:srgbClr val="003300"/>
                </a:solidFill>
                <a:latin typeface="Times New Roman" pitchFamily="18" charset="0"/>
              </a:rPr>
              <a:t>                          </a:t>
            </a:r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Дұшпан күлдіріп айтар.</a:t>
            </a:r>
          </a:p>
          <a:p>
            <a:r>
              <a:rPr lang="ru-RU" b="1" smtClean="0">
                <a:solidFill>
                  <a:srgbClr val="003300"/>
                </a:solidFill>
                <a:latin typeface="Times New Roman" pitchFamily="18" charset="0"/>
              </a:rPr>
              <a:t>Батыр туса-ел ырысы,                                                            </a:t>
            </a:r>
            <a:r>
              <a:rPr lang="en-US" b="1" smtClean="0">
                <a:solidFill>
                  <a:srgbClr val="003300"/>
                </a:solidFill>
                <a:latin typeface="Times New Roman" pitchFamily="18" charset="0"/>
              </a:rPr>
              <a:t> </a:t>
            </a:r>
          </a:p>
          <a:p>
            <a:pPr>
              <a:buFont typeface="Arial" charset="0"/>
              <a:buNone/>
            </a:pPr>
            <a:r>
              <a:rPr lang="en-US" b="1" smtClean="0">
                <a:solidFill>
                  <a:srgbClr val="003300"/>
                </a:solidFill>
                <a:latin typeface="Times New Roman" pitchFamily="18" charset="0"/>
              </a:rPr>
              <a:t>                  </a:t>
            </a:r>
            <a:r>
              <a:rPr lang="ru-RU" b="1" smtClean="0">
                <a:solidFill>
                  <a:schemeClr val="folHlink"/>
                </a:solidFill>
                <a:latin typeface="Times New Roman" pitchFamily="18" charset="0"/>
              </a:rPr>
              <a:t>Жаңбыр жауса-жер ырысы.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theme/theme1.xml><?xml version="1.0" encoding="utf-8"?>
<a:theme xmlns:a="http://schemas.openxmlformats.org/drawingml/2006/main" name="Сөз мерген_Утеджанова Ж.К.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Сөз мерген_Утеджанова Ж.К.</Template>
  <TotalTime>0</TotalTime>
  <Words>718</Words>
  <Application>Microsoft Office PowerPoint</Application>
  <PresentationFormat>Экран (4:3)</PresentationFormat>
  <Paragraphs>182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Calibri</vt:lpstr>
      <vt:lpstr>Arial</vt:lpstr>
      <vt:lpstr>Times New Roman</vt:lpstr>
      <vt:lpstr>Сөз мерген_Утеджанова Ж.К.</vt:lpstr>
      <vt:lpstr>«Куйбышев атындағы негізгі мектеп» КММ    Сөз мерген        Бастауыш сыныптар апталығында   қазақ тілінен 3-сынып оқушыларымен өткізілген іс-шара                                           Утеджанова Жаңылжан Кушеновна                                                                                                             бастауыш сынып мұғалімі     ШҚО Кокпекті ауданы  ТОЛАҒАЙ ауылы 2017ж.</vt:lpstr>
      <vt:lpstr>Мақсаты:  жас жеткіншектер бойына халқының қадір-қасиетін  сіңіріп,  өз  ана  тілін жетік  меңгертіп,  ұшқыр  да  шешен сөйлеуге  баулу,  оқушылардың  ойлау қабілетін,  тапқырлығын,  жылдам-дығын,   танымдық   белсенділігін арттыру, пәнге деген қызығушылығын ояту, қасиетті ана тілін қастерлеуге, құрметтеуге тәрбиелеу.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«Куйбышев атындағы негізгі мектеп» КММ    Сөз мерген        Бастауыш сыныптар апталығында   қазақ тілінен 3-сынып оқушыларымен өткізілген іс-шара                                           Утеджанова Жаңылжан Кушеновна                                                                                                             бастауыш сынып мұғалімі     ШҚО Кокпекті ауданы  ТОЛАҒАЙ ауылы 2017ж.</dc:title>
  <dc:creator>кокпекты</dc:creator>
  <cp:lastModifiedBy>кокпекты</cp:lastModifiedBy>
  <cp:revision>1</cp:revision>
  <dcterms:created xsi:type="dcterms:W3CDTF">2018-01-10T10:11:10Z</dcterms:created>
  <dcterms:modified xsi:type="dcterms:W3CDTF">2018-01-10T10:11:31Z</dcterms:modified>
</cp:coreProperties>
</file>