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61" r:id="rId8"/>
    <p:sldId id="260" r:id="rId9"/>
    <p:sldId id="265" r:id="rId10"/>
    <p:sldId id="259" r:id="rId11"/>
    <p:sldId id="267" r:id="rId12"/>
    <p:sldId id="268" r:id="rId13"/>
    <p:sldId id="269" r:id="rId14"/>
    <p:sldId id="271" r:id="rId15"/>
    <p:sldId id="272" r:id="rId16"/>
    <p:sldId id="273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8D1F1-FC2A-4B35-873A-7464A37DFBAB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C2B61-A0BE-493C-9FBB-33D4CBB67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874B-E999-4564-81D0-D376D0D92817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4A841-06B5-4BB1-A3D7-80D7E211D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4913F-3E53-419B-9DC7-9C2D3EDDEF43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EB60C-5E68-474E-86D4-530B954D1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017A-C7A6-4DCC-AA41-F15A79403700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732DE-CA85-47BA-8082-286F9C0C1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52807-642F-47C0-8ADA-7DFBE3917BFC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FE20-D758-468D-878B-97A0C8AD1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96BDC-A10A-4CB8-9CE7-0BA234228CF9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373FD-402F-4F40-A4ED-6B66FB200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E81DF-0F71-4681-ABE5-6290FA44C80C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D765-D4A5-4917-8591-7976A67EC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94CB-513A-4EF3-8BB2-2338C738523C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2B833-ECD4-4A82-BC50-7AEB59510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AADA-42D9-410A-9208-99B8066C642D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54194-642A-45F6-A46B-79235FD11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5EF6-7901-48EE-9C87-C2EB6841B807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E331F-F98A-4031-A9ED-F202E600E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4C62-6290-47F0-86DF-3E83A35065F3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B670-6A2E-405B-817A-5BC5A1034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BFFB-7D77-4F7D-8E39-11DA469D708A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BB55-6119-4BF0-9E35-F63B3C206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6941E5-EFCF-4D04-9A6B-F0792EE88480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240321-AF47-4448-A8DF-DF1A6E59F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03350" y="333375"/>
            <a:ext cx="7489825" cy="6335713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6600"/>
                </a:solidFill>
                <a:latin typeface="Times New Roman" pitchFamily="18" charset="0"/>
              </a:rPr>
              <a:t>«Куйбышев </a:t>
            </a:r>
            <a:r>
              <a:rPr lang="ru-RU" sz="1800" b="1" dirty="0" err="1" smtClean="0">
                <a:solidFill>
                  <a:srgbClr val="006600"/>
                </a:solidFill>
                <a:latin typeface="Times New Roman" pitchFamily="18" charset="0"/>
              </a:rPr>
              <a:t>атындағы негізгі</a:t>
            </a:r>
            <a:r>
              <a:rPr lang="ru-RU" sz="18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6600"/>
                </a:solidFill>
                <a:latin typeface="Times New Roman" pitchFamily="18" charset="0"/>
              </a:rPr>
              <a:t>мектеп</a:t>
            </a:r>
            <a:r>
              <a:rPr lang="ru-RU" sz="1800" b="1" dirty="0" smtClean="0">
                <a:solidFill>
                  <a:srgbClr val="006600"/>
                </a:solidFill>
                <a:latin typeface="Times New Roman" pitchFamily="18" charset="0"/>
              </a:rPr>
              <a:t>» КММ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8800" b="1" dirty="0" err="1" smtClean="0">
                <a:solidFill>
                  <a:srgbClr val="339933"/>
                </a:solidFill>
                <a:latin typeface="Times New Roman" pitchFamily="18" charset="0"/>
              </a:rPr>
              <a:t>Сөз мерген</a:t>
            </a:r>
            <a:r>
              <a:rPr lang="ru-RU" sz="8800" b="1" dirty="0" smtClean="0">
                <a:latin typeface="Times New Roman" pitchFamily="18" charset="0"/>
              </a:rPr>
              <a:t>        </a:t>
            </a:r>
            <a:r>
              <a:rPr lang="ru-RU" sz="2000" b="1" i="1" dirty="0" err="1" smtClean="0">
                <a:solidFill>
                  <a:srgbClr val="003300"/>
                </a:solidFill>
                <a:latin typeface="Times New Roman" pitchFamily="18" charset="0"/>
              </a:rPr>
              <a:t>Бастауыш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3300"/>
                </a:solidFill>
                <a:latin typeface="Times New Roman" pitchFamily="18" charset="0"/>
              </a:rPr>
              <a:t>сыныптар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3300"/>
                </a:solidFill>
                <a:latin typeface="Times New Roman" pitchFamily="18" charset="0"/>
              </a:rPr>
              <a:t>апталығында 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3300"/>
                </a:solidFill>
                <a:latin typeface="Times New Roman" pitchFamily="18" charset="0"/>
              </a:rPr>
              <a:t>қазақ тілінен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  <a:t> 3-сынып </a:t>
            </a:r>
            <a:r>
              <a:rPr lang="ru-RU" sz="2000" b="1" i="1" dirty="0" err="1" smtClean="0">
                <a:solidFill>
                  <a:srgbClr val="003300"/>
                </a:solidFill>
                <a:latin typeface="Times New Roman" pitchFamily="18" charset="0"/>
              </a:rPr>
              <a:t>оқушыларымен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kk-KZ" sz="2000" b="1" i="1" dirty="0" smtClean="0">
                <a:solidFill>
                  <a:srgbClr val="003300"/>
                </a:solidFill>
                <a:latin typeface="Times New Roman" pitchFamily="18" charset="0"/>
              </a:rPr>
              <a:t>өткізілген іс-шара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  <a:t>       </a:t>
            </a:r>
            <a:b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339933"/>
                </a:solidFill>
                <a:latin typeface="Times New Roman" pitchFamily="18" charset="0"/>
              </a:rPr>
              <a:t>                                  </a:t>
            </a:r>
            <a:r>
              <a:rPr lang="ru-RU" sz="2400" b="1" dirty="0" err="1" smtClean="0">
                <a:solidFill>
                  <a:srgbClr val="006600"/>
                </a:solidFill>
                <a:latin typeface="Times New Roman" pitchFamily="18" charset="0"/>
              </a:rPr>
              <a:t>Утеджанова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6600"/>
                </a:solidFill>
                <a:latin typeface="Times New Roman" pitchFamily="18" charset="0"/>
              </a:rPr>
              <a:t>Жаңылжан Кушеновна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>                                                                   </a:t>
            </a:r>
            <a:b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>                                         </a:t>
            </a:r>
            <a:r>
              <a:rPr lang="ru-RU" sz="2400" b="1" dirty="0" err="1" smtClean="0">
                <a:solidFill>
                  <a:srgbClr val="006600"/>
                </a:solidFill>
                <a:latin typeface="Times New Roman" pitchFamily="18" charset="0"/>
              </a:rPr>
              <a:t>бастауыш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6600"/>
                </a:solidFill>
                <a:latin typeface="Times New Roman" pitchFamily="18" charset="0"/>
              </a:rPr>
              <a:t>сынып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6600"/>
                </a:solidFill>
                <a:latin typeface="Times New Roman" pitchFamily="18" charset="0"/>
              </a:rPr>
              <a:t>мұғалімі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6600"/>
                </a:solidFill>
                <a:latin typeface="Times New Roman" pitchFamily="18" charset="0"/>
              </a:rPr>
              <a:t>ШҚО </a:t>
            </a:r>
            <a:r>
              <a:rPr lang="ru-RU" sz="1800" b="1" dirty="0" err="1" smtClean="0">
                <a:solidFill>
                  <a:srgbClr val="006600"/>
                </a:solidFill>
                <a:latin typeface="Times New Roman" pitchFamily="18" charset="0"/>
              </a:rPr>
              <a:t>Кокпекті</a:t>
            </a:r>
            <a:r>
              <a:rPr lang="ru-RU" sz="18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6600"/>
                </a:solidFill>
                <a:latin typeface="Times New Roman" pitchFamily="18" charset="0"/>
              </a:rPr>
              <a:t>ауданы</a:t>
            </a:r>
            <a:r>
              <a:rPr lang="ru-RU" sz="1800" b="1" dirty="0" smtClean="0">
                <a:solidFill>
                  <a:srgbClr val="006600"/>
                </a:solidFill>
                <a:latin typeface="Times New Roman" pitchFamily="18" charset="0"/>
              </a:rPr>
              <a:t>  ТОЛАҒАЙ </a:t>
            </a:r>
            <a:r>
              <a:rPr lang="ru-RU" sz="1800" b="1" dirty="0" err="1" smtClean="0">
                <a:solidFill>
                  <a:srgbClr val="006600"/>
                </a:solidFill>
                <a:latin typeface="Times New Roman" pitchFamily="18" charset="0"/>
              </a:rPr>
              <a:t>ауылы</a:t>
            </a:r>
            <a:r>
              <a:rPr lang="ru-RU" sz="1800" b="1" smtClean="0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ru-RU" sz="1800" b="1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1800" b="1" smtClean="0">
                <a:solidFill>
                  <a:srgbClr val="006600"/>
                </a:solidFill>
                <a:latin typeface="Times New Roman" pitchFamily="18" charset="0"/>
              </a:rPr>
              <a:t>2017ж</a:t>
            </a:r>
            <a:r>
              <a:rPr lang="ru-RU" sz="1800" b="1" smtClean="0">
                <a:solidFill>
                  <a:srgbClr val="0066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68950"/>
            <a:ext cx="104775" cy="698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8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1692275" y="476250"/>
            <a:ext cx="7200900" cy="6121400"/>
          </a:xfrm>
        </p:spPr>
        <p:txBody>
          <a:bodyPr/>
          <a:lstStyle/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Адам көркі-шүберек,                                                              </a:t>
            </a: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Ағаш көркі-жапырақ.</a:t>
            </a:r>
          </a:p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Жа</a:t>
            </a:r>
            <a:r>
              <a:rPr lang="kk-KZ" b="1" smtClean="0">
                <a:solidFill>
                  <a:srgbClr val="003300"/>
                </a:solidFill>
                <a:latin typeface="Times New Roman" pitchFamily="18" charset="0"/>
              </a:rPr>
              <a:t>қ</a:t>
            </a:r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сының аты өлмейді,                                                         </a:t>
            </a: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Ғалымның хаты өлмейді.</a:t>
            </a:r>
          </a:p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Жаңбырмен жер көгерер,                                                       </a:t>
            </a:r>
            <a:endParaRPr lang="en-US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    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Батамен ел көгерер.</a:t>
            </a:r>
          </a:p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Досы көпті жау алмайды,                                                       </a:t>
            </a:r>
            <a:endParaRPr lang="en-US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Ақылы көпті дау алмайды.</a:t>
            </a:r>
          </a:p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Жаяудың шаңы шықпас,                                                         </a:t>
            </a: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Жалғыздың үні шықпас.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1116013" y="333375"/>
            <a:ext cx="7777162" cy="63357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000" b="1" smtClean="0">
                <a:solidFill>
                  <a:srgbClr val="003300"/>
                </a:solidFill>
                <a:latin typeface="Times New Roman" pitchFamily="18" charset="0"/>
              </a:rPr>
              <a:t>III</a:t>
            </a:r>
            <a:r>
              <a:rPr lang="ru-RU" sz="8000" b="1" smtClean="0">
                <a:latin typeface="Times New Roman" pitchFamily="18" charset="0"/>
              </a:rPr>
              <a:t>                                </a:t>
            </a:r>
          </a:p>
          <a:p>
            <a:pPr algn="ctr">
              <a:buFont typeface="Arial" charset="0"/>
              <a:buNone/>
            </a:pPr>
            <a:r>
              <a:rPr lang="ru-RU" sz="8000" b="1" smtClean="0">
                <a:solidFill>
                  <a:srgbClr val="339933"/>
                </a:solidFill>
                <a:latin typeface="Times New Roman" pitchFamily="18" charset="0"/>
              </a:rPr>
              <a:t>Ойлы болсаң</a:t>
            </a:r>
            <a:r>
              <a:rPr lang="ru-RU" sz="8000" b="1" smtClean="0">
                <a:solidFill>
                  <a:srgbClr val="339933"/>
                </a:solidFill>
                <a:latin typeface="Arial" charset="0"/>
              </a:rPr>
              <a:t>,</a:t>
            </a:r>
          </a:p>
          <a:p>
            <a:pPr algn="ctr">
              <a:buFont typeface="Arial" charset="0"/>
              <a:buNone/>
            </a:pPr>
            <a:r>
              <a:rPr lang="ru-RU" sz="8000" b="1" smtClean="0">
                <a:solidFill>
                  <a:srgbClr val="339933"/>
                </a:solidFill>
                <a:latin typeface="Times New Roman" pitchFamily="18" charset="0"/>
              </a:rPr>
              <a:t>озып көр</a:t>
            </a:r>
            <a:endParaRPr lang="ru-RU" sz="8000" smtClean="0">
              <a:solidFill>
                <a:srgbClr val="339933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b="1" i="1" smtClean="0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003300"/>
                </a:solidFill>
                <a:latin typeface="Times New Roman" pitchFamily="18" charset="0"/>
              </a:rPr>
              <a:t>Шарты: қойылған сұраққа 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мақалмен жауап беру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1331913" y="620713"/>
            <a:ext cx="7561262" cy="5976937"/>
          </a:xfrm>
        </p:spPr>
        <p:txBody>
          <a:bodyPr/>
          <a:lstStyle/>
          <a:p>
            <a:r>
              <a:rPr lang="ru-RU" smtClean="0"/>
              <a:t>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Қар жана ма?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Инемен құдық қазуға бола ма?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Аппақ қарға бола ма?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Тастың жеңілі бола ма?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Елу құлағы бар кім?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Тауық түс көре ме?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Білетінің қанша, білмейтінің  қанша?                                                        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Адам денесіндегі қорқақ,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   батыр  мүшелер.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619250" y="333375"/>
            <a:ext cx="7273925" cy="6335713"/>
          </a:xfrm>
        </p:spPr>
        <p:txBody>
          <a:bodyPr/>
          <a:lstStyle/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Көрдім, көрмедім дегендер неше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    сөз бола алады?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Бір рет өлуге де, мың рет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  өлуге  де  болады.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Балға тең тәтті не? 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Отқа түсіп күймеуге бола ма?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Қарныңды қалай тойғызар едің?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Намыстан, қамыстан ажал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         табушылар.</a:t>
            </a:r>
          </a:p>
          <a:p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Өрге шыға алмайтын қандай сөз?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1619250" y="333375"/>
            <a:ext cx="7273925" cy="62642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000" b="1" smtClean="0">
                <a:solidFill>
                  <a:srgbClr val="003300"/>
                </a:solidFill>
                <a:latin typeface="Times New Roman" pitchFamily="18" charset="0"/>
              </a:rPr>
              <a:t>IY</a:t>
            </a:r>
            <a:endParaRPr lang="ru-RU" sz="80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8000" b="1" smtClean="0">
                <a:latin typeface="Times New Roman" pitchFamily="18" charset="0"/>
              </a:rPr>
              <a:t> </a:t>
            </a:r>
            <a:r>
              <a:rPr lang="ru-RU" sz="8000" b="1" smtClean="0">
                <a:latin typeface="Times New Roman" pitchFamily="18" charset="0"/>
              </a:rPr>
              <a:t> </a:t>
            </a:r>
            <a:r>
              <a:rPr lang="ru-RU" sz="8800" b="1" smtClean="0">
                <a:solidFill>
                  <a:srgbClr val="339933"/>
                </a:solidFill>
                <a:latin typeface="Times New Roman" pitchFamily="18" charset="0"/>
              </a:rPr>
              <a:t>Кім жүйрік?</a:t>
            </a:r>
            <a:r>
              <a:rPr lang="ru-RU" sz="8000" b="1" smtClean="0">
                <a:solidFill>
                  <a:srgbClr val="339933"/>
                </a:solidFill>
                <a:latin typeface="Times New Roman" pitchFamily="18" charset="0"/>
              </a:rPr>
              <a:t>     </a:t>
            </a:r>
          </a:p>
          <a:p>
            <a:pPr>
              <a:buFont typeface="Arial" charset="0"/>
              <a:buNone/>
            </a:pPr>
            <a:endParaRPr lang="ru-RU" sz="8000" b="1" smtClean="0">
              <a:solidFill>
                <a:srgbClr val="339933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003300"/>
                </a:solidFill>
                <a:latin typeface="Times New Roman" pitchFamily="18" charset="0"/>
              </a:rPr>
              <a:t>Шарты:берілген сөз тіркесінің мағынасын мейлінше бір сөзбен ашу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1619250" y="620713"/>
            <a:ext cx="7345363" cy="5761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Төбе шашы тік тұрды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                                    қорықты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Көз ұшында көрінді 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алыста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Қолды болды    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ұрланды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Қоян жүрек       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қорқақ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Көзі ілінбеді    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ұйықтамады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Көзге түртсе, көргісіз       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қап-қараңғы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Бетінен оты шықты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ұялды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Тонның ішкі бауындай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тату достар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Күлін көкке ұшыру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құрту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Жүрек жалғады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тамақтанды</a:t>
            </a:r>
          </a:p>
          <a:p>
            <a:pPr>
              <a:lnSpc>
                <a:spcPct val="80000"/>
              </a:lnSpc>
            </a:pPr>
            <a:endParaRPr lang="ru-RU" sz="1800" b="1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1403350" y="476250"/>
            <a:ext cx="7489825" cy="612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Көзді ашып-жұмғанша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лезде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Беті бүлк етпеді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                                             ұялмады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Ит терісін басына қаптады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ұрысты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Ат ізін салмады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                                              көптен </a:t>
            </a: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келмеді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Тісіңнен шығарма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айтпа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Ала жіпті аттама             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ұрлама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Ауызға үріп салғандай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өте</a:t>
            </a: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әдемі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Тақиясын көкке лақтыру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қуану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Шөптің басын сындырмау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түк істемеу</a:t>
            </a:r>
          </a:p>
          <a:p>
            <a:pPr>
              <a:lnSpc>
                <a:spcPct val="90000"/>
              </a:lnSpc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Жағасын ұстады                                                                                              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ru-RU" sz="1800" b="1" smtClean="0">
                <a:solidFill>
                  <a:schemeClr val="folHlink"/>
                </a:solidFill>
                <a:latin typeface="Times New Roman" pitchFamily="18" charset="0"/>
              </a:rPr>
              <a:t>таң қалды</a:t>
            </a:r>
          </a:p>
          <a:p>
            <a:pPr>
              <a:lnSpc>
                <a:spcPct val="90000"/>
              </a:lnSpc>
            </a:pPr>
            <a:endParaRPr lang="ru-RU" sz="1800" b="1" smtClean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1692275" y="333375"/>
            <a:ext cx="7200900" cy="62642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7200" b="1" smtClean="0">
                <a:solidFill>
                  <a:srgbClr val="003300"/>
                </a:solidFill>
                <a:latin typeface="Times New Roman" pitchFamily="18" charset="0"/>
              </a:rPr>
              <a:t>V</a:t>
            </a:r>
          </a:p>
          <a:p>
            <a:pPr algn="ctr">
              <a:buFont typeface="Arial" charset="0"/>
              <a:buNone/>
            </a:pPr>
            <a:r>
              <a:rPr lang="ru-RU" sz="7200" b="1" smtClean="0">
                <a:solidFill>
                  <a:srgbClr val="339933"/>
                </a:solidFill>
                <a:latin typeface="Times New Roman" pitchFamily="18" charset="0"/>
              </a:rPr>
              <a:t>Мың бір мақал, </a:t>
            </a:r>
          </a:p>
          <a:p>
            <a:pPr algn="ctr">
              <a:buFont typeface="Arial" charset="0"/>
              <a:buNone/>
            </a:pPr>
            <a:r>
              <a:rPr lang="ru-RU" sz="7200" b="1" smtClean="0">
                <a:solidFill>
                  <a:srgbClr val="339933"/>
                </a:solidFill>
                <a:latin typeface="Times New Roman" pitchFamily="18" charset="0"/>
              </a:rPr>
              <a:t>жүз бір мәтел</a:t>
            </a:r>
            <a:endParaRPr lang="ru-RU" sz="7200" smtClean="0">
              <a:solidFill>
                <a:srgbClr val="339933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b="1" i="1" smtClean="0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003300"/>
                </a:solidFill>
                <a:latin typeface="Times New Roman" pitchFamily="18" charset="0"/>
              </a:rPr>
              <a:t>Құрамында төмендегідей сөздері бар </a:t>
            </a:r>
            <a:r>
              <a:rPr lang="en-US" b="1" i="1" smtClean="0">
                <a:solidFill>
                  <a:srgbClr val="003300"/>
                </a:solidFill>
                <a:latin typeface="Times New Roman" pitchFamily="18" charset="0"/>
              </a:rPr>
              <a:t>    </a:t>
            </a:r>
          </a:p>
          <a:p>
            <a:pPr>
              <a:buFont typeface="Arial" charset="0"/>
              <a:buNone/>
            </a:pPr>
            <a:r>
              <a:rPr lang="en-US" b="1" i="1" smtClean="0">
                <a:solidFill>
                  <a:srgbClr val="003300"/>
                </a:solidFill>
                <a:latin typeface="Times New Roman" pitchFamily="18" charset="0"/>
              </a:rPr>
              <a:t>                         </a:t>
            </a:r>
            <a:r>
              <a:rPr lang="ru-RU" b="1" i="1" smtClean="0">
                <a:solidFill>
                  <a:srgbClr val="003300"/>
                </a:solidFill>
                <a:latin typeface="Times New Roman" pitchFamily="18" charset="0"/>
              </a:rPr>
              <a:t>мақал-мәтелдер айту: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1763713" y="333375"/>
            <a:ext cx="7129462" cy="63357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7200" b="1" smtClean="0">
                <a:solidFill>
                  <a:srgbClr val="003300"/>
                </a:solidFill>
                <a:latin typeface="Times New Roman" pitchFamily="18" charset="0"/>
              </a:rPr>
              <a:t> Отан, </a:t>
            </a:r>
            <a:r>
              <a:rPr lang="en-US" sz="7200" b="1" smtClean="0">
                <a:solidFill>
                  <a:srgbClr val="003300"/>
                </a:solidFill>
                <a:latin typeface="Times New Roman" pitchFamily="18" charset="0"/>
              </a:rPr>
              <a:t> a</a:t>
            </a:r>
            <a:r>
              <a:rPr lang="ru-RU" sz="7200" b="1" smtClean="0">
                <a:solidFill>
                  <a:srgbClr val="003300"/>
                </a:solidFill>
                <a:latin typeface="Times New Roman" pitchFamily="18" charset="0"/>
              </a:rPr>
              <a:t>ға, </a:t>
            </a:r>
            <a:r>
              <a:rPr lang="en-US" sz="7200" b="1" smtClean="0">
                <a:solidFill>
                  <a:srgbClr val="003300"/>
                </a:solidFill>
                <a:latin typeface="Times New Roman" pitchFamily="18" charset="0"/>
              </a:rPr>
              <a:t>     </a:t>
            </a:r>
            <a:r>
              <a:rPr lang="ru-RU" sz="7200" b="1" smtClean="0">
                <a:solidFill>
                  <a:srgbClr val="003300"/>
                </a:solidFill>
                <a:latin typeface="Times New Roman" pitchFamily="18" charset="0"/>
              </a:rPr>
              <a:t>білім,   ана, </a:t>
            </a:r>
            <a:endParaRPr lang="en-US" sz="72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7200" b="1" smtClean="0">
                <a:solidFill>
                  <a:srgbClr val="003300"/>
                </a:solidFill>
                <a:latin typeface="Times New Roman" pitchFamily="18" charset="0"/>
              </a:rPr>
              <a:t>  жақсы,  </a:t>
            </a:r>
            <a:r>
              <a:rPr lang="en-US" sz="72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7200" b="1" smtClean="0">
                <a:solidFill>
                  <a:srgbClr val="003300"/>
                </a:solidFill>
                <a:latin typeface="Times New Roman" pitchFamily="18" charset="0"/>
              </a:rPr>
              <a:t>ұстаз,</a:t>
            </a:r>
          </a:p>
          <a:p>
            <a:pPr algn="ctr">
              <a:buFont typeface="Arial" charset="0"/>
              <a:buNone/>
            </a:pPr>
            <a:r>
              <a:rPr lang="ru-RU" sz="7200" b="1" smtClean="0">
                <a:solidFill>
                  <a:srgbClr val="003300"/>
                </a:solidFill>
                <a:latin typeface="Times New Roman" pitchFamily="18" charset="0"/>
              </a:rPr>
              <a:t>еңбек,   тіл, </a:t>
            </a:r>
            <a:endParaRPr lang="en-US" sz="72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7200" b="1" smtClean="0">
                <a:solidFill>
                  <a:srgbClr val="003300"/>
                </a:solidFill>
                <a:latin typeface="Times New Roman" pitchFamily="18" charset="0"/>
              </a:rPr>
              <a:t>     ұят,   алтын.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19" name="Group 79"/>
          <p:cNvGraphicFramePr>
            <a:graphicFrameLocks noGrp="1"/>
          </p:cNvGraphicFramePr>
          <p:nvPr>
            <p:ph sz="half" idx="2"/>
          </p:nvPr>
        </p:nvGraphicFramePr>
        <p:xfrm>
          <a:off x="1619250" y="1844675"/>
          <a:ext cx="6994525" cy="4333875"/>
        </p:xfrm>
        <a:graphic>
          <a:graphicData uri="http://schemas.openxmlformats.org/drawingml/2006/table">
            <a:tbl>
              <a:tblPr/>
              <a:tblGrid>
                <a:gridCol w="1165225"/>
                <a:gridCol w="1166813"/>
                <a:gridCol w="1166812"/>
                <a:gridCol w="1163638"/>
                <a:gridCol w="1166812"/>
                <a:gridCol w="1165225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Кезеңдер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Оқушының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аты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жөні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I </a:t>
                      </a:r>
                      <a:endParaRPr kumimoji="0" lang="kk-K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Зымыран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cұ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рақтар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II </a:t>
                      </a:r>
                      <a:endParaRPr kumimoji="0" lang="kk-K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Тапқыр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болсаң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тауып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көр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III </a:t>
                      </a:r>
                      <a:endParaRPr kumimoji="0" lang="kk-K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Ойлы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болсаң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озып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көр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IY</a:t>
                      </a:r>
                      <a:endParaRPr kumimoji="0" lang="kk-K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Кім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жүйрік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?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Мың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бір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мақал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жүз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бір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мәтел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</a:rPr>
                        <a:t>1.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</a:rPr>
                        <a:t>2.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</a:rPr>
                        <a:t>5.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1835150" y="836613"/>
            <a:ext cx="1677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3200" b="1">
                <a:solidFill>
                  <a:srgbClr val="003300"/>
                </a:solidFill>
                <a:latin typeface="Times New Roman" pitchFamily="18" charset="0"/>
              </a:rPr>
              <a:t>Бағалау</a:t>
            </a:r>
            <a:endParaRPr lang="ru-RU" sz="3200" b="1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416800" cy="6323012"/>
          </a:xfrm>
        </p:spPr>
        <p:txBody>
          <a:bodyPr/>
          <a:lstStyle/>
          <a:p>
            <a:pPr algn="l"/>
            <a:r>
              <a:rPr lang="ru-RU" sz="3200" b="1" smtClean="0">
                <a:solidFill>
                  <a:srgbClr val="006600"/>
                </a:solidFill>
                <a:latin typeface="Times New Roman" pitchFamily="18" charset="0"/>
              </a:rPr>
              <a:t>Мақсаты:</a:t>
            </a:r>
            <a:r>
              <a:rPr lang="ru-RU" sz="32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br>
              <a:rPr lang="ru-RU" sz="3200" b="1" smtClean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3200" b="1" i="1" smtClean="0">
                <a:solidFill>
                  <a:srgbClr val="003300"/>
                </a:solidFill>
                <a:latin typeface="Times New Roman" pitchFamily="18" charset="0"/>
              </a:rPr>
              <a:t>жас жеткіншектер бойына халқының қадір-қасиетін  сіңіріп,  өз  ана  тілін жетік  меңгертіп,  ұшқыр  да  шешен сөйлеуге  баулу,  оқушылардың  ойлау қабілетін,  тапқырлығын,  жылдам-дығын,   танымдық   белсенділігін арттыру, пәнге деген қызығушылығын ояту, қасиетті ана тілін қастерлеуге, құрметтеуге тәрбиелеу.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1258888" y="836613"/>
            <a:ext cx="7634287" cy="5761037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7200" b="1" smtClean="0"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7200" b="1" smtClean="0">
                <a:solidFill>
                  <a:srgbClr val="006600"/>
                </a:solidFill>
                <a:latin typeface="Times New Roman" pitchFamily="18" charset="0"/>
              </a:rPr>
              <a:t>Назарларыңызға рахмет!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1692275" y="1268413"/>
            <a:ext cx="6696075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   </a:t>
            </a:r>
            <a:r>
              <a:rPr lang="ru-RU" sz="4000" b="1" smtClean="0">
                <a:solidFill>
                  <a:srgbClr val="339933"/>
                </a:solidFill>
                <a:latin typeface="Times New Roman" pitchFamily="18" charset="0"/>
              </a:rPr>
              <a:t>Сайыстың кезеңдері: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1. Зымыран сұрақтар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2. Тапқыр болсаң, тауып көр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3. Ойлы болсаң, озып көр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4. Кім жүйрік?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5. Мың бір мақал, жүз бір мәтел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1763713" y="620713"/>
            <a:ext cx="6923087" cy="55054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8000" b="1" smtClean="0">
                <a:solidFill>
                  <a:srgbClr val="003300"/>
                </a:solidFill>
                <a:latin typeface="Times New Roman" pitchFamily="18" charset="0"/>
              </a:rPr>
              <a:t>I </a:t>
            </a:r>
            <a:r>
              <a:rPr lang="en-US" sz="8000" b="1" smtClean="0">
                <a:latin typeface="Times New Roman" pitchFamily="18" charset="0"/>
              </a:rPr>
              <a:t> </a:t>
            </a:r>
            <a:r>
              <a:rPr lang="en-US" sz="6600" b="1" smtClean="0">
                <a:latin typeface="Times New Roman" pitchFamily="18" charset="0"/>
              </a:rPr>
              <a:t>                    </a:t>
            </a:r>
            <a:r>
              <a:rPr lang="ru-RU" sz="8800" b="1" smtClean="0">
                <a:solidFill>
                  <a:srgbClr val="006600"/>
                </a:solidFill>
                <a:latin typeface="Times New Roman" pitchFamily="18" charset="0"/>
              </a:rPr>
              <a:t>Зымыран сұрақт</a:t>
            </a:r>
            <a:r>
              <a:rPr lang="en-US" sz="8800" b="1" smtClean="0">
                <a:solidFill>
                  <a:srgbClr val="006600"/>
                </a:solidFill>
                <a:latin typeface="Times New Roman" pitchFamily="18" charset="0"/>
              </a:rPr>
              <a:t>a</a:t>
            </a:r>
            <a:r>
              <a:rPr lang="ru-RU" sz="8800" b="1" smtClean="0">
                <a:solidFill>
                  <a:srgbClr val="006600"/>
                </a:solidFill>
                <a:latin typeface="Times New Roman" pitchFamily="18" charset="0"/>
              </a:rPr>
              <a:t>р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1476375" y="333375"/>
            <a:ext cx="7366000" cy="62642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Абайдың әжесі кім?</a:t>
            </a:r>
            <a:r>
              <a:rPr lang="ru-RU" sz="2400" b="1" smtClean="0">
                <a:latin typeface="Times New Roman" pitchFamily="18" charset="0"/>
              </a:rPr>
              <a:t>             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                                     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Зере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2. Жырды орындаушы қалай аталады?</a:t>
            </a:r>
            <a:r>
              <a:rPr lang="ru-RU" sz="2400" b="1" smtClean="0">
                <a:latin typeface="Times New Roman" pitchFamily="18" charset="0"/>
              </a:rPr>
              <a:t>                         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                             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Жыршы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3. Үш арсызды ата</a:t>
            </a:r>
            <a:r>
              <a:rPr lang="ru-RU" sz="2400" b="1" smtClean="0">
                <a:latin typeface="Times New Roman" pitchFamily="18" charset="0"/>
              </a:rPr>
              <a:t> .                                                         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       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Ұйқы, тамақ, күлкі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4. Кірме сөз дегеніміз не?</a:t>
            </a:r>
            <a:r>
              <a:rPr lang="ru-RU" sz="2400" b="1" smtClean="0">
                <a:latin typeface="Times New Roman" pitchFamily="18" charset="0"/>
              </a:rPr>
              <a:t>        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Ана тілімізге шет тілінен енген сөздер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5.Әріптердің жүйелі тізбегі не деп аталады?</a:t>
            </a:r>
            <a:r>
              <a:rPr lang="ru-RU" sz="2400" b="1" smtClean="0">
                <a:latin typeface="Times New Roman" pitchFamily="18" charset="0"/>
              </a:rPr>
              <a:t>                                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                                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Әліпби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6. Сын есім дегеніміз не?</a:t>
            </a:r>
            <a:r>
              <a:rPr lang="ru-RU" sz="2400" b="1" smtClean="0"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Заттардың түрін, түсін,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сапасын білдіретін сөз табы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7. Сәулелі жұлдыз іздеген адам кім?</a:t>
            </a:r>
            <a:r>
              <a:rPr lang="ru-RU" sz="2400" b="1" smtClean="0">
                <a:latin typeface="Times New Roman" pitchFamily="18" charset="0"/>
              </a:rPr>
              <a:t>                     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                 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Ыбырай Алтынсарин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1547813" y="333375"/>
            <a:ext cx="7345362" cy="633571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ru-RU" sz="28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8. Етістіктің шақтарын ата.</a:t>
            </a:r>
            <a:r>
              <a:rPr lang="ru-RU" sz="2800" b="1" smtClean="0">
                <a:latin typeface="Times New Roman" pitchFamily="18" charset="0"/>
              </a:rPr>
              <a:t>                                                         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</a:rPr>
              <a:t>                   </a:t>
            </a: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</a:rPr>
              <a:t>Осы шақ, келер шақ, өткен шақ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9. Қазақ тілінде неше септік бар?   </a:t>
            </a: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</a:rPr>
              <a:t>Жеті</a:t>
            </a:r>
            <a:r>
              <a:rPr lang="ru-RU" sz="2800" b="1" smtClean="0">
                <a:latin typeface="Times New Roman" pitchFamily="18" charset="0"/>
              </a:rPr>
              <a:t>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10. Қазақ тілінде буынның неше түрі бар?</a:t>
            </a:r>
            <a:r>
              <a:rPr lang="ru-RU" sz="2800" b="1" smtClean="0">
                <a:latin typeface="Times New Roman" pitchFamily="18" charset="0"/>
              </a:rPr>
              <a:t>                     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</a:rPr>
              <a:t>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3 түрі бар: ашық буын, тұйық буын, бітеу буын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11. Сөйлеу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тілінде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дыбыстау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мүшелері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      арқылы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айтылып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,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естілетін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тілдік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     құбылысты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не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деп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атаймыз?   </a:t>
            </a: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</a:rPr>
              <a:t>Дыбыс</a:t>
            </a:r>
            <a:r>
              <a:rPr lang="en-US" sz="2800" b="1" smtClean="0">
                <a:latin typeface="Times New Roman" pitchFamily="18" charset="0"/>
              </a:rPr>
              <a:t>     </a:t>
            </a:r>
            <a:r>
              <a:rPr lang="ru-RU" sz="2800" b="1" smtClean="0">
                <a:latin typeface="Times New Roman" pitchFamily="18" charset="0"/>
              </a:rPr>
              <a:t>                                     </a:t>
            </a:r>
            <a:r>
              <a:rPr lang="en-US" sz="2800" b="1" smtClean="0">
                <a:latin typeface="Times New Roman" pitchFamily="18" charset="0"/>
              </a:rPr>
              <a:t> </a:t>
            </a:r>
            <a:endParaRPr lang="ru-RU" sz="2800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12. Мағыналары бір-біріне қарама-қарсы сөздер.                              </a:t>
            </a: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</a:rPr>
              <a:t>Антоним</a:t>
            </a:r>
            <a:r>
              <a:rPr lang="ru-RU" sz="2800" b="1" smtClean="0">
                <a:latin typeface="Times New Roman" pitchFamily="18" charset="0"/>
              </a:rPr>
              <a:t>                                                                                        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</a:rPr>
              <a:t>13. Сюжетті шығарма дегеніміз не?</a:t>
            </a:r>
            <a:r>
              <a:rPr lang="ru-RU" sz="2800" b="1" smtClean="0">
                <a:latin typeface="Times New Roman" pitchFamily="18" charset="0"/>
              </a:rPr>
              <a:t>                                                                                                   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</a:rPr>
              <a:t>                                           </a:t>
            </a: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</a:rPr>
              <a:t>Оқиғалы шығарма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619250" y="333375"/>
            <a:ext cx="7273925" cy="62642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ru-RU" sz="16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14. Қосымшаның неше түрі бар?</a:t>
            </a:r>
            <a:r>
              <a:rPr lang="ru-RU" sz="2400" b="1" smtClean="0">
                <a:latin typeface="Times New Roman" pitchFamily="18" charset="0"/>
              </a:rPr>
              <a:t>                                                                                                                        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2 түрі бар: жұрнақ, жалғау</a:t>
            </a:r>
            <a:endParaRPr lang="ru-RU" sz="24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15. Қазақтың әйгілі билері.</a:t>
            </a:r>
            <a:r>
              <a:rPr lang="ru-RU" sz="2400" b="1" smtClean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                      Төле би, Әйтеке би, Қазыбек би</a:t>
            </a:r>
            <a:endParaRPr lang="ru-RU" sz="24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16.  «Кел, балалар, оқылық!» өлеңінің 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         авторы кім?</a:t>
            </a:r>
            <a:r>
              <a:rPr lang="ru-RU" sz="2400" b="1" smtClean="0">
                <a:latin typeface="Times New Roman" pitchFamily="18" charset="0"/>
              </a:rPr>
              <a:t>   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Ыбырай Алтынсарин</a:t>
            </a:r>
            <a:r>
              <a:rPr lang="ru-RU" sz="2400" b="1" smtClean="0">
                <a:latin typeface="Times New Roman" pitchFamily="18" charset="0"/>
              </a:rPr>
              <a:t>                                                 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17. Жылдың төрт мезгіліне де арнап өлең жазған кім?                                       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Абай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                                                   </a:t>
            </a:r>
            <a:endParaRPr lang="ru-RU" sz="24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18. Абылай ханның шын аты кім?       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                                                         Әбілмансұр</a:t>
            </a: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              </a:t>
            </a:r>
            <a:endParaRPr lang="ru-RU" sz="2400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19. Жылдан құр қалған жануар не?  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Түйе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 startAt="20"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Басты байлық не?            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                       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Денсаулық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ru-RU" sz="2400" b="1" smtClean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1116013" y="333375"/>
            <a:ext cx="7777162" cy="6264275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7200" b="1" smtClean="0">
                <a:solidFill>
                  <a:srgbClr val="003300"/>
                </a:solidFill>
                <a:latin typeface="Times New Roman" pitchFamily="18" charset="0"/>
              </a:rPr>
              <a:t>II</a:t>
            </a:r>
            <a:endParaRPr lang="ru-RU" sz="7200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7200" b="1" smtClean="0">
                <a:solidFill>
                  <a:srgbClr val="006600"/>
                </a:solidFill>
                <a:latin typeface="Times New Roman" pitchFamily="18" charset="0"/>
              </a:rPr>
              <a:t>Тапқыр болсаң,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7200" b="1" smtClean="0">
                <a:solidFill>
                  <a:srgbClr val="006600"/>
                </a:solidFill>
                <a:latin typeface="Times New Roman" pitchFamily="18" charset="0"/>
              </a:rPr>
              <a:t>тауып көр</a:t>
            </a:r>
            <a:endParaRPr lang="ru-RU" sz="7200" smtClean="0">
              <a:solidFill>
                <a:srgbClr val="0066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b="1" i="1" smtClean="0">
              <a:solidFill>
                <a:srgbClr val="0066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i="1" smtClean="0">
                <a:solidFill>
                  <a:srgbClr val="003300"/>
                </a:solidFill>
                <a:latin typeface="Times New Roman" pitchFamily="18" charset="0"/>
              </a:rPr>
              <a:t>   Шарты: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i="1" smtClean="0">
                <a:solidFill>
                  <a:srgbClr val="003300"/>
                </a:solidFill>
                <a:latin typeface="Times New Roman" pitchFamily="18" charset="0"/>
              </a:rPr>
              <a:t>    берілген мақалдардың  жалғасын табу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b="1" i="1" smtClean="0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i="1" smtClean="0">
                <a:solidFill>
                  <a:srgbClr val="003300"/>
                </a:solidFill>
                <a:latin typeface="Times New Roman" pitchFamily="18" charset="0"/>
              </a:rPr>
              <a:t>                                 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1619250" y="476250"/>
            <a:ext cx="7273925" cy="6192838"/>
          </a:xfrm>
        </p:spPr>
        <p:txBody>
          <a:bodyPr/>
          <a:lstStyle/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Білекті бірді жығады,</a:t>
            </a:r>
            <a:r>
              <a:rPr lang="ru-RU" b="1" smtClean="0">
                <a:latin typeface="Times New Roman" pitchFamily="18" charset="0"/>
              </a:rPr>
              <a:t>                                                              </a:t>
            </a:r>
            <a:r>
              <a:rPr lang="en-US" b="1" smtClean="0">
                <a:latin typeface="Times New Roman" pitchFamily="18" charset="0"/>
              </a:rPr>
              <a:t>           </a:t>
            </a:r>
          </a:p>
          <a:p>
            <a:pPr>
              <a:buFont typeface="Arial" charset="0"/>
              <a:buNone/>
            </a:pPr>
            <a:r>
              <a:rPr lang="en-US" b="1" smtClean="0">
                <a:latin typeface="Times New Roman" pitchFamily="18" charset="0"/>
              </a:rPr>
              <a:t>         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Білімді мыңды жығады.</a:t>
            </a:r>
          </a:p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Әдептілік белгісі-                                                                    </a:t>
            </a: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   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Иіліп сәлем бергені.</a:t>
            </a:r>
          </a:p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Ата көрген оқ жонар,                                                              </a:t>
            </a: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    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Ана көрген тон пішер</a:t>
            </a:r>
            <a:r>
              <a:rPr lang="en-US" b="1" smtClean="0">
                <a:solidFill>
                  <a:schemeClr val="folHlink"/>
                </a:solidFill>
                <a:latin typeface="Times New Roman" pitchFamily="18" charset="0"/>
              </a:rPr>
              <a:t>.</a:t>
            </a:r>
            <a:endParaRPr lang="ru-RU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Дос жылатып айтар,                                                                </a:t>
            </a:r>
            <a:endParaRPr lang="en-US" b="1" smtClean="0">
              <a:solidFill>
                <a:srgbClr val="0033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   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Дұшпан күлдіріп айтар.</a:t>
            </a:r>
          </a:p>
          <a:p>
            <a:r>
              <a:rPr lang="ru-RU" b="1" smtClean="0">
                <a:solidFill>
                  <a:srgbClr val="003300"/>
                </a:solidFill>
                <a:latin typeface="Times New Roman" pitchFamily="18" charset="0"/>
              </a:rPr>
              <a:t>Батыр туса-ел ырысы,                                                            </a:t>
            </a: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3300"/>
                </a:solidFill>
                <a:latin typeface="Times New Roman" pitchFamily="18" charset="0"/>
              </a:rPr>
              <a:t>                  </a:t>
            </a:r>
            <a:r>
              <a:rPr lang="ru-RU" b="1" smtClean="0">
                <a:solidFill>
                  <a:schemeClr val="folHlink"/>
                </a:solidFill>
                <a:latin typeface="Times New Roman" pitchFamily="18" charset="0"/>
              </a:rPr>
              <a:t>Жаңбыр жауса-жер ырысы.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Сөз мерген_Утеджанова Ж.К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Сөз мерген_Утеджанова Ж.К.</Template>
  <TotalTime>0</TotalTime>
  <Words>718</Words>
  <Application>Microsoft Office PowerPoint</Application>
  <PresentationFormat>Экран (4:3)</PresentationFormat>
  <Paragraphs>182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Arial</vt:lpstr>
      <vt:lpstr>Times New Roman</vt:lpstr>
      <vt:lpstr>Сөз мерген_Утеджанова Ж.К.</vt:lpstr>
      <vt:lpstr>«Куйбышев атындағы негізгі мектеп» КММ    Сөз мерген        Бастауыш сыныптар апталығында   қазақ тілінен 3-сынып оқушыларымен өткізілген іс-шара                                           Утеджанова Жаңылжан Кушеновна                                                                                                             бастауыш сынып мұғалімі     ШҚО Кокпекті ауданы  ТОЛАҒАЙ ауылы 2017ж.</vt:lpstr>
      <vt:lpstr>Мақсаты:  жас жеткіншектер бойына халқының қадір-қасиетін  сіңіріп,  өз  ана  тілін жетік  меңгертіп,  ұшқыр  да  шешен сөйлеуге  баулу,  оқушылардың  ойлау қабілетін,  тапқырлығын,  жылдам-дығын,   танымдық   белсенділігін арттыру, пәнге деген қызығушылығын ояту, қасиетті ана тілін қастерлеуге, құрметтеуге тәрбиелеу.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«Куйбышев атындағы негізгі мектеп» КММ    Сөз мерген        Бастауыш сыныптар апталығында   қазақ тілінен 3-сынып оқушыларымен өткізілген іс-шара                                           Утеджанова Жаңылжан Кушеновна                                                                                                             бастауыш сынып мұғалімі     ШҚО Кокпекті ауданы  ТОЛАҒАЙ ауылы 2017ж.</dc:title>
  <dc:creator>кокпекты</dc:creator>
  <cp:lastModifiedBy>кокпекты</cp:lastModifiedBy>
  <cp:revision>1</cp:revision>
  <dcterms:created xsi:type="dcterms:W3CDTF">2018-01-10T10:11:10Z</dcterms:created>
  <dcterms:modified xsi:type="dcterms:W3CDTF">2018-01-10T10:11:31Z</dcterms:modified>
</cp:coreProperties>
</file>