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83" r:id="rId7"/>
    <p:sldId id="262" r:id="rId8"/>
    <p:sldId id="278" r:id="rId9"/>
    <p:sldId id="263" r:id="rId10"/>
    <p:sldId id="264" r:id="rId11"/>
    <p:sldId id="272"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 id="279" r:id="rId25"/>
    <p:sldId id="280" r:id="rId26"/>
    <p:sldId id="281" r:id="rId27"/>
    <p:sldId id="282" r:id="rId28"/>
    <p:sldId id="284"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1910D5B-7BCB-4242-8775-270D35FA6D27}" type="datetimeFigureOut">
              <a:rPr lang="ru-RU" smtClean="0"/>
              <a:t>05.01.2018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91E686-AB90-4220-B909-44D37B557D46}" type="slidenum">
              <a:rPr lang="ru-RU" smtClean="0"/>
              <a:t>‹#›</a:t>
            </a:fld>
            <a:endParaRPr lang="ru-RU"/>
          </a:p>
        </p:txBody>
      </p:sp>
    </p:spTree>
    <p:extLst>
      <p:ext uri="{BB962C8B-B14F-4D97-AF65-F5344CB8AC3E}">
        <p14:creationId xmlns:p14="http://schemas.microsoft.com/office/powerpoint/2010/main" val="1384295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910D5B-7BCB-4242-8775-270D35FA6D27}" type="datetimeFigureOut">
              <a:rPr lang="ru-RU" smtClean="0"/>
              <a:t>05.01.2018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91E686-AB90-4220-B909-44D37B557D46}" type="slidenum">
              <a:rPr lang="ru-RU" smtClean="0"/>
              <a:t>‹#›</a:t>
            </a:fld>
            <a:endParaRPr lang="ru-RU"/>
          </a:p>
        </p:txBody>
      </p:sp>
    </p:spTree>
    <p:extLst>
      <p:ext uri="{BB962C8B-B14F-4D97-AF65-F5344CB8AC3E}">
        <p14:creationId xmlns:p14="http://schemas.microsoft.com/office/powerpoint/2010/main" val="51845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910D5B-7BCB-4242-8775-270D35FA6D27}" type="datetimeFigureOut">
              <a:rPr lang="ru-RU" smtClean="0"/>
              <a:t>05.01.2018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91E686-AB90-4220-B909-44D37B557D46}" type="slidenum">
              <a:rPr lang="ru-RU" smtClean="0"/>
              <a:t>‹#›</a:t>
            </a:fld>
            <a:endParaRPr lang="ru-RU"/>
          </a:p>
        </p:txBody>
      </p:sp>
    </p:spTree>
    <p:extLst>
      <p:ext uri="{BB962C8B-B14F-4D97-AF65-F5344CB8AC3E}">
        <p14:creationId xmlns:p14="http://schemas.microsoft.com/office/powerpoint/2010/main" val="186743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910D5B-7BCB-4242-8775-270D35FA6D27}" type="datetimeFigureOut">
              <a:rPr lang="ru-RU" smtClean="0"/>
              <a:t>05.01.2018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91E686-AB90-4220-B909-44D37B557D46}" type="slidenum">
              <a:rPr lang="ru-RU" smtClean="0"/>
              <a:t>‹#›</a:t>
            </a:fld>
            <a:endParaRPr lang="ru-RU"/>
          </a:p>
        </p:txBody>
      </p:sp>
    </p:spTree>
    <p:extLst>
      <p:ext uri="{BB962C8B-B14F-4D97-AF65-F5344CB8AC3E}">
        <p14:creationId xmlns:p14="http://schemas.microsoft.com/office/powerpoint/2010/main" val="65186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910D5B-7BCB-4242-8775-270D35FA6D27}" type="datetimeFigureOut">
              <a:rPr lang="ru-RU" smtClean="0"/>
              <a:t>05.01.2018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91E686-AB90-4220-B909-44D37B557D46}" type="slidenum">
              <a:rPr lang="ru-RU" smtClean="0"/>
              <a:t>‹#›</a:t>
            </a:fld>
            <a:endParaRPr lang="ru-RU"/>
          </a:p>
        </p:txBody>
      </p:sp>
    </p:spTree>
    <p:extLst>
      <p:ext uri="{BB962C8B-B14F-4D97-AF65-F5344CB8AC3E}">
        <p14:creationId xmlns:p14="http://schemas.microsoft.com/office/powerpoint/2010/main" val="2674319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1910D5B-7BCB-4242-8775-270D35FA6D27}" type="datetimeFigureOut">
              <a:rPr lang="ru-RU" smtClean="0"/>
              <a:t>05.01.2018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91E686-AB90-4220-B909-44D37B557D46}" type="slidenum">
              <a:rPr lang="ru-RU" smtClean="0"/>
              <a:t>‹#›</a:t>
            </a:fld>
            <a:endParaRPr lang="ru-RU"/>
          </a:p>
        </p:txBody>
      </p:sp>
    </p:spTree>
    <p:extLst>
      <p:ext uri="{BB962C8B-B14F-4D97-AF65-F5344CB8AC3E}">
        <p14:creationId xmlns:p14="http://schemas.microsoft.com/office/powerpoint/2010/main" val="271233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1910D5B-7BCB-4242-8775-270D35FA6D27}" type="datetimeFigureOut">
              <a:rPr lang="ru-RU" smtClean="0"/>
              <a:t>05.01.2018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91E686-AB90-4220-B909-44D37B557D46}" type="slidenum">
              <a:rPr lang="ru-RU" smtClean="0"/>
              <a:t>‹#›</a:t>
            </a:fld>
            <a:endParaRPr lang="ru-RU"/>
          </a:p>
        </p:txBody>
      </p:sp>
    </p:spTree>
    <p:extLst>
      <p:ext uri="{BB962C8B-B14F-4D97-AF65-F5344CB8AC3E}">
        <p14:creationId xmlns:p14="http://schemas.microsoft.com/office/powerpoint/2010/main" val="386593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1910D5B-7BCB-4242-8775-270D35FA6D27}" type="datetimeFigureOut">
              <a:rPr lang="ru-RU" smtClean="0"/>
              <a:t>05.01.2018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91E686-AB90-4220-B909-44D37B557D46}" type="slidenum">
              <a:rPr lang="ru-RU" smtClean="0"/>
              <a:t>‹#›</a:t>
            </a:fld>
            <a:endParaRPr lang="ru-RU"/>
          </a:p>
        </p:txBody>
      </p:sp>
    </p:spTree>
    <p:extLst>
      <p:ext uri="{BB962C8B-B14F-4D97-AF65-F5344CB8AC3E}">
        <p14:creationId xmlns:p14="http://schemas.microsoft.com/office/powerpoint/2010/main" val="336167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910D5B-7BCB-4242-8775-270D35FA6D27}" type="datetimeFigureOut">
              <a:rPr lang="ru-RU" smtClean="0"/>
              <a:t>05.01.2018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91E686-AB90-4220-B909-44D37B557D46}" type="slidenum">
              <a:rPr lang="ru-RU" smtClean="0"/>
              <a:t>‹#›</a:t>
            </a:fld>
            <a:endParaRPr lang="ru-RU"/>
          </a:p>
        </p:txBody>
      </p:sp>
    </p:spTree>
    <p:extLst>
      <p:ext uri="{BB962C8B-B14F-4D97-AF65-F5344CB8AC3E}">
        <p14:creationId xmlns:p14="http://schemas.microsoft.com/office/powerpoint/2010/main" val="326038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910D5B-7BCB-4242-8775-270D35FA6D27}" type="datetimeFigureOut">
              <a:rPr lang="ru-RU" smtClean="0"/>
              <a:t>05.01.2018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91E686-AB90-4220-B909-44D37B557D46}" type="slidenum">
              <a:rPr lang="ru-RU" smtClean="0"/>
              <a:t>‹#›</a:t>
            </a:fld>
            <a:endParaRPr lang="ru-RU"/>
          </a:p>
        </p:txBody>
      </p:sp>
    </p:spTree>
    <p:extLst>
      <p:ext uri="{BB962C8B-B14F-4D97-AF65-F5344CB8AC3E}">
        <p14:creationId xmlns:p14="http://schemas.microsoft.com/office/powerpoint/2010/main" val="1777396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910D5B-7BCB-4242-8775-270D35FA6D27}" type="datetimeFigureOut">
              <a:rPr lang="ru-RU" smtClean="0"/>
              <a:t>05.01.2018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91E686-AB90-4220-B909-44D37B557D46}" type="slidenum">
              <a:rPr lang="ru-RU" smtClean="0"/>
              <a:t>‹#›</a:t>
            </a:fld>
            <a:endParaRPr lang="ru-RU"/>
          </a:p>
        </p:txBody>
      </p:sp>
    </p:spTree>
    <p:extLst>
      <p:ext uri="{BB962C8B-B14F-4D97-AF65-F5344CB8AC3E}">
        <p14:creationId xmlns:p14="http://schemas.microsoft.com/office/powerpoint/2010/main" val="131379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10D5B-7BCB-4242-8775-270D35FA6D27}" type="datetimeFigureOut">
              <a:rPr lang="ru-RU" smtClean="0"/>
              <a:t>05.01.2018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1E686-AB90-4220-B909-44D37B557D46}" type="slidenum">
              <a:rPr lang="ru-RU" smtClean="0"/>
              <a:t>‹#›</a:t>
            </a:fld>
            <a:endParaRPr lang="ru-RU"/>
          </a:p>
        </p:txBody>
      </p:sp>
    </p:spTree>
    <p:extLst>
      <p:ext uri="{BB962C8B-B14F-4D97-AF65-F5344CB8AC3E}">
        <p14:creationId xmlns:p14="http://schemas.microsoft.com/office/powerpoint/2010/main" val="3178590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top10x.ru/wp-content/uploads/2013/06/kolibri.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top10x.ru/wp-content/uploads/2013/06/igrunki.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top10r.ru/10-top-10-samye-yadovitye-i-opasnye-zmei-v-mire.html"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top10x.ru/wp-content/uploads/2013/06/kot.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418" y="1772816"/>
            <a:ext cx="8280920" cy="4154984"/>
          </a:xfrm>
          <a:prstGeom prst="rect">
            <a:avLst/>
          </a:prstGeom>
          <a:noFill/>
        </p:spPr>
        <p:txBody>
          <a:bodyPr wrap="square" rtlCol="0">
            <a:spAutoFit/>
          </a:bodyPr>
          <a:lstStyle/>
          <a:p>
            <a:pPr algn="ctr"/>
            <a:r>
              <a:rPr lang="ru-RU" sz="8800" dirty="0" smtClean="0">
                <a:solidFill>
                  <a:srgbClr val="FF0000"/>
                </a:solidFill>
                <a:latin typeface="Arial Black" panose="020B0A04020102020204" pitchFamily="34" charset="0"/>
              </a:rPr>
              <a:t>САМЫЕ </a:t>
            </a:r>
          </a:p>
          <a:p>
            <a:pPr algn="ctr"/>
            <a:r>
              <a:rPr lang="ru-RU" sz="8800" dirty="0" smtClean="0">
                <a:solidFill>
                  <a:srgbClr val="FF0000"/>
                </a:solidFill>
                <a:latin typeface="Arial Black" panose="020B0A04020102020204" pitchFamily="34" charset="0"/>
              </a:rPr>
              <a:t>МАЛЕНЬКИЕ </a:t>
            </a:r>
          </a:p>
          <a:p>
            <a:pPr algn="ctr"/>
            <a:r>
              <a:rPr lang="ru-RU" sz="8800" dirty="0" smtClean="0">
                <a:solidFill>
                  <a:srgbClr val="FF0000"/>
                </a:solidFill>
                <a:latin typeface="Arial Black" panose="020B0A04020102020204" pitchFamily="34" charset="0"/>
              </a:rPr>
              <a:t>ЖИВОТНЫЕ</a:t>
            </a:r>
            <a:endParaRPr lang="ru-RU" sz="8800" dirty="0">
              <a:solidFill>
                <a:srgbClr val="FF0000"/>
              </a:solidFill>
              <a:latin typeface="Arial Black" panose="020B0A04020102020204" pitchFamily="34" charset="0"/>
            </a:endParaRPr>
          </a:p>
        </p:txBody>
      </p:sp>
      <p:pic>
        <p:nvPicPr>
          <p:cNvPr id="4" name="Picture 2" descr="https://yt3.ggpht.com/-71LH-1j8cK0/AAAAAAAAAAI/AAAAAAAAAAA/R6JtHBQiVp0/s240-c-k-no-mo-rj-c0xffffff/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0"/>
            <a:ext cx="2987824" cy="19888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59632" y="6093296"/>
            <a:ext cx="6890412" cy="400110"/>
          </a:xfrm>
          <a:prstGeom prst="rect">
            <a:avLst/>
          </a:prstGeom>
          <a:noFill/>
        </p:spPr>
        <p:txBody>
          <a:bodyPr wrap="none" rtlCol="0">
            <a:spAutoFit/>
          </a:bodyPr>
          <a:lstStyle/>
          <a:p>
            <a:r>
              <a:rPr lang="ru-RU" sz="2000" b="1" dirty="0" smtClean="0">
                <a:solidFill>
                  <a:srgbClr val="0070C0"/>
                </a:solidFill>
              </a:rPr>
              <a:t>Презентация по познанию мира для факультативного курса</a:t>
            </a:r>
            <a:endParaRPr lang="ru-RU" sz="2000" b="1" dirty="0">
              <a:solidFill>
                <a:srgbClr val="0070C0"/>
              </a:solidFill>
            </a:endParaRPr>
          </a:p>
        </p:txBody>
      </p:sp>
    </p:spTree>
    <p:extLst>
      <p:ext uri="{BB962C8B-B14F-4D97-AF65-F5344CB8AC3E}">
        <p14:creationId xmlns:p14="http://schemas.microsoft.com/office/powerpoint/2010/main" val="940123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op10r.ru/uploads/posts/2015-03/1425594461_malenkiy_hamelion_2015.jpg"/>
          <p:cNvPicPr/>
          <p:nvPr/>
        </p:nvPicPr>
        <p:blipFill rotWithShape="1">
          <a:blip r:embed="rId2">
            <a:extLst>
              <a:ext uri="{28A0092B-C50C-407E-A947-70E740481C1C}">
                <a14:useLocalDpi xmlns:a14="http://schemas.microsoft.com/office/drawing/2010/main" val="0"/>
              </a:ext>
            </a:extLst>
          </a:blip>
          <a:srcRect b="20401"/>
          <a:stretch/>
        </p:blipFill>
        <p:spPr bwMode="auto">
          <a:xfrm>
            <a:off x="0" y="0"/>
            <a:ext cx="9144000" cy="4797152"/>
          </a:xfrm>
          <a:prstGeom prst="rect">
            <a:avLst/>
          </a:prstGeom>
          <a:noFill/>
          <a:ln>
            <a:noFill/>
          </a:ln>
        </p:spPr>
      </p:pic>
      <p:sp>
        <p:nvSpPr>
          <p:cNvPr id="3" name="Прямоугольник 2"/>
          <p:cNvSpPr/>
          <p:nvPr/>
        </p:nvSpPr>
        <p:spPr>
          <a:xfrm>
            <a:off x="450456" y="5229200"/>
            <a:ext cx="8280920" cy="1200329"/>
          </a:xfrm>
          <a:prstGeom prst="rect">
            <a:avLst/>
          </a:prstGeom>
        </p:spPr>
        <p:txBody>
          <a:bodyPr wrap="square">
            <a:spAutoFit/>
          </a:bodyPr>
          <a:lstStyle/>
          <a:p>
            <a:r>
              <a:rPr lang="ru-RU" dirty="0">
                <a:solidFill>
                  <a:srgbClr val="002060"/>
                </a:solidFill>
              </a:rPr>
              <a:t>Этот хамелеон был найден в тропических лесах на острове </a:t>
            </a:r>
            <a:r>
              <a:rPr lang="ru-RU" dirty="0" err="1">
                <a:solidFill>
                  <a:srgbClr val="002060"/>
                </a:solidFill>
              </a:rPr>
              <a:t>Нузи</a:t>
            </a:r>
            <a:r>
              <a:rPr lang="ru-RU" dirty="0">
                <a:solidFill>
                  <a:srgbClr val="002060"/>
                </a:solidFill>
              </a:rPr>
              <a:t> Би, на Мадагаскаре. Крошечный хамелеон длиной всего лишь 1,2 мм! Интересно, как возможно обнаружить такого крошечного хамелеона, который ко всему ещё может даже менять и собственную окраску.</a:t>
            </a:r>
          </a:p>
        </p:txBody>
      </p:sp>
    </p:spTree>
    <p:extLst>
      <p:ext uri="{BB962C8B-B14F-4D97-AF65-F5344CB8AC3E}">
        <p14:creationId xmlns:p14="http://schemas.microsoft.com/office/powerpoint/2010/main" val="1707546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rookesia minima - миниатюрные ящерицы"/>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762711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op10r.ru/uploads/posts/2015-03/1425593538_malenkaya_yascherica.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29200"/>
          </a:xfrm>
          <a:prstGeom prst="rect">
            <a:avLst/>
          </a:prstGeom>
          <a:noFill/>
          <a:ln>
            <a:noFill/>
          </a:ln>
        </p:spPr>
      </p:pic>
      <p:sp>
        <p:nvSpPr>
          <p:cNvPr id="3" name="Прямоугольник 2"/>
          <p:cNvSpPr/>
          <p:nvPr/>
        </p:nvSpPr>
        <p:spPr>
          <a:xfrm>
            <a:off x="431540" y="5589240"/>
            <a:ext cx="8280920" cy="923330"/>
          </a:xfrm>
          <a:prstGeom prst="rect">
            <a:avLst/>
          </a:prstGeom>
        </p:spPr>
        <p:txBody>
          <a:bodyPr wrap="square">
            <a:spAutoFit/>
          </a:bodyPr>
          <a:lstStyle/>
          <a:p>
            <a:r>
              <a:rPr lang="ru-RU" dirty="0">
                <a:solidFill>
                  <a:srgbClr val="002060"/>
                </a:solidFill>
              </a:rPr>
              <a:t>Размер этой ящерицы всего 16 миллиметров. Эта миниатюрная ящерка легко может уместиться на монетке! Эта кроха обнаружена на острове неподалёку от Доминиканской республики.</a:t>
            </a:r>
          </a:p>
        </p:txBody>
      </p:sp>
    </p:spTree>
    <p:extLst>
      <p:ext uri="{BB962C8B-B14F-4D97-AF65-F5344CB8AC3E}">
        <p14:creationId xmlns:p14="http://schemas.microsoft.com/office/powerpoint/2010/main" val="861931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op10r.ru/uploads/posts/2015-03/1425593449_malenkay_korovka.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216"/>
          </a:xfrm>
          <a:prstGeom prst="rect">
            <a:avLst/>
          </a:prstGeom>
          <a:noFill/>
          <a:ln>
            <a:noFill/>
          </a:ln>
        </p:spPr>
      </p:pic>
      <p:sp>
        <p:nvSpPr>
          <p:cNvPr id="3" name="Прямоугольник 2"/>
          <p:cNvSpPr/>
          <p:nvPr/>
        </p:nvSpPr>
        <p:spPr>
          <a:xfrm>
            <a:off x="467544" y="5661248"/>
            <a:ext cx="8280920" cy="923330"/>
          </a:xfrm>
          <a:prstGeom prst="rect">
            <a:avLst/>
          </a:prstGeom>
        </p:spPr>
        <p:txBody>
          <a:bodyPr wrap="square">
            <a:spAutoFit/>
          </a:bodyPr>
          <a:lstStyle/>
          <a:p>
            <a:r>
              <a:rPr lang="ru-RU" b="1" dirty="0">
                <a:solidFill>
                  <a:srgbClr val="002060"/>
                </a:solidFill>
              </a:rPr>
              <a:t>Самые маленькие животные</a:t>
            </a:r>
            <a:r>
              <a:rPr lang="ru-RU" dirty="0">
                <a:solidFill>
                  <a:srgbClr val="002060"/>
                </a:solidFill>
              </a:rPr>
              <a:t> коровы есть только в Индии. В длину она достигает 81 см. Такая корова не даёт молока. Мясо её не употребляют в пищу, так как оно очень жёсткое. Эти животные живут около 35 лет.</a:t>
            </a:r>
          </a:p>
        </p:txBody>
      </p:sp>
    </p:spTree>
    <p:extLst>
      <p:ext uri="{BB962C8B-B14F-4D97-AF65-F5344CB8AC3E}">
        <p14:creationId xmlns:p14="http://schemas.microsoft.com/office/powerpoint/2010/main" val="945575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op10r.ru/uploads/posts/2015-03/1425593390_morskoy_konek_2015.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57192"/>
          </a:xfrm>
          <a:prstGeom prst="rect">
            <a:avLst/>
          </a:prstGeom>
          <a:noFill/>
          <a:ln>
            <a:noFill/>
          </a:ln>
        </p:spPr>
      </p:pic>
      <p:sp>
        <p:nvSpPr>
          <p:cNvPr id="3" name="Прямоугольник 2"/>
          <p:cNvSpPr/>
          <p:nvPr/>
        </p:nvSpPr>
        <p:spPr>
          <a:xfrm>
            <a:off x="539552" y="5517232"/>
            <a:ext cx="8208912" cy="923330"/>
          </a:xfrm>
          <a:prstGeom prst="rect">
            <a:avLst/>
          </a:prstGeom>
        </p:spPr>
        <p:txBody>
          <a:bodyPr wrap="square">
            <a:spAutoFit/>
          </a:bodyPr>
          <a:lstStyle/>
          <a:p>
            <a:r>
              <a:rPr lang="ru-RU" dirty="0">
                <a:solidFill>
                  <a:srgbClr val="002060"/>
                </a:solidFill>
              </a:rPr>
              <a:t>На свете очень много разновидностей морских коньков. Но длина самого маленького 13 мм. Обитает это крошечное существо в восточной части Тихого океана на глубине 13-90 метров.</a:t>
            </a:r>
          </a:p>
        </p:txBody>
      </p:sp>
    </p:spTree>
    <p:extLst>
      <p:ext uri="{BB962C8B-B14F-4D97-AF65-F5344CB8AC3E}">
        <p14:creationId xmlns:p14="http://schemas.microsoft.com/office/powerpoint/2010/main" val="3866502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aedophryne - самая маленькая в мире лягушка"/>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57192"/>
          </a:xfrm>
          <a:prstGeom prst="rect">
            <a:avLst/>
          </a:prstGeom>
          <a:noFill/>
          <a:ln>
            <a:noFill/>
          </a:ln>
        </p:spPr>
      </p:pic>
      <p:sp>
        <p:nvSpPr>
          <p:cNvPr id="3" name="Прямоугольник 2"/>
          <p:cNvSpPr/>
          <p:nvPr/>
        </p:nvSpPr>
        <p:spPr>
          <a:xfrm>
            <a:off x="611560" y="5445224"/>
            <a:ext cx="8064896" cy="923330"/>
          </a:xfrm>
          <a:prstGeom prst="rect">
            <a:avLst/>
          </a:prstGeom>
        </p:spPr>
        <p:txBody>
          <a:bodyPr wrap="square">
            <a:spAutoFit/>
          </a:bodyPr>
          <a:lstStyle/>
          <a:p>
            <a:r>
              <a:rPr lang="ru-RU" dirty="0">
                <a:solidFill>
                  <a:srgbClr val="002060"/>
                </a:solidFill>
              </a:rPr>
              <a:t>Миниатюрная лягушка, длина которой составляет всего 7,7 миллиметров, называется </a:t>
            </a:r>
            <a:r>
              <a:rPr lang="ru-RU" dirty="0" err="1">
                <a:solidFill>
                  <a:srgbClr val="002060"/>
                </a:solidFill>
              </a:rPr>
              <a:t>Paedophryne</a:t>
            </a:r>
            <a:r>
              <a:rPr lang="ru-RU" dirty="0">
                <a:solidFill>
                  <a:srgbClr val="002060"/>
                </a:solidFill>
              </a:rPr>
              <a:t>. Наиболее крупные особи достигают в длину 11, 3 миллиметра. При этом самка всегда гораздо крупнее. </a:t>
            </a:r>
          </a:p>
        </p:txBody>
      </p:sp>
    </p:spTree>
    <p:extLst>
      <p:ext uri="{BB962C8B-B14F-4D97-AF65-F5344CB8AC3E}">
        <p14:creationId xmlns:p14="http://schemas.microsoft.com/office/powerpoint/2010/main" val="713445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рохотная медуза ируканджи"/>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29200"/>
          </a:xfrm>
          <a:prstGeom prst="rect">
            <a:avLst/>
          </a:prstGeom>
          <a:noFill/>
          <a:ln>
            <a:noFill/>
          </a:ln>
        </p:spPr>
      </p:pic>
      <p:sp>
        <p:nvSpPr>
          <p:cNvPr id="3" name="Прямоугольник 2"/>
          <p:cNvSpPr/>
          <p:nvPr/>
        </p:nvSpPr>
        <p:spPr>
          <a:xfrm>
            <a:off x="459600" y="5445224"/>
            <a:ext cx="8208912" cy="1200329"/>
          </a:xfrm>
          <a:prstGeom prst="rect">
            <a:avLst/>
          </a:prstGeom>
        </p:spPr>
        <p:txBody>
          <a:bodyPr wrap="square">
            <a:spAutoFit/>
          </a:bodyPr>
          <a:lstStyle/>
          <a:p>
            <a:r>
              <a:rPr lang="ru-RU" dirty="0">
                <a:solidFill>
                  <a:srgbClr val="002060"/>
                </a:solidFill>
              </a:rPr>
              <a:t>Ещё одно крохотное существо планеты – медуза </a:t>
            </a:r>
            <a:r>
              <a:rPr lang="ru-RU" dirty="0" err="1">
                <a:solidFill>
                  <a:srgbClr val="002060"/>
                </a:solidFill>
              </a:rPr>
              <a:t>ируканджи</a:t>
            </a:r>
            <a:r>
              <a:rPr lang="ru-RU" dirty="0">
                <a:solidFill>
                  <a:srgbClr val="002060"/>
                </a:solidFill>
              </a:rPr>
              <a:t>. Она похожа на белый почти прозрачный колокольчик. Размеры этой «малютки» - двадцать пять на двенадцать миллиметров. Щупальца же могут быть от одного миллиметра до метра. </a:t>
            </a:r>
          </a:p>
        </p:txBody>
      </p:sp>
    </p:spTree>
    <p:extLst>
      <p:ext uri="{BB962C8B-B14F-4D97-AF65-F5344CB8AC3E}">
        <p14:creationId xmlns:p14="http://schemas.microsoft.com/office/powerpoint/2010/main" val="1548555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ликовая многозубка - самое маленькое млекопитающее"/>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97152"/>
          </a:xfrm>
          <a:prstGeom prst="rect">
            <a:avLst/>
          </a:prstGeom>
          <a:noFill/>
          <a:ln>
            <a:noFill/>
          </a:ln>
        </p:spPr>
      </p:pic>
      <p:sp>
        <p:nvSpPr>
          <p:cNvPr id="3" name="Прямоугольник 2"/>
          <p:cNvSpPr/>
          <p:nvPr/>
        </p:nvSpPr>
        <p:spPr>
          <a:xfrm>
            <a:off x="143508" y="4797152"/>
            <a:ext cx="8856984" cy="2031325"/>
          </a:xfrm>
          <a:prstGeom prst="rect">
            <a:avLst/>
          </a:prstGeom>
        </p:spPr>
        <p:txBody>
          <a:bodyPr wrap="square">
            <a:spAutoFit/>
          </a:bodyPr>
          <a:lstStyle/>
          <a:p>
            <a:r>
              <a:rPr lang="ru-RU" dirty="0">
                <a:solidFill>
                  <a:srgbClr val="002060"/>
                </a:solidFill>
              </a:rPr>
              <a:t>От трёх до четырёх с половиной сантиметров – длина карликовой </a:t>
            </a:r>
            <a:r>
              <a:rPr lang="ru-RU" dirty="0" err="1">
                <a:solidFill>
                  <a:srgbClr val="002060"/>
                </a:solidFill>
              </a:rPr>
              <a:t>многозубки</a:t>
            </a:r>
            <a:r>
              <a:rPr lang="ru-RU" dirty="0">
                <a:solidFill>
                  <a:srgbClr val="002060"/>
                </a:solidFill>
              </a:rPr>
              <a:t>, являющейся самым крошечным млекопитающим планеты. Весит она менее двух грамм. </a:t>
            </a:r>
            <a:r>
              <a:rPr lang="ru-RU" dirty="0" err="1"/>
              <a:t>Многозубка</a:t>
            </a:r>
            <a:r>
              <a:rPr lang="ru-RU" dirty="0"/>
              <a:t> (или белозубка-малютка, или карликовая белозубка, или </a:t>
            </a:r>
            <a:r>
              <a:rPr lang="ru-RU" dirty="0" err="1"/>
              <a:t>многозубка</a:t>
            </a:r>
            <a:r>
              <a:rPr lang="ru-RU" dirty="0"/>
              <a:t>-малютка, или этрусская землеройка) похожа на крошечную обыкновенную землеройку. Тем не менее, </a:t>
            </a:r>
            <a:r>
              <a:rPr lang="ru-RU" dirty="0" err="1"/>
              <a:t>многозубка</a:t>
            </a:r>
            <a:r>
              <a:rPr lang="ru-RU" dirty="0"/>
              <a:t> – хищник. Она полезна, так как, питаясь насекомыми, уничтожает вредителей. </a:t>
            </a:r>
          </a:p>
          <a:p>
            <a:endParaRPr lang="ru-RU" dirty="0">
              <a:solidFill>
                <a:srgbClr val="002060"/>
              </a:solidFill>
            </a:endParaRPr>
          </a:p>
        </p:txBody>
      </p:sp>
    </p:spTree>
    <p:extLst>
      <p:ext uri="{BB962C8B-B14F-4D97-AF65-F5344CB8AC3E}">
        <p14:creationId xmlns:p14="http://schemas.microsoft.com/office/powerpoint/2010/main" val="2461152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еверный пуду - самый маленький олень"/>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01208"/>
          </a:xfrm>
          <a:prstGeom prst="rect">
            <a:avLst/>
          </a:prstGeom>
          <a:noFill/>
          <a:ln>
            <a:noFill/>
          </a:ln>
        </p:spPr>
      </p:pic>
      <p:sp>
        <p:nvSpPr>
          <p:cNvPr id="3" name="Прямоугольник 2"/>
          <p:cNvSpPr/>
          <p:nvPr/>
        </p:nvSpPr>
        <p:spPr>
          <a:xfrm>
            <a:off x="611560" y="5589240"/>
            <a:ext cx="8280920" cy="923330"/>
          </a:xfrm>
          <a:prstGeom prst="rect">
            <a:avLst/>
          </a:prstGeom>
        </p:spPr>
        <p:txBody>
          <a:bodyPr wrap="square">
            <a:spAutoFit/>
          </a:bodyPr>
          <a:lstStyle/>
          <a:p>
            <a:r>
              <a:rPr lang="ru-RU" dirty="0">
                <a:solidFill>
                  <a:srgbClr val="002060"/>
                </a:solidFill>
              </a:rPr>
              <a:t>Говоря об оленях, сразу представляется крупное животное. Однако есть олень, размером напоминающий небольшую собаку. Его название – северный пуду. Высота животного в холке всего тридцать-сорок </a:t>
            </a:r>
            <a:r>
              <a:rPr lang="ru-RU" dirty="0" smtClean="0">
                <a:solidFill>
                  <a:srgbClr val="002060"/>
                </a:solidFill>
              </a:rPr>
              <a:t>сантиметров. Живёт на юге Чили</a:t>
            </a:r>
            <a:r>
              <a:rPr lang="ru-RU" dirty="0" smtClean="0"/>
              <a:t>.</a:t>
            </a:r>
            <a:endParaRPr lang="ru-RU" dirty="0"/>
          </a:p>
        </p:txBody>
      </p:sp>
    </p:spTree>
    <p:extLst>
      <p:ext uri="{BB962C8B-B14F-4D97-AF65-F5344CB8AC3E}">
        <p14:creationId xmlns:p14="http://schemas.microsoft.com/office/powerpoint/2010/main" val="1837233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Желтоголовый королёк самая маленькая птица в России"/>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13176"/>
          </a:xfrm>
          <a:prstGeom prst="rect">
            <a:avLst/>
          </a:prstGeom>
          <a:noFill/>
          <a:ln>
            <a:noFill/>
          </a:ln>
        </p:spPr>
      </p:pic>
      <p:sp>
        <p:nvSpPr>
          <p:cNvPr id="3" name="Прямоугольник 2"/>
          <p:cNvSpPr/>
          <p:nvPr/>
        </p:nvSpPr>
        <p:spPr>
          <a:xfrm>
            <a:off x="503548" y="5325308"/>
            <a:ext cx="8136904" cy="1200329"/>
          </a:xfrm>
          <a:prstGeom prst="rect">
            <a:avLst/>
          </a:prstGeom>
        </p:spPr>
        <p:txBody>
          <a:bodyPr wrap="square">
            <a:spAutoFit/>
          </a:bodyPr>
          <a:lstStyle/>
          <a:p>
            <a:r>
              <a:rPr lang="ru-RU" dirty="0">
                <a:solidFill>
                  <a:srgbClr val="002060"/>
                </a:solidFill>
              </a:rPr>
              <a:t>Желтоголовый королёк самая маленькая птица в России </a:t>
            </a:r>
          </a:p>
          <a:p>
            <a:r>
              <a:rPr lang="ru-RU" dirty="0">
                <a:solidFill>
                  <a:srgbClr val="002060"/>
                </a:solidFill>
              </a:rPr>
              <a:t>Среди куриных самыми маленькими птицами являются перепела. Масса этой птицы не превышает и ста грамм. В России они населяют поля, степи, поляны, луга и опушки. </a:t>
            </a:r>
          </a:p>
        </p:txBody>
      </p:sp>
    </p:spTree>
    <p:extLst>
      <p:ext uri="{BB962C8B-B14F-4D97-AF65-F5344CB8AC3E}">
        <p14:creationId xmlns:p14="http://schemas.microsoft.com/office/powerpoint/2010/main" val="1718602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op10r.ru/uploads/posts/2015-03/1425595172_malenkaya_ribka.jpg"/>
          <p:cNvPicPr/>
          <p:nvPr/>
        </p:nvPicPr>
        <p:blipFill>
          <a:blip r:embed="rId2">
            <a:extLst>
              <a:ext uri="{28A0092B-C50C-407E-A947-70E740481C1C}">
                <a14:useLocalDpi xmlns:a14="http://schemas.microsoft.com/office/drawing/2010/main" val="0"/>
              </a:ext>
            </a:extLst>
          </a:blip>
          <a:srcRect/>
          <a:stretch>
            <a:fillRect/>
          </a:stretch>
        </p:blipFill>
        <p:spPr bwMode="auto">
          <a:xfrm>
            <a:off x="0" y="45249"/>
            <a:ext cx="9144000" cy="5013176"/>
          </a:xfrm>
          <a:prstGeom prst="rect">
            <a:avLst/>
          </a:prstGeom>
          <a:noFill/>
          <a:ln>
            <a:noFill/>
          </a:ln>
        </p:spPr>
      </p:pic>
      <p:sp>
        <p:nvSpPr>
          <p:cNvPr id="3" name="Прямоугольник 2"/>
          <p:cNvSpPr/>
          <p:nvPr/>
        </p:nvSpPr>
        <p:spPr>
          <a:xfrm>
            <a:off x="354448" y="5373216"/>
            <a:ext cx="8424936" cy="923330"/>
          </a:xfrm>
          <a:prstGeom prst="rect">
            <a:avLst/>
          </a:prstGeom>
        </p:spPr>
        <p:txBody>
          <a:bodyPr wrap="square">
            <a:spAutoFit/>
          </a:bodyPr>
          <a:lstStyle/>
          <a:p>
            <a:r>
              <a:rPr lang="ru-RU" b="1" dirty="0">
                <a:solidFill>
                  <a:srgbClr val="002060"/>
                </a:solidFill>
              </a:rPr>
              <a:t>Самое маленькое животное</a:t>
            </a:r>
            <a:r>
              <a:rPr lang="ru-RU" dirty="0">
                <a:solidFill>
                  <a:srgbClr val="002060"/>
                </a:solidFill>
              </a:rPr>
              <a:t>, эта рыбка была найдена в 2006 году на индонезийском острове Суматра. Относится эта рыба к семейству карповых, в длину достигает 7,9 мм . Вот как интересно порой может распорядиться природа!</a:t>
            </a:r>
          </a:p>
        </p:txBody>
      </p:sp>
    </p:spTree>
    <p:extLst>
      <p:ext uri="{BB962C8B-B14F-4D97-AF65-F5344CB8AC3E}">
        <p14:creationId xmlns:p14="http://schemas.microsoft.com/office/powerpoint/2010/main" val="3048035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амая маленькая лисица - корсак"/>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29200"/>
          </a:xfrm>
          <a:prstGeom prst="rect">
            <a:avLst/>
          </a:prstGeom>
          <a:noFill/>
          <a:ln>
            <a:noFill/>
          </a:ln>
        </p:spPr>
      </p:pic>
      <p:sp>
        <p:nvSpPr>
          <p:cNvPr id="3" name="Прямоугольник 2"/>
          <p:cNvSpPr/>
          <p:nvPr/>
        </p:nvSpPr>
        <p:spPr>
          <a:xfrm>
            <a:off x="487032" y="5446241"/>
            <a:ext cx="8280920" cy="923330"/>
          </a:xfrm>
          <a:prstGeom prst="rect">
            <a:avLst/>
          </a:prstGeom>
        </p:spPr>
        <p:txBody>
          <a:bodyPr wrap="square">
            <a:spAutoFit/>
          </a:bodyPr>
          <a:lstStyle/>
          <a:p>
            <a:r>
              <a:rPr lang="ru-RU" dirty="0">
                <a:solidFill>
                  <a:srgbClr val="002060"/>
                </a:solidFill>
              </a:rPr>
              <a:t>Маленькая лисица называется корсак. Её длина всего пятьдесят сантиметров, а высота в плечах - тридцать сантиметров. Корсак распространён в европейской части до Волгограда, а так же в южных районах Татарстана</a:t>
            </a:r>
          </a:p>
        </p:txBody>
      </p:sp>
    </p:spTree>
    <p:extLst>
      <p:ext uri="{BB962C8B-B14F-4D97-AF65-F5344CB8AC3E}">
        <p14:creationId xmlns:p14="http://schemas.microsoft.com/office/powerpoint/2010/main" val="987782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виноносая летучая мышь Кити - самое маленькое животное на земле"/>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13176"/>
          </a:xfrm>
          <a:prstGeom prst="rect">
            <a:avLst/>
          </a:prstGeom>
          <a:noFill/>
          <a:ln>
            <a:noFill/>
          </a:ln>
        </p:spPr>
      </p:pic>
      <p:sp>
        <p:nvSpPr>
          <p:cNvPr id="4" name="Прямоугольник 3"/>
          <p:cNvSpPr/>
          <p:nvPr/>
        </p:nvSpPr>
        <p:spPr>
          <a:xfrm>
            <a:off x="287524" y="5229200"/>
            <a:ext cx="8568952" cy="1200329"/>
          </a:xfrm>
          <a:prstGeom prst="rect">
            <a:avLst/>
          </a:prstGeom>
        </p:spPr>
        <p:txBody>
          <a:bodyPr wrap="square">
            <a:spAutoFit/>
          </a:bodyPr>
          <a:lstStyle/>
          <a:p>
            <a:r>
              <a:rPr lang="ru-RU" dirty="0">
                <a:solidFill>
                  <a:srgbClr val="002060"/>
                </a:solidFill>
              </a:rPr>
              <a:t>Самым миниатюрным животным Земли является </a:t>
            </a:r>
            <a:r>
              <a:rPr lang="ru-RU" dirty="0" err="1">
                <a:solidFill>
                  <a:srgbClr val="002060"/>
                </a:solidFill>
              </a:rPr>
              <a:t>свиноносая</a:t>
            </a:r>
            <a:r>
              <a:rPr lang="ru-RU" dirty="0">
                <a:solidFill>
                  <a:srgbClr val="002060"/>
                </a:solidFill>
              </a:rPr>
              <a:t> летучая мышь Кити. Это жительница Таиланда. Её длина варьирует от двух сантиметров девяти миллиметров до трёх сантиметров трёх миллиметров, а вес не превышает и двух грамм. </a:t>
            </a:r>
          </a:p>
        </p:txBody>
      </p:sp>
    </p:spTree>
    <p:extLst>
      <p:ext uri="{BB962C8B-B14F-4D97-AF65-F5344CB8AC3E}">
        <p14:creationId xmlns:p14="http://schemas.microsoft.com/office/powerpoint/2010/main" val="2762784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op10x.ru/wp-content/uploads/2013/06/kolibri.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941168"/>
          </a:xfrm>
          <a:prstGeom prst="rect">
            <a:avLst/>
          </a:prstGeom>
          <a:noFill/>
          <a:ln>
            <a:noFill/>
          </a:ln>
        </p:spPr>
      </p:pic>
      <p:sp>
        <p:nvSpPr>
          <p:cNvPr id="3" name="Прямоугольник 2"/>
          <p:cNvSpPr/>
          <p:nvPr/>
        </p:nvSpPr>
        <p:spPr>
          <a:xfrm>
            <a:off x="179512" y="4941168"/>
            <a:ext cx="8784976" cy="1754326"/>
          </a:xfrm>
          <a:prstGeom prst="rect">
            <a:avLst/>
          </a:prstGeom>
        </p:spPr>
        <p:txBody>
          <a:bodyPr wrap="square">
            <a:spAutoFit/>
          </a:bodyPr>
          <a:lstStyle/>
          <a:p>
            <a:r>
              <a:rPr lang="ru-RU" dirty="0">
                <a:solidFill>
                  <a:srgbClr val="002060"/>
                </a:solidFill>
              </a:rPr>
              <a:t>Эти малышки – колибри, обитают на Кубе, в основном. Вес не превышает 2 грамм, а длина составляет не больше 6 см, это вместе с клювом. Если сравнить с каким-нибудь жуком, средних размеров, то вес этого насекомого в 20 раз больше птички колибри, поэтому её сложно бывает отличить от обычной пчелы. Кстати, звук, который издаёт эта пичуга, очень напоминает «жужжание» насекомых и питаются только нектаром. Ещё такой факт: длина яйца карликовой колибри – от 6 до 11 мм. </a:t>
            </a:r>
          </a:p>
        </p:txBody>
      </p:sp>
    </p:spTree>
    <p:extLst>
      <p:ext uri="{BB962C8B-B14F-4D97-AF65-F5344CB8AC3E}">
        <p14:creationId xmlns:p14="http://schemas.microsoft.com/office/powerpoint/2010/main" val="938691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op10x.ru/wp-content/uploads/2013/06/igrunki.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941168"/>
          </a:xfrm>
          <a:prstGeom prst="rect">
            <a:avLst/>
          </a:prstGeom>
          <a:noFill/>
          <a:ln>
            <a:noFill/>
          </a:ln>
        </p:spPr>
      </p:pic>
      <p:sp>
        <p:nvSpPr>
          <p:cNvPr id="3" name="Прямоугольник 2"/>
          <p:cNvSpPr/>
          <p:nvPr/>
        </p:nvSpPr>
        <p:spPr>
          <a:xfrm>
            <a:off x="247008" y="5103674"/>
            <a:ext cx="8640960" cy="1754326"/>
          </a:xfrm>
          <a:prstGeom prst="rect">
            <a:avLst/>
          </a:prstGeom>
        </p:spPr>
        <p:txBody>
          <a:bodyPr wrap="square">
            <a:spAutoFit/>
          </a:bodyPr>
          <a:lstStyle/>
          <a:p>
            <a:r>
              <a:rPr lang="ru-RU" dirty="0">
                <a:solidFill>
                  <a:srgbClr val="002060"/>
                </a:solidFill>
              </a:rPr>
              <a:t>Эти карликовые игрунки проживают в Южной Америке и достигают «гигантских размеров» — от 10 до 15 см. Вес его не превышает 150 грамм. Хвост игрунка длиннее тела – 20-22 см. Из-за густой шерсти, он кажется больше, чем есть на самом деле. На Мадагаскаре был обнаружен карликовый мышиный лемур, чей рост составляет 20 см. Из них половина приходится на хвост. Вес достигает 300 грамм. Ведет, в основном, ночной образ жизни.</a:t>
            </a:r>
          </a:p>
        </p:txBody>
      </p:sp>
    </p:spTree>
    <p:extLst>
      <p:ext uri="{BB962C8B-B14F-4D97-AF65-F5344CB8AC3E}">
        <p14:creationId xmlns:p14="http://schemas.microsoft.com/office/powerpoint/2010/main" val="571895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karlikovie_igrunki"/>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41168"/>
          </a:xfrm>
          <a:prstGeom prst="rect">
            <a:avLst/>
          </a:prstGeom>
          <a:noFill/>
          <a:ln>
            <a:noFill/>
          </a:ln>
        </p:spPr>
      </p:pic>
      <p:sp>
        <p:nvSpPr>
          <p:cNvPr id="3" name="Прямоугольник 2"/>
          <p:cNvSpPr/>
          <p:nvPr/>
        </p:nvSpPr>
        <p:spPr>
          <a:xfrm>
            <a:off x="637904" y="5301284"/>
            <a:ext cx="7920880" cy="1200329"/>
          </a:xfrm>
          <a:prstGeom prst="rect">
            <a:avLst/>
          </a:prstGeom>
        </p:spPr>
        <p:txBody>
          <a:bodyPr wrap="square">
            <a:spAutoFit/>
          </a:bodyPr>
          <a:lstStyle/>
          <a:p>
            <a:r>
              <a:rPr lang="ru-RU" dirty="0">
                <a:solidFill>
                  <a:srgbClr val="002060"/>
                </a:solidFill>
              </a:rPr>
              <a:t>Первые в списке самых маленьких животных на планете – карликовые игрунки, крохотные обезьянки, считающиеся самым маленьким видом приматов на Земле. Взрослый игрунок весит максимум 150 грамм и вырастает в длину не более 15 см, не считая хвоста.</a:t>
            </a:r>
          </a:p>
        </p:txBody>
      </p:sp>
    </p:spTree>
    <p:extLst>
      <p:ext uri="{BB962C8B-B14F-4D97-AF65-F5344CB8AC3E}">
        <p14:creationId xmlns:p14="http://schemas.microsoft.com/office/powerpoint/2010/main" val="2007455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ilippinskii_dolgopyt"/>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12253"/>
          </a:xfrm>
          <a:prstGeom prst="rect">
            <a:avLst/>
          </a:prstGeom>
          <a:noFill/>
          <a:ln>
            <a:noFill/>
          </a:ln>
        </p:spPr>
      </p:pic>
      <p:sp>
        <p:nvSpPr>
          <p:cNvPr id="3" name="Прямоугольник 2"/>
          <p:cNvSpPr/>
          <p:nvPr/>
        </p:nvSpPr>
        <p:spPr>
          <a:xfrm>
            <a:off x="194432" y="4826675"/>
            <a:ext cx="8640960" cy="2031325"/>
          </a:xfrm>
          <a:prstGeom prst="rect">
            <a:avLst/>
          </a:prstGeom>
        </p:spPr>
        <p:txBody>
          <a:bodyPr wrap="square">
            <a:spAutoFit/>
          </a:bodyPr>
          <a:lstStyle/>
          <a:p>
            <a:r>
              <a:rPr lang="ru-RU" dirty="0">
                <a:solidFill>
                  <a:srgbClr val="002060"/>
                </a:solidFill>
              </a:rPr>
              <a:t>Филиппинские долгопяты считаются коренными обитателями филиппинских островов, и их яркой особенностью являются непропорционально огромные глаза, придающие их мордашке милый и «</a:t>
            </a:r>
            <a:r>
              <a:rPr lang="ru-RU" dirty="0" err="1">
                <a:solidFill>
                  <a:srgbClr val="002060"/>
                </a:solidFill>
              </a:rPr>
              <a:t>няшный</a:t>
            </a:r>
            <a:r>
              <a:rPr lang="ru-RU" dirty="0">
                <a:solidFill>
                  <a:srgbClr val="002060"/>
                </a:solidFill>
              </a:rPr>
              <a:t>» вид.</a:t>
            </a:r>
          </a:p>
          <a:p>
            <a:r>
              <a:rPr lang="ru-RU" dirty="0">
                <a:solidFill>
                  <a:srgbClr val="002060"/>
                </a:solidFill>
              </a:rPr>
              <a:t>Это один из самых маленьких видов приматов, и долгопяты редко вырастают больше размеров ладони взрослого мужчины. Ведут ночной образ жизни, питаются в основном насекомыми. Длина взрослого долгопята достигает 10 см, вес самцов не превышает 134 грамма, самок -117 граммов.</a:t>
            </a:r>
          </a:p>
        </p:txBody>
      </p:sp>
    </p:spTree>
    <p:extLst>
      <p:ext uri="{BB962C8B-B14F-4D97-AF65-F5344CB8AC3E}">
        <p14:creationId xmlns:p14="http://schemas.microsoft.com/office/powerpoint/2010/main" val="767718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ini_pigy"/>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13176"/>
          </a:xfrm>
          <a:prstGeom prst="rect">
            <a:avLst/>
          </a:prstGeom>
          <a:noFill/>
          <a:ln>
            <a:noFill/>
          </a:ln>
        </p:spPr>
      </p:pic>
      <p:sp>
        <p:nvSpPr>
          <p:cNvPr id="3" name="Прямоугольник 2"/>
          <p:cNvSpPr/>
          <p:nvPr/>
        </p:nvSpPr>
        <p:spPr>
          <a:xfrm>
            <a:off x="323528" y="5157192"/>
            <a:ext cx="8352928" cy="1200329"/>
          </a:xfrm>
          <a:prstGeom prst="rect">
            <a:avLst/>
          </a:prstGeom>
        </p:spPr>
        <p:txBody>
          <a:bodyPr wrap="square">
            <a:spAutoFit/>
          </a:bodyPr>
          <a:lstStyle/>
          <a:p>
            <a:r>
              <a:rPr lang="ru-RU" dirty="0">
                <a:solidFill>
                  <a:srgbClr val="002060"/>
                </a:solidFill>
              </a:rPr>
              <a:t>Считаются очень умными животными и легко поддаются дрессировке, от них практически нет запаха, что позволяет держать мини-</a:t>
            </a:r>
            <a:r>
              <a:rPr lang="ru-RU" dirty="0" err="1">
                <a:solidFill>
                  <a:srgbClr val="002060"/>
                </a:solidFill>
              </a:rPr>
              <a:t>пигов</a:t>
            </a:r>
            <a:r>
              <a:rPr lang="ru-RU" dirty="0">
                <a:solidFill>
                  <a:srgbClr val="002060"/>
                </a:solidFill>
              </a:rPr>
              <a:t> и в квартирах. К сожалению, миниатюрные свиньи склонны к ожирению и на протяжении всей жизни, им требуется поддержание строгой диеты.</a:t>
            </a:r>
          </a:p>
        </p:txBody>
      </p:sp>
    </p:spTree>
    <p:extLst>
      <p:ext uri="{BB962C8B-B14F-4D97-AF65-F5344CB8AC3E}">
        <p14:creationId xmlns:p14="http://schemas.microsoft.com/office/powerpoint/2010/main" val="3331669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lisa_fenek"/>
          <p:cNvPicPr/>
          <p:nvPr/>
        </p:nvPicPr>
        <p:blipFill>
          <a:blip r:embed="rId2">
            <a:extLst>
              <a:ext uri="{28A0092B-C50C-407E-A947-70E740481C1C}">
                <a14:useLocalDpi xmlns:a14="http://schemas.microsoft.com/office/drawing/2010/main" val="0"/>
              </a:ext>
            </a:extLst>
          </a:blip>
          <a:srcRect/>
          <a:stretch>
            <a:fillRect/>
          </a:stretch>
        </p:blipFill>
        <p:spPr bwMode="auto">
          <a:xfrm>
            <a:off x="420856" y="0"/>
            <a:ext cx="8111584" cy="5085184"/>
          </a:xfrm>
          <a:prstGeom prst="rect">
            <a:avLst/>
          </a:prstGeom>
          <a:noFill/>
          <a:ln>
            <a:noFill/>
          </a:ln>
        </p:spPr>
      </p:pic>
      <p:sp>
        <p:nvSpPr>
          <p:cNvPr id="3" name="Прямоугольник 2"/>
          <p:cNvSpPr/>
          <p:nvPr/>
        </p:nvSpPr>
        <p:spPr>
          <a:xfrm>
            <a:off x="420856" y="5301208"/>
            <a:ext cx="8424936" cy="1200329"/>
          </a:xfrm>
          <a:prstGeom prst="rect">
            <a:avLst/>
          </a:prstGeom>
        </p:spPr>
        <p:txBody>
          <a:bodyPr wrap="square">
            <a:spAutoFit/>
          </a:bodyPr>
          <a:lstStyle/>
          <a:p>
            <a:r>
              <a:rPr lang="ru-RU" dirty="0">
                <a:solidFill>
                  <a:srgbClr val="002060"/>
                </a:solidFill>
              </a:rPr>
              <a:t>Одно из самых маленьких животных в мире – миниатюрная лисица </a:t>
            </a:r>
            <a:r>
              <a:rPr lang="ru-RU" dirty="0" err="1">
                <a:solidFill>
                  <a:srgbClr val="002060"/>
                </a:solidFill>
              </a:rPr>
              <a:t>фенек</a:t>
            </a:r>
            <a:r>
              <a:rPr lang="ru-RU" dirty="0">
                <a:solidFill>
                  <a:srgbClr val="002060"/>
                </a:solidFill>
              </a:rPr>
              <a:t>, обитающая в жарких пустынях Северной Африки. Длина тела зверька редко достигает больше 40 см, а вес не превышает 1,5 кг</a:t>
            </a:r>
            <a:r>
              <a:rPr lang="ru-RU" dirty="0" smtClean="0">
                <a:solidFill>
                  <a:srgbClr val="002060"/>
                </a:solidFill>
              </a:rPr>
              <a:t>.</a:t>
            </a:r>
            <a:r>
              <a:rPr lang="ru-RU" dirty="0"/>
              <a:t> </a:t>
            </a:r>
            <a:r>
              <a:rPr lang="ru-RU" dirty="0">
                <a:solidFill>
                  <a:srgbClr val="002060"/>
                </a:solidFill>
              </a:rPr>
              <a:t>Отличительная черта </a:t>
            </a:r>
            <a:r>
              <a:rPr lang="ru-RU" dirty="0" err="1">
                <a:solidFill>
                  <a:srgbClr val="002060"/>
                </a:solidFill>
              </a:rPr>
              <a:t>фенек</a:t>
            </a:r>
            <a:r>
              <a:rPr lang="ru-RU" dirty="0">
                <a:solidFill>
                  <a:srgbClr val="002060"/>
                </a:solidFill>
              </a:rPr>
              <a:t> – необычно большие уши, достигающие 15 см в длину. </a:t>
            </a:r>
          </a:p>
        </p:txBody>
      </p:sp>
    </p:spTree>
    <p:extLst>
      <p:ext uri="{BB962C8B-B14F-4D97-AF65-F5344CB8AC3E}">
        <p14:creationId xmlns:p14="http://schemas.microsoft.com/office/powerpoint/2010/main" val="480664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620688"/>
            <a:ext cx="6263510" cy="1908215"/>
          </a:xfrm>
          <a:prstGeom prst="rect">
            <a:avLst/>
          </a:prstGeom>
          <a:noFill/>
        </p:spPr>
        <p:txBody>
          <a:bodyPr wrap="none" rtlCol="0">
            <a:spAutoFit/>
          </a:bodyPr>
          <a:lstStyle/>
          <a:p>
            <a:r>
              <a:rPr lang="ru-RU" sz="3200" b="1" dirty="0" smtClean="0">
                <a:solidFill>
                  <a:srgbClr val="FF0000"/>
                </a:solidFill>
              </a:rPr>
              <a:t>                   Источники:</a:t>
            </a:r>
          </a:p>
          <a:p>
            <a:endParaRPr lang="ru-RU" sz="3200" b="1" dirty="0" smtClean="0">
              <a:solidFill>
                <a:srgbClr val="FF0000"/>
              </a:solidFill>
            </a:endParaRPr>
          </a:p>
          <a:p>
            <a:pPr marL="285750" indent="-285750">
              <a:buFont typeface="Wingdings" panose="05000000000000000000" pitchFamily="2" charset="2"/>
              <a:buChar char="ü"/>
            </a:pPr>
            <a:r>
              <a:rPr lang="ru-RU" b="1" dirty="0" smtClean="0">
                <a:solidFill>
                  <a:srgbClr val="0070C0"/>
                </a:solidFill>
              </a:rPr>
              <a:t>Картинки из личного архива учителя и интернет ресурсов</a:t>
            </a:r>
          </a:p>
          <a:p>
            <a:endParaRPr lang="ru-RU" b="1" dirty="0" smtClean="0">
              <a:solidFill>
                <a:srgbClr val="0070C0"/>
              </a:solidFill>
            </a:endParaRPr>
          </a:p>
          <a:p>
            <a:pPr marL="285750" indent="-285750">
              <a:buFont typeface="Wingdings" panose="05000000000000000000" pitchFamily="2" charset="2"/>
              <a:buChar char="ü"/>
            </a:pPr>
            <a:r>
              <a:rPr lang="ru-RU" b="1" dirty="0" smtClean="0">
                <a:solidFill>
                  <a:srgbClr val="0070C0"/>
                </a:solidFill>
              </a:rPr>
              <a:t>Тексты из энциклопедии о животных</a:t>
            </a:r>
            <a:endParaRPr lang="ru-RU" b="1" dirty="0">
              <a:solidFill>
                <a:srgbClr val="0070C0"/>
              </a:solidFill>
            </a:endParaRPr>
          </a:p>
        </p:txBody>
      </p:sp>
      <p:sp>
        <p:nvSpPr>
          <p:cNvPr id="3" name="TextBox 2"/>
          <p:cNvSpPr txBox="1"/>
          <p:nvPr/>
        </p:nvSpPr>
        <p:spPr>
          <a:xfrm>
            <a:off x="1924128" y="4733528"/>
            <a:ext cx="5218416" cy="1477328"/>
          </a:xfrm>
          <a:prstGeom prst="rect">
            <a:avLst/>
          </a:prstGeom>
          <a:noFill/>
        </p:spPr>
        <p:txBody>
          <a:bodyPr wrap="none" rtlCol="0">
            <a:spAutoFit/>
          </a:bodyPr>
          <a:lstStyle/>
          <a:p>
            <a:r>
              <a:rPr lang="ru-RU" b="1" dirty="0" smtClean="0">
                <a:solidFill>
                  <a:srgbClr val="0070C0"/>
                </a:solidFill>
              </a:rPr>
              <a:t>Презентацию создала учитель начальных классов</a:t>
            </a:r>
          </a:p>
          <a:p>
            <a:r>
              <a:rPr lang="ru-RU" b="1" dirty="0" smtClean="0">
                <a:solidFill>
                  <a:srgbClr val="0070C0"/>
                </a:solidFill>
              </a:rPr>
              <a:t>КГУ ОСШ-гимназии «</a:t>
            </a:r>
            <a:r>
              <a:rPr lang="ru-RU" b="1" dirty="0" err="1" smtClean="0">
                <a:solidFill>
                  <a:srgbClr val="0070C0"/>
                </a:solidFill>
              </a:rPr>
              <a:t>Мырзакент</a:t>
            </a:r>
            <a:r>
              <a:rPr lang="ru-RU" b="1" dirty="0" smtClean="0">
                <a:solidFill>
                  <a:srgbClr val="0070C0"/>
                </a:solidFill>
              </a:rPr>
              <a:t>»</a:t>
            </a:r>
          </a:p>
          <a:p>
            <a:r>
              <a:rPr lang="ru-RU" b="1" dirty="0" err="1" smtClean="0">
                <a:solidFill>
                  <a:srgbClr val="C00000"/>
                </a:solidFill>
              </a:rPr>
              <a:t>Вольвакова</a:t>
            </a:r>
            <a:r>
              <a:rPr lang="ru-RU" b="1" dirty="0" smtClean="0">
                <a:solidFill>
                  <a:srgbClr val="C00000"/>
                </a:solidFill>
              </a:rPr>
              <a:t> Елена Ивановна </a:t>
            </a:r>
          </a:p>
          <a:p>
            <a:endParaRPr lang="ru-RU" b="1" dirty="0">
              <a:solidFill>
                <a:srgbClr val="C00000"/>
              </a:solidFill>
            </a:endParaRPr>
          </a:p>
          <a:p>
            <a:r>
              <a:rPr lang="ru-RU" b="1" dirty="0" smtClean="0">
                <a:solidFill>
                  <a:srgbClr val="C00000"/>
                </a:solidFill>
              </a:rPr>
              <a:t>                           </a:t>
            </a:r>
            <a:r>
              <a:rPr lang="ru-RU" b="1" dirty="0" smtClean="0">
                <a:solidFill>
                  <a:srgbClr val="0070C0"/>
                </a:solidFill>
              </a:rPr>
              <a:t>12</a:t>
            </a:r>
            <a:r>
              <a:rPr lang="ru-RU" b="1" dirty="0" smtClean="0">
                <a:solidFill>
                  <a:srgbClr val="0070C0"/>
                </a:solidFill>
              </a:rPr>
              <a:t>.11.2017 </a:t>
            </a:r>
            <a:r>
              <a:rPr lang="ru-RU" b="1" dirty="0" smtClean="0">
                <a:solidFill>
                  <a:srgbClr val="0070C0"/>
                </a:solidFill>
              </a:rPr>
              <a:t>год</a:t>
            </a:r>
            <a:endParaRPr lang="ru-RU" b="1" dirty="0">
              <a:solidFill>
                <a:srgbClr val="0070C0"/>
              </a:solidFill>
            </a:endParaRPr>
          </a:p>
        </p:txBody>
      </p:sp>
    </p:spTree>
    <p:extLst>
      <p:ext uri="{BB962C8B-B14F-4D97-AF65-F5344CB8AC3E}">
        <p14:creationId xmlns:p14="http://schemas.microsoft.com/office/powerpoint/2010/main" val="1673451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op10r.ru/uploads/posts/2015-03/1425595013_malenkaya_zmeya.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216"/>
          </a:xfrm>
          <a:prstGeom prst="rect">
            <a:avLst/>
          </a:prstGeom>
          <a:noFill/>
          <a:ln>
            <a:noFill/>
          </a:ln>
        </p:spPr>
      </p:pic>
      <p:sp>
        <p:nvSpPr>
          <p:cNvPr id="3" name="Прямоугольник 2"/>
          <p:cNvSpPr/>
          <p:nvPr/>
        </p:nvSpPr>
        <p:spPr>
          <a:xfrm>
            <a:off x="557896" y="5517232"/>
            <a:ext cx="7974544" cy="1200329"/>
          </a:xfrm>
          <a:prstGeom prst="rect">
            <a:avLst/>
          </a:prstGeom>
        </p:spPr>
        <p:txBody>
          <a:bodyPr wrap="square">
            <a:spAutoFit/>
          </a:bodyPr>
          <a:lstStyle/>
          <a:p>
            <a:r>
              <a:rPr lang="ru-RU" dirty="0">
                <a:solidFill>
                  <a:srgbClr val="002060"/>
                </a:solidFill>
              </a:rPr>
              <a:t>Эту змею поистине можно назвать самой крохотной в мире. Она достигает длины 10 сантиметров. Принадлежит змея виду </a:t>
            </a:r>
            <a:r>
              <a:rPr lang="ru-RU" dirty="0" err="1">
                <a:solidFill>
                  <a:srgbClr val="002060"/>
                </a:solidFill>
              </a:rPr>
              <a:t>Leptotyphlops</a:t>
            </a:r>
            <a:r>
              <a:rPr lang="ru-RU" dirty="0">
                <a:solidFill>
                  <a:srgbClr val="002060"/>
                </a:solidFill>
              </a:rPr>
              <a:t> </a:t>
            </a:r>
            <a:r>
              <a:rPr lang="ru-RU" dirty="0" err="1">
                <a:solidFill>
                  <a:srgbClr val="002060"/>
                </a:solidFill>
              </a:rPr>
              <a:t>carlae</a:t>
            </a:r>
            <a:r>
              <a:rPr lang="ru-RU" dirty="0">
                <a:solidFill>
                  <a:srgbClr val="002060"/>
                </a:solidFill>
              </a:rPr>
              <a:t>. Найдена эта особь на Карибских островах учёным </a:t>
            </a:r>
            <a:r>
              <a:rPr lang="ru-RU" dirty="0" err="1">
                <a:solidFill>
                  <a:srgbClr val="002060"/>
                </a:solidFill>
              </a:rPr>
              <a:t>Хаджесом</a:t>
            </a:r>
            <a:r>
              <a:rPr lang="ru-RU" dirty="0">
                <a:solidFill>
                  <a:srgbClr val="002060"/>
                </a:solidFill>
              </a:rPr>
              <a:t>. И конечно со своими параметрами она не входит в топ-10 </a:t>
            </a:r>
            <a:r>
              <a:rPr lang="ru-RU" u="sng" dirty="0">
                <a:hlinkClick r:id="rId3"/>
              </a:rPr>
              <a:t>самые ядовитые змеи</a:t>
            </a:r>
            <a:r>
              <a:rPr lang="ru-RU" dirty="0"/>
              <a:t>.</a:t>
            </a:r>
          </a:p>
        </p:txBody>
      </p:sp>
    </p:spTree>
    <p:extLst>
      <p:ext uri="{BB962C8B-B14F-4D97-AF65-F5344CB8AC3E}">
        <p14:creationId xmlns:p14="http://schemas.microsoft.com/office/powerpoint/2010/main" val="3571793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op10r.ru/uploads/posts/2015-03/1425594967_malenkay_sobaka.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69160"/>
          </a:xfrm>
          <a:prstGeom prst="rect">
            <a:avLst/>
          </a:prstGeom>
          <a:noFill/>
          <a:ln>
            <a:noFill/>
          </a:ln>
        </p:spPr>
      </p:pic>
      <p:sp>
        <p:nvSpPr>
          <p:cNvPr id="3" name="Прямоугольник 2"/>
          <p:cNvSpPr/>
          <p:nvPr/>
        </p:nvSpPr>
        <p:spPr>
          <a:xfrm>
            <a:off x="327016" y="5013176"/>
            <a:ext cx="8496944" cy="1754326"/>
          </a:xfrm>
          <a:prstGeom prst="rect">
            <a:avLst/>
          </a:prstGeom>
        </p:spPr>
        <p:txBody>
          <a:bodyPr wrap="square">
            <a:spAutoFit/>
          </a:bodyPr>
          <a:lstStyle/>
          <a:p>
            <a:r>
              <a:rPr lang="ru-RU" dirty="0">
                <a:solidFill>
                  <a:srgbClr val="002060"/>
                </a:solidFill>
              </a:rPr>
              <a:t>Самая маленькая собачка – это </a:t>
            </a:r>
            <a:r>
              <a:rPr lang="ru-RU" dirty="0" err="1">
                <a:solidFill>
                  <a:srgbClr val="002060"/>
                </a:solidFill>
              </a:rPr>
              <a:t>Дюки</a:t>
            </a:r>
            <a:r>
              <a:rPr lang="ru-RU" dirty="0">
                <a:solidFill>
                  <a:srgbClr val="002060"/>
                </a:solidFill>
              </a:rPr>
              <a:t>, породы </a:t>
            </a:r>
            <a:r>
              <a:rPr lang="ru-RU" dirty="0" err="1">
                <a:solidFill>
                  <a:srgbClr val="002060"/>
                </a:solidFill>
              </a:rPr>
              <a:t>чихуахуа</a:t>
            </a:r>
            <a:r>
              <a:rPr lang="ru-RU" dirty="0">
                <a:solidFill>
                  <a:srgbClr val="002060"/>
                </a:solidFill>
              </a:rPr>
              <a:t> . Вес </a:t>
            </a:r>
            <a:r>
              <a:rPr lang="ru-RU" dirty="0" err="1">
                <a:solidFill>
                  <a:srgbClr val="002060"/>
                </a:solidFill>
              </a:rPr>
              <a:t>Дюки</a:t>
            </a:r>
            <a:r>
              <a:rPr lang="ru-RU" dirty="0">
                <a:solidFill>
                  <a:srgbClr val="002060"/>
                </a:solidFill>
              </a:rPr>
              <a:t> 1.4 фунта ( 630 граммов) ,а высота 12,4 см . Живёт </a:t>
            </a:r>
            <a:r>
              <a:rPr lang="ru-RU" dirty="0" err="1">
                <a:solidFill>
                  <a:srgbClr val="002060"/>
                </a:solidFill>
              </a:rPr>
              <a:t>Дюки</a:t>
            </a:r>
            <a:r>
              <a:rPr lang="ru-RU" dirty="0">
                <a:solidFill>
                  <a:srgbClr val="002060"/>
                </a:solidFill>
              </a:rPr>
              <a:t> в </a:t>
            </a:r>
            <a:r>
              <a:rPr lang="ru-RU" dirty="0" err="1">
                <a:solidFill>
                  <a:srgbClr val="002060"/>
                </a:solidFill>
              </a:rPr>
              <a:t>Чарльтоне</a:t>
            </a:r>
            <a:r>
              <a:rPr lang="ru-RU" dirty="0">
                <a:solidFill>
                  <a:srgbClr val="002060"/>
                </a:solidFill>
              </a:rPr>
              <a:t> </a:t>
            </a:r>
            <a:r>
              <a:rPr lang="ru-RU" dirty="0" err="1">
                <a:solidFill>
                  <a:srgbClr val="002060"/>
                </a:solidFill>
              </a:rPr>
              <a:t>штатт</a:t>
            </a:r>
            <a:r>
              <a:rPr lang="ru-RU" dirty="0">
                <a:solidFill>
                  <a:srgbClr val="002060"/>
                </a:solidFill>
              </a:rPr>
              <a:t> Массачусетс . Эта собачка занесена в книгу Рекордов </a:t>
            </a:r>
            <a:r>
              <a:rPr lang="ru-RU" dirty="0" err="1">
                <a:solidFill>
                  <a:srgbClr val="002060"/>
                </a:solidFill>
              </a:rPr>
              <a:t>Гинесса</a:t>
            </a:r>
            <a:r>
              <a:rPr lang="ru-RU" dirty="0">
                <a:solidFill>
                  <a:srgbClr val="002060"/>
                </a:solidFill>
              </a:rPr>
              <a:t>, так как является самой маленькой собачкой среди ныне существующих. Ну а самой маленькой собачкой всех времён согласно Книги Рекордов Гиннеса признан карликовый йоркширский терьер рост которого был всего около 7 см </a:t>
            </a:r>
            <a:r>
              <a:rPr lang="ru-RU" dirty="0"/>
              <a:t>.</a:t>
            </a:r>
          </a:p>
        </p:txBody>
      </p:sp>
    </p:spTree>
    <p:extLst>
      <p:ext uri="{BB962C8B-B14F-4D97-AF65-F5344CB8AC3E}">
        <p14:creationId xmlns:p14="http://schemas.microsoft.com/office/powerpoint/2010/main" val="881325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op10r.ru/uploads/posts/2015-03/1425594970_malenkaya_loschad.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13176"/>
          </a:xfrm>
          <a:prstGeom prst="rect">
            <a:avLst/>
          </a:prstGeom>
          <a:noFill/>
          <a:ln>
            <a:noFill/>
          </a:ln>
        </p:spPr>
      </p:pic>
      <p:sp>
        <p:nvSpPr>
          <p:cNvPr id="3" name="Прямоугольник 2"/>
          <p:cNvSpPr/>
          <p:nvPr/>
        </p:nvSpPr>
        <p:spPr>
          <a:xfrm>
            <a:off x="610472" y="5325308"/>
            <a:ext cx="8136904" cy="1200329"/>
          </a:xfrm>
          <a:prstGeom prst="rect">
            <a:avLst/>
          </a:prstGeom>
        </p:spPr>
        <p:txBody>
          <a:bodyPr wrap="square">
            <a:spAutoFit/>
          </a:bodyPr>
          <a:lstStyle/>
          <a:p>
            <a:r>
              <a:rPr lang="ru-RU" dirty="0">
                <a:solidFill>
                  <a:srgbClr val="002060"/>
                </a:solidFill>
              </a:rPr>
              <a:t>Самая миниатюрная лошадка в мире живёт в Сент-Луисе. Её кличка – </a:t>
            </a:r>
            <a:r>
              <a:rPr lang="ru-RU" dirty="0" err="1">
                <a:solidFill>
                  <a:srgbClr val="002060"/>
                </a:solidFill>
              </a:rPr>
              <a:t>Тамбелина</a:t>
            </a:r>
            <a:r>
              <a:rPr lang="ru-RU" dirty="0">
                <a:solidFill>
                  <a:srgbClr val="002060"/>
                </a:solidFill>
              </a:rPr>
              <a:t>. Она очень маленькая, даже меньше чем пони. Её рост всего лишь 44 см, а вес 26 кг. </a:t>
            </a:r>
            <a:r>
              <a:rPr lang="ru-RU" dirty="0" err="1">
                <a:solidFill>
                  <a:srgbClr val="002060"/>
                </a:solidFill>
              </a:rPr>
              <a:t>Тамбелина</a:t>
            </a:r>
            <a:r>
              <a:rPr lang="ru-RU" dirty="0">
                <a:solidFill>
                  <a:srgbClr val="002060"/>
                </a:solidFill>
              </a:rPr>
              <a:t> занесена в Книгу Рекордов Гиннеса как самая маленькая лошадь. До сих пор этот рекорд так и не побит.</a:t>
            </a:r>
          </a:p>
        </p:txBody>
      </p:sp>
    </p:spTree>
    <p:extLst>
      <p:ext uri="{BB962C8B-B14F-4D97-AF65-F5344CB8AC3E}">
        <p14:creationId xmlns:p14="http://schemas.microsoft.com/office/powerpoint/2010/main" val="2975561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iniaturnie_loshadki"/>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048412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op10r.ru/uploads/posts/2015-03/1425594805_malenkiy_kot_2015.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29200"/>
          </a:xfrm>
          <a:prstGeom prst="rect">
            <a:avLst/>
          </a:prstGeom>
          <a:noFill/>
          <a:ln>
            <a:noFill/>
          </a:ln>
        </p:spPr>
      </p:pic>
      <p:sp>
        <p:nvSpPr>
          <p:cNvPr id="3" name="Прямоугольник 2"/>
          <p:cNvSpPr/>
          <p:nvPr/>
        </p:nvSpPr>
        <p:spPr>
          <a:xfrm>
            <a:off x="336160" y="5445224"/>
            <a:ext cx="8568952" cy="1200329"/>
          </a:xfrm>
          <a:prstGeom prst="rect">
            <a:avLst/>
          </a:prstGeom>
        </p:spPr>
        <p:txBody>
          <a:bodyPr wrap="square">
            <a:spAutoFit/>
          </a:bodyPr>
          <a:lstStyle/>
          <a:p>
            <a:r>
              <a:rPr lang="ru-RU" b="1" dirty="0">
                <a:solidFill>
                  <a:srgbClr val="002060"/>
                </a:solidFill>
              </a:rPr>
              <a:t>Самое маленькое животное</a:t>
            </a:r>
            <a:r>
              <a:rPr lang="ru-RU" dirty="0">
                <a:solidFill>
                  <a:srgbClr val="002060"/>
                </a:solidFill>
              </a:rPr>
              <a:t> или кот в мире – это мистер </a:t>
            </a:r>
            <a:r>
              <a:rPr lang="ru-RU" dirty="0" err="1">
                <a:solidFill>
                  <a:srgbClr val="002060"/>
                </a:solidFill>
              </a:rPr>
              <a:t>Пибблс</a:t>
            </a:r>
            <a:r>
              <a:rPr lang="ru-RU" dirty="0">
                <a:solidFill>
                  <a:srgbClr val="002060"/>
                </a:solidFill>
              </a:rPr>
              <a:t> из штата Иллинойс. Коту сейчас 2 года, он весит 1,3 кг, а его рост 15см . Этот дивный котик очень ласков, любит поспать. Чтобы его вес не снижался ,ему необходимо питаться не меньше 4 раз в день. В 2004 году этот рекорд занесён в Книгу Рекордов Гиннеса.</a:t>
            </a:r>
          </a:p>
        </p:txBody>
      </p:sp>
    </p:spTree>
    <p:extLst>
      <p:ext uri="{BB962C8B-B14F-4D97-AF65-F5344CB8AC3E}">
        <p14:creationId xmlns:p14="http://schemas.microsoft.com/office/powerpoint/2010/main" val="1297178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op10x.ru/wp-content/uploads/2013/06/kot.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331640" y="0"/>
            <a:ext cx="6048672" cy="6858000"/>
          </a:xfrm>
          <a:prstGeom prst="rect">
            <a:avLst/>
          </a:prstGeom>
          <a:noFill/>
          <a:ln>
            <a:noFill/>
          </a:ln>
        </p:spPr>
      </p:pic>
    </p:spTree>
    <p:extLst>
      <p:ext uri="{BB962C8B-B14F-4D97-AF65-F5344CB8AC3E}">
        <p14:creationId xmlns:p14="http://schemas.microsoft.com/office/powerpoint/2010/main" val="1503198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op10r.ru/uploads/posts/2015-03/1425594842_malenkiy_hamyak_2015.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29200"/>
          </a:xfrm>
          <a:prstGeom prst="rect">
            <a:avLst/>
          </a:prstGeom>
          <a:noFill/>
          <a:ln>
            <a:noFill/>
          </a:ln>
        </p:spPr>
      </p:pic>
      <p:sp>
        <p:nvSpPr>
          <p:cNvPr id="3" name="Прямоугольник 2"/>
          <p:cNvSpPr/>
          <p:nvPr/>
        </p:nvSpPr>
        <p:spPr>
          <a:xfrm>
            <a:off x="431540" y="5215456"/>
            <a:ext cx="8280920" cy="1477328"/>
          </a:xfrm>
          <a:prstGeom prst="rect">
            <a:avLst/>
          </a:prstGeom>
        </p:spPr>
        <p:txBody>
          <a:bodyPr wrap="square">
            <a:spAutoFit/>
          </a:bodyPr>
          <a:lstStyle/>
          <a:p>
            <a:r>
              <a:rPr lang="ru-RU" dirty="0">
                <a:solidFill>
                  <a:srgbClr val="002060"/>
                </a:solidFill>
              </a:rPr>
              <a:t>Этот хомяк </a:t>
            </a:r>
            <a:r>
              <a:rPr lang="ru-RU" dirty="0" err="1">
                <a:solidFill>
                  <a:srgbClr val="002060"/>
                </a:solidFill>
              </a:rPr>
              <a:t>Пиви</a:t>
            </a:r>
            <a:r>
              <a:rPr lang="ru-RU" dirty="0">
                <a:solidFill>
                  <a:srgbClr val="002060"/>
                </a:solidFill>
              </a:rPr>
              <a:t> живёт в Великобритании. Он вырос всего лишь до 2,5 см . Этот хомяк самый обыкновенный и не относится к породе карликовых хомяков. По рассказам хозяйки этого малыша, его рост прекратился, когда ему исполнилось 3 недели. Если сравнить рост </a:t>
            </a:r>
            <a:r>
              <a:rPr lang="ru-RU" dirty="0" err="1">
                <a:solidFill>
                  <a:srgbClr val="002060"/>
                </a:solidFill>
              </a:rPr>
              <a:t>Пиви</a:t>
            </a:r>
            <a:r>
              <a:rPr lang="ru-RU" dirty="0">
                <a:solidFill>
                  <a:srgbClr val="002060"/>
                </a:solidFill>
              </a:rPr>
              <a:t> и его братьев, то можно удивиться : ведь его братья достигли длины 10-15 см.</a:t>
            </a:r>
          </a:p>
        </p:txBody>
      </p:sp>
    </p:spTree>
    <p:extLst>
      <p:ext uri="{BB962C8B-B14F-4D97-AF65-F5344CB8AC3E}">
        <p14:creationId xmlns:p14="http://schemas.microsoft.com/office/powerpoint/2010/main" val="3679356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1072</Words>
  <Application>Microsoft Office PowerPoint</Application>
  <PresentationFormat>Экран (4:3)</PresentationFormat>
  <Paragraphs>39</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Hp</cp:lastModifiedBy>
  <cp:revision>7</cp:revision>
  <dcterms:created xsi:type="dcterms:W3CDTF">2017-11-12T13:19:47Z</dcterms:created>
  <dcterms:modified xsi:type="dcterms:W3CDTF">2018-01-05T17:51:01Z</dcterms:modified>
</cp:coreProperties>
</file>