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9" r:id="rId4"/>
    <p:sldId id="262" r:id="rId5"/>
    <p:sldId id="264" r:id="rId6"/>
    <p:sldId id="266" r:id="rId7"/>
    <p:sldId id="267" r:id="rId8"/>
    <p:sldId id="268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CCFB53-E99C-45C1-BAEE-1574EEFAFC96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5D3B56-3999-4933-8E7A-C4D68DA95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422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0027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5434-99BD-495D-AAC7-9355A496C44F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A77D-4074-4B42-8868-BE43549C4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180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5434-99BD-495D-AAC7-9355A496C44F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A77D-4074-4B42-8868-BE43549C4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278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5434-99BD-495D-AAC7-9355A496C44F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A77D-4074-4B42-8868-BE43549C4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8711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8835A-E0AB-4727-B175-986DC6D3DF93}" type="slidenum">
              <a:rPr lang="ru-RU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194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F4EB0B-A2DD-4D7C-945E-3ACE225B4F34}" type="slidenum">
              <a:rPr lang="ru-RU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753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E5560-4BE2-4E18-9171-B2F21FF496CC}" type="slidenum">
              <a:rPr lang="ru-RU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1189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114A1C-1AB0-4881-B2A7-735C7B78BD42}" type="slidenum">
              <a:rPr lang="ru-RU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883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94DA6-810C-417E-A3A1-0766E6D4C619}" type="slidenum">
              <a:rPr lang="ru-RU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8186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0A5FF-433B-4686-B7D2-3741BC18B59F}" type="slidenum">
              <a:rPr lang="ru-RU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1614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8B344-2E3C-4609-9AAD-2C2D5671932C}" type="slidenum">
              <a:rPr lang="ru-RU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1701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D6D6B-4C94-4319-8BBC-8B15964F66D5}" type="slidenum">
              <a:rPr lang="ru-RU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266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5434-99BD-495D-AAC7-9355A496C44F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A77D-4074-4B42-8868-BE43549C4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279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AF5ACC-F53F-4132-815B-6DD47EB9A5D3}" type="slidenum">
              <a:rPr lang="ru-RU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67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5EBD0-601B-42F9-B6BC-9B27B091310E}" type="slidenum">
              <a:rPr lang="ru-RU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6151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266C4-2E45-4A63-A097-A9F3740E9EAC}" type="slidenum">
              <a:rPr lang="ru-RU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596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/>
        </p:nvSpPr>
        <p:spPr>
          <a:xfrm>
            <a:off x="-75" y="6727600"/>
            <a:ext cx="9144000" cy="130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943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311700" y="1688433"/>
            <a:ext cx="8520600" cy="440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093956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5434-99BD-495D-AAC7-9355A496C44F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A77D-4074-4B42-8868-BE43549C4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868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5434-99BD-495D-AAC7-9355A496C44F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A77D-4074-4B42-8868-BE43549C4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509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5434-99BD-495D-AAC7-9355A496C44F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A77D-4074-4B42-8868-BE43549C4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117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5434-99BD-495D-AAC7-9355A496C44F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A77D-4074-4B42-8868-BE43549C4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620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5434-99BD-495D-AAC7-9355A496C44F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A77D-4074-4B42-8868-BE43549C4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381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5434-99BD-495D-AAC7-9355A496C44F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A77D-4074-4B42-8868-BE43549C4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891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5434-99BD-495D-AAC7-9355A496C44F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BA77D-4074-4B42-8868-BE43549C4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065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65434-99BD-495D-AAC7-9355A496C44F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BA77D-4074-4B42-8868-BE43549C42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354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9CBB77-96CB-4F07-99A7-54A2DF12FD91}" type="slidenum">
              <a:rPr lang="ru-RU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772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dirty="0">
              <a:latin typeface="Arial Black" panose="020B0A04020102020204" pitchFamily="34" charset="0"/>
            </a:endParaRPr>
          </a:p>
        </p:txBody>
      </p:sp>
      <p:sp>
        <p:nvSpPr>
          <p:cNvPr id="7" name="Заголовок 6"/>
          <p:cNvSpPr txBox="1">
            <a:spLocks noGrp="1"/>
          </p:cNvSpPr>
          <p:nvPr>
            <p:ph type="ctrTitle"/>
          </p:nvPr>
        </p:nvSpPr>
        <p:spPr>
          <a:xfrm>
            <a:off x="827584" y="692696"/>
            <a:ext cx="7772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Futura Md BT" pitchFamily="34" charset="0"/>
              </a:rPr>
              <a:t>«</a:t>
            </a:r>
            <a:r>
              <a:rPr lang="ru-RU" b="1" i="1" dirty="0">
                <a:solidFill>
                  <a:srgbClr val="C00000"/>
                </a:solidFill>
                <a:latin typeface="Futura Md BT" pitchFamily="34" charset="0"/>
              </a:rPr>
              <a:t>Умеешь сам - научи другого»</a:t>
            </a:r>
            <a:endParaRPr lang="en-US" sz="8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2492896"/>
            <a:ext cx="4978896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14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984359"/>
              </p:ext>
            </p:extLst>
          </p:nvPr>
        </p:nvGraphicFramePr>
        <p:xfrm>
          <a:off x="3707904" y="404664"/>
          <a:ext cx="244827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9654"/>
                <a:gridCol w="489654"/>
                <a:gridCol w="489654"/>
                <a:gridCol w="489654"/>
                <a:gridCol w="489654"/>
              </a:tblGrid>
              <a:tr h="3600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Х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и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м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и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я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091532"/>
              </p:ext>
            </p:extLst>
          </p:nvPr>
        </p:nvGraphicFramePr>
        <p:xfrm>
          <a:off x="107504" y="821335"/>
          <a:ext cx="4104456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3057"/>
                <a:gridCol w="513057"/>
                <a:gridCol w="513057"/>
                <a:gridCol w="513057"/>
                <a:gridCol w="513057"/>
                <a:gridCol w="513057"/>
                <a:gridCol w="513057"/>
                <a:gridCol w="51305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м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л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е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к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у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л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а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040636"/>
              </p:ext>
            </p:extLst>
          </p:nvPr>
        </p:nvGraphicFramePr>
        <p:xfrm>
          <a:off x="3203849" y="1243086"/>
          <a:ext cx="3456383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3769"/>
                <a:gridCol w="493769"/>
                <a:gridCol w="493769"/>
                <a:gridCol w="493769"/>
                <a:gridCol w="493769"/>
                <a:gridCol w="493769"/>
                <a:gridCol w="49376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к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р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е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м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и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й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168029"/>
              </p:ext>
            </p:extLst>
          </p:nvPr>
        </p:nvGraphicFramePr>
        <p:xfrm>
          <a:off x="3707904" y="2086588"/>
          <a:ext cx="252028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"/>
                <a:gridCol w="504056"/>
                <a:gridCol w="504056"/>
                <a:gridCol w="504056"/>
                <a:gridCol w="504056"/>
              </a:tblGrid>
              <a:tr h="28803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к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а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л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и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й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184855"/>
              </p:ext>
            </p:extLst>
          </p:nvPr>
        </p:nvGraphicFramePr>
        <p:xfrm>
          <a:off x="3203848" y="1664837"/>
          <a:ext cx="5544616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в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а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л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е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т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с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т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ь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483569"/>
              </p:ext>
            </p:extLst>
          </p:nvPr>
        </p:nvGraphicFramePr>
        <p:xfrm>
          <a:off x="467545" y="2503259"/>
          <a:ext cx="3744412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4916"/>
                <a:gridCol w="534916"/>
                <a:gridCol w="534916"/>
                <a:gridCol w="534916"/>
                <a:gridCol w="534916"/>
                <a:gridCol w="534916"/>
                <a:gridCol w="53491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э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л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е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м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е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т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653225"/>
              </p:ext>
            </p:extLst>
          </p:nvPr>
        </p:nvGraphicFramePr>
        <p:xfrm>
          <a:off x="3131842" y="2925010"/>
          <a:ext cx="3672405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8763"/>
                <a:gridCol w="541355"/>
                <a:gridCol w="536176"/>
                <a:gridCol w="538765"/>
                <a:gridCol w="416750"/>
                <a:gridCol w="550298"/>
                <a:gridCol w="55029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м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е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т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а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л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л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ы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282719"/>
              </p:ext>
            </p:extLst>
          </p:nvPr>
        </p:nvGraphicFramePr>
        <p:xfrm>
          <a:off x="1619671" y="3346761"/>
          <a:ext cx="3672409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4630"/>
                <a:gridCol w="524630"/>
                <a:gridCol w="524630"/>
                <a:gridCol w="474184"/>
                <a:gridCol w="544215"/>
                <a:gridCol w="555490"/>
                <a:gridCol w="52463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е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й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т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р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835171"/>
              </p:ext>
            </p:extLst>
          </p:nvPr>
        </p:nvGraphicFramePr>
        <p:xfrm>
          <a:off x="3635894" y="3768512"/>
          <a:ext cx="3168354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6066"/>
                <a:gridCol w="576064"/>
                <a:gridCol w="504056"/>
                <a:gridCol w="456050"/>
                <a:gridCol w="528059"/>
                <a:gridCol w="52805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и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з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т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п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89560"/>
              </p:ext>
            </p:extLst>
          </p:nvPr>
        </p:nvGraphicFramePr>
        <p:xfrm>
          <a:off x="3635896" y="4190263"/>
          <a:ext cx="216024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6064"/>
                <a:gridCol w="576064"/>
                <a:gridCol w="468052"/>
                <a:gridCol w="54006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с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е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р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а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956947"/>
              </p:ext>
            </p:extLst>
          </p:nvPr>
        </p:nvGraphicFramePr>
        <p:xfrm>
          <a:off x="1979713" y="4612014"/>
          <a:ext cx="3312368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873"/>
                <a:gridCol w="574873"/>
                <a:gridCol w="536548"/>
                <a:gridCol w="545953"/>
                <a:gridCol w="576064"/>
                <a:gridCol w="50405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п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р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т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380399"/>
              </p:ext>
            </p:extLst>
          </p:nvPr>
        </p:nvGraphicFramePr>
        <p:xfrm>
          <a:off x="1475656" y="5033765"/>
          <a:ext cx="547261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7261"/>
                <a:gridCol w="547261"/>
                <a:gridCol w="547261"/>
                <a:gridCol w="518457"/>
                <a:gridCol w="576064"/>
                <a:gridCol w="547262"/>
                <a:gridCol w="547261"/>
                <a:gridCol w="547261"/>
                <a:gridCol w="547261"/>
                <a:gridCol w="54726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с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е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д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и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е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и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я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497858"/>
              </p:ext>
            </p:extLst>
          </p:nvPr>
        </p:nvGraphicFramePr>
        <p:xfrm>
          <a:off x="2051720" y="5455516"/>
          <a:ext cx="432048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060"/>
                <a:gridCol w="540060"/>
                <a:gridCol w="540060"/>
                <a:gridCol w="540060"/>
                <a:gridCol w="540060"/>
                <a:gridCol w="540060"/>
                <a:gridCol w="540060"/>
                <a:gridCol w="54006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э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л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е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к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т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р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н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357865"/>
              </p:ext>
            </p:extLst>
          </p:nvPr>
        </p:nvGraphicFramePr>
        <p:xfrm>
          <a:off x="3635896" y="5877272"/>
          <a:ext cx="2232248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8062"/>
                <a:gridCol w="558062"/>
                <a:gridCol w="558062"/>
                <a:gridCol w="55806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а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т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о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anose="020B0A04020102020204" pitchFamily="34" charset="0"/>
                        </a:rPr>
                        <a:t>м</a:t>
                      </a:r>
                      <a:endParaRPr lang="en-US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46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en-US" sz="4000" dirty="0" smtClean="0">
                <a:solidFill>
                  <a:srgbClr val="800000"/>
                </a:solidFill>
              </a:rPr>
              <a:t>ТЕМА УРОКА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en-US" dirty="0" smtClean="0"/>
              <a:t>   </a:t>
            </a:r>
            <a:r>
              <a:rPr lang="ru-RU" altLang="en-US" sz="4400" dirty="0" smtClean="0">
                <a:solidFill>
                  <a:srgbClr val="000099"/>
                </a:solidFill>
              </a:rPr>
              <a:t>Характеристика химического элемента по его положению в периодической системе химических элементов</a:t>
            </a:r>
          </a:p>
          <a:p>
            <a:pPr eaLnBrk="1" hangingPunct="1">
              <a:buFontTx/>
              <a:buNone/>
            </a:pPr>
            <a:r>
              <a:rPr lang="ru-RU" altLang="en-US" sz="4400" dirty="0" smtClean="0">
                <a:solidFill>
                  <a:srgbClr val="000099"/>
                </a:solidFill>
              </a:rPr>
              <a:t>   Д.И. Менделеева и строению атома</a:t>
            </a:r>
          </a:p>
        </p:txBody>
      </p:sp>
    </p:spTree>
    <p:extLst>
      <p:ext uri="{BB962C8B-B14F-4D97-AF65-F5344CB8AC3E}">
        <p14:creationId xmlns:p14="http://schemas.microsoft.com/office/powerpoint/2010/main" val="419838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en-US" smtClean="0">
                <a:solidFill>
                  <a:srgbClr val="800000"/>
                </a:solidFill>
              </a:rPr>
              <a:t>Цели урока: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en-US" sz="2800" smtClean="0">
                <a:solidFill>
                  <a:srgbClr val="000099"/>
                </a:solidFill>
              </a:rPr>
              <a:t>Изучить план характеристики химического элемента и научиться применять его на практике.</a:t>
            </a:r>
          </a:p>
          <a:p>
            <a:pPr eaLnBrk="1" hangingPunct="1"/>
            <a:r>
              <a:rPr lang="ru-RU" altLang="en-US" sz="2800" smtClean="0">
                <a:solidFill>
                  <a:srgbClr val="006600"/>
                </a:solidFill>
              </a:rPr>
              <a:t>Обобщить и закрепить знания учащихся об основных закономерностях в изменении свойств элементов и их соединений, отраженных в периодической системе.</a:t>
            </a:r>
          </a:p>
          <a:p>
            <a:pPr eaLnBrk="1" hangingPunct="1"/>
            <a:r>
              <a:rPr lang="ru-RU" altLang="en-US" sz="2800" smtClean="0">
                <a:solidFill>
                  <a:srgbClr val="CC3399"/>
                </a:solidFill>
              </a:rPr>
              <a:t>Продолжить формирование умения работать с таблицей химических элементов.</a:t>
            </a:r>
          </a:p>
        </p:txBody>
      </p:sp>
    </p:spTree>
    <p:extLst>
      <p:ext uri="{BB962C8B-B14F-4D97-AF65-F5344CB8AC3E}">
        <p14:creationId xmlns:p14="http://schemas.microsoft.com/office/powerpoint/2010/main" val="225536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5622950" cy="943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 dirty="0"/>
              <a:t>Групповая работа</a:t>
            </a:r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179512" y="1988840"/>
            <a:ext cx="5508300" cy="3965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har char="-"/>
            </a:pPr>
            <a:r>
              <a:rPr lang="ru" dirty="0"/>
              <a:t>Используя </a:t>
            </a:r>
            <a:r>
              <a:rPr lang="ru" dirty="0" smtClean="0"/>
              <a:t>текст учебника, изучите план характеристики элемента по его положению в ПСХЭ Д.И</a:t>
            </a:r>
            <a:r>
              <a:rPr lang="kk-KZ" dirty="0" smtClean="0"/>
              <a:t>. Менделеева и строению атома</a:t>
            </a:r>
            <a:endParaRPr lang="ru" dirty="0"/>
          </a:p>
        </p:txBody>
      </p:sp>
      <p:pic>
        <p:nvPicPr>
          <p:cNvPr id="96" name="Shape 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34650" y="67733"/>
            <a:ext cx="3069374" cy="3053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577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908720"/>
            <a:ext cx="73448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Работа с </a:t>
            </a:r>
            <a:r>
              <a:rPr lang="ru-RU" sz="3600" dirty="0" err="1" smtClean="0"/>
              <a:t>флипчартом</a:t>
            </a:r>
            <a:endParaRPr lang="ru-RU" sz="3600" dirty="0" smtClean="0"/>
          </a:p>
          <a:p>
            <a:endParaRPr lang="en-US" sz="3600" dirty="0"/>
          </a:p>
          <a:p>
            <a:r>
              <a:rPr lang="ru-RU" sz="3600" dirty="0"/>
              <a:t>1 группа – </a:t>
            </a:r>
            <a:r>
              <a:rPr lang="ru-RU" sz="3600" smtClean="0"/>
              <a:t>по плану дать </a:t>
            </a:r>
            <a:r>
              <a:rPr lang="ru-RU" sz="3600" dirty="0"/>
              <a:t>характеристику элемента </a:t>
            </a:r>
            <a:r>
              <a:rPr lang="ru-RU" sz="3600" dirty="0" smtClean="0"/>
              <a:t>натрия</a:t>
            </a:r>
          </a:p>
          <a:p>
            <a:endParaRPr lang="en-US" sz="3600" dirty="0"/>
          </a:p>
          <a:p>
            <a:r>
              <a:rPr lang="ru-RU" sz="3600" dirty="0"/>
              <a:t>2 группа- дать характеристику фосфора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1079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Критерий </a:t>
            </a:r>
            <a:r>
              <a:rPr lang="ru-RU" dirty="0" smtClean="0"/>
              <a:t>оценивания постера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r>
              <a:rPr lang="ru-RU" sz="4000" dirty="0"/>
              <a:t>Соблюдение  порядка описания элемента</a:t>
            </a:r>
            <a:endParaRPr lang="en-US" sz="4000" dirty="0"/>
          </a:p>
          <a:p>
            <a:r>
              <a:rPr lang="ru-RU" sz="4000" dirty="0" smtClean="0"/>
              <a:t>  </a:t>
            </a:r>
            <a:r>
              <a:rPr lang="ru-RU" sz="4000" dirty="0"/>
              <a:t>Дана полная характеристика элемента</a:t>
            </a:r>
            <a:endParaRPr lang="en-US" sz="4000" dirty="0"/>
          </a:p>
          <a:p>
            <a:r>
              <a:rPr lang="ru-RU" sz="4000" dirty="0"/>
              <a:t> </a:t>
            </a:r>
            <a:r>
              <a:rPr lang="ru-RU" sz="4000" dirty="0" smtClean="0"/>
              <a:t> </a:t>
            </a:r>
            <a:r>
              <a:rPr lang="ru-RU" sz="4000" dirty="0"/>
              <a:t>Эстетичность оформления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40842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695</TotalTime>
  <Words>222</Words>
  <Application>Microsoft Office PowerPoint</Application>
  <PresentationFormat>Экран (4:3)</PresentationFormat>
  <Paragraphs>114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Оформление по умолчанию</vt:lpstr>
      <vt:lpstr>«Умеешь сам - научи другого»</vt:lpstr>
      <vt:lpstr>Презентация PowerPoint</vt:lpstr>
      <vt:lpstr>ТЕМА УРОКА</vt:lpstr>
      <vt:lpstr>Цели урока:</vt:lpstr>
      <vt:lpstr>Групповая работа</vt:lpstr>
      <vt:lpstr>Презентация PowerPoint</vt:lpstr>
      <vt:lpstr>Критерий оценивания постера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клиент</dc:creator>
  <cp:lastModifiedBy>клиент</cp:lastModifiedBy>
  <cp:revision>52</cp:revision>
  <dcterms:created xsi:type="dcterms:W3CDTF">2017-11-25T05:11:15Z</dcterms:created>
  <dcterms:modified xsi:type="dcterms:W3CDTF">2017-11-28T15:31:26Z</dcterms:modified>
</cp:coreProperties>
</file>