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8" r:id="rId3"/>
    <p:sldId id="266" r:id="rId4"/>
    <p:sldId id="260" r:id="rId5"/>
    <p:sldId id="257" r:id="rId6"/>
    <p:sldId id="259" r:id="rId7"/>
    <p:sldId id="261" r:id="rId8"/>
    <p:sldId id="262" r:id="rId9"/>
    <p:sldId id="263" r:id="rId10"/>
    <p:sldId id="264" r:id="rId11"/>
    <p:sldId id="270" r:id="rId12"/>
    <p:sldId id="265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Классный час на тему: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ru-RU" sz="1000" dirty="0" smtClean="0"/>
              <a:t>СПИД не спит</a:t>
            </a:r>
            <a:endParaRPr lang="ru-RU" sz="10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7992888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135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Распространение ВИЧ/СПИДа  можно предупредить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400600"/>
          </a:xfrm>
        </p:spPr>
        <p:txBody>
          <a:bodyPr>
            <a:normAutofit lnSpcReduction="10000"/>
          </a:bodyPr>
          <a:lstStyle/>
          <a:p>
            <a:pPr marL="137160" indent="0">
              <a:buNone/>
            </a:pPr>
            <a:r>
              <a:rPr lang="ru-RU" dirty="0" smtClean="0"/>
              <a:t>- </a:t>
            </a:r>
            <a:r>
              <a:rPr lang="ru-RU" b="1" dirty="0" smtClean="0"/>
              <a:t>проверкой </a:t>
            </a:r>
            <a:r>
              <a:rPr lang="ru-RU" b="1" dirty="0"/>
              <a:t>донорской крови;</a:t>
            </a:r>
          </a:p>
          <a:p>
            <a:pPr marL="137160" indent="0">
              <a:buNone/>
            </a:pPr>
            <a:r>
              <a:rPr lang="ru-RU" dirty="0" smtClean="0"/>
              <a:t>- </a:t>
            </a:r>
            <a:r>
              <a:rPr lang="ru-RU" dirty="0" smtClean="0">
                <a:solidFill>
                  <a:srgbClr val="FFC000"/>
                </a:solidFill>
              </a:rPr>
              <a:t>никогда </a:t>
            </a:r>
            <a:r>
              <a:rPr lang="ru-RU" dirty="0">
                <a:solidFill>
                  <a:srgbClr val="FFC000"/>
                </a:solidFill>
              </a:rPr>
              <a:t>и ни при каких обстоятельствах не пробовать наркотики</a:t>
            </a:r>
          </a:p>
          <a:p>
            <a:pPr marL="137160" indent="0">
              <a:buNone/>
            </a:pPr>
            <a:r>
              <a:rPr lang="ru-RU" dirty="0" smtClean="0"/>
              <a:t>- стерилизацией </a:t>
            </a:r>
            <a:r>
              <a:rPr lang="ru-RU" dirty="0"/>
              <a:t>медицинских инструментов и использованием одноразовых медицинских инструментов;</a:t>
            </a:r>
          </a:p>
          <a:p>
            <a:pPr marL="137160" indent="0">
              <a:buNone/>
            </a:pPr>
            <a:r>
              <a:rPr lang="ru-RU" dirty="0" smtClean="0"/>
              <a:t>- </a:t>
            </a:r>
            <a:r>
              <a:rPr lang="ru-RU" dirty="0" smtClean="0">
                <a:solidFill>
                  <a:srgbClr val="FFC000"/>
                </a:solidFill>
              </a:rPr>
              <a:t>использованием </a:t>
            </a:r>
            <a:r>
              <a:rPr lang="ru-RU" dirty="0">
                <a:solidFill>
                  <a:srgbClr val="FFC000"/>
                </a:solidFill>
              </a:rPr>
              <a:t>личных приборов и инструментов для маникюра, педикюра, пирсинга, бритья;</a:t>
            </a:r>
          </a:p>
          <a:p>
            <a:pPr marL="137160" indent="0">
              <a:buNone/>
            </a:pPr>
            <a:r>
              <a:rPr lang="ru-RU" dirty="0" smtClean="0"/>
              <a:t>- быть </a:t>
            </a:r>
            <a:r>
              <a:rPr lang="ru-RU" dirty="0"/>
              <a:t>верным одному здоровому сексуальному партнеру. </a:t>
            </a:r>
          </a:p>
          <a:p>
            <a:pPr marL="137160" indent="0">
              <a:buNone/>
            </a:pPr>
            <a:r>
              <a:rPr lang="ru-RU" dirty="0">
                <a:solidFill>
                  <a:srgbClr val="FFC000"/>
                </a:solidFill>
              </a:rPr>
              <a:t>- </a:t>
            </a:r>
            <a:r>
              <a:rPr lang="ru-RU" dirty="0" smtClean="0">
                <a:solidFill>
                  <a:srgbClr val="FFC000"/>
                </a:solidFill>
              </a:rPr>
              <a:t>правильно </a:t>
            </a:r>
            <a:r>
              <a:rPr lang="ru-RU" dirty="0">
                <a:solidFill>
                  <a:srgbClr val="FFC000"/>
                </a:solidFill>
              </a:rPr>
              <a:t>использовать презервативы.</a:t>
            </a:r>
          </a:p>
          <a:p>
            <a:pPr marL="13716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698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подумайте над ответами на такие вопросы: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92500"/>
          </a:bodyPr>
          <a:lstStyle/>
          <a:p>
            <a:pPr marL="137160" indent="0">
              <a:buNone/>
            </a:pPr>
            <a:r>
              <a:rPr lang="ru-RU" dirty="0">
                <a:solidFill>
                  <a:srgbClr val="002060"/>
                </a:solidFill>
              </a:rPr>
              <a:t>1.Что бы вы почувствовали, узнав, что один их ваших друзей инфицирован вирусом, вызывающим ВИЧ, СПИД? </a:t>
            </a:r>
          </a:p>
          <a:p>
            <a:pPr marL="137160" indent="0">
              <a:buNone/>
            </a:pPr>
            <a:r>
              <a:rPr lang="ru-RU" dirty="0">
                <a:solidFill>
                  <a:srgbClr val="FFC000"/>
                </a:solidFill>
              </a:rPr>
              <a:t>2.Как вы думаете, отразилось бы это на вашей дружбе? </a:t>
            </a:r>
          </a:p>
          <a:p>
            <a:pPr marL="137160" indent="0">
              <a:buNone/>
            </a:pPr>
            <a:r>
              <a:rPr lang="ru-RU" dirty="0">
                <a:solidFill>
                  <a:srgbClr val="002060"/>
                </a:solidFill>
              </a:rPr>
              <a:t>3.Как вы считаете, что плохо, СПИД или больные им люди? </a:t>
            </a:r>
          </a:p>
          <a:p>
            <a:pPr marL="137160" indent="0">
              <a:buNone/>
            </a:pPr>
            <a:r>
              <a:rPr lang="ru-RU" dirty="0">
                <a:solidFill>
                  <a:srgbClr val="FFC000"/>
                </a:solidFill>
              </a:rPr>
              <a:t>4.Что бы вы почувствовали, узнав, что один из ваших учителей болен СПИДом? </a:t>
            </a:r>
          </a:p>
          <a:p>
            <a:pPr marL="137160" indent="0">
              <a:buNone/>
            </a:pPr>
            <a:r>
              <a:rPr lang="ru-RU" dirty="0">
                <a:solidFill>
                  <a:srgbClr val="002060"/>
                </a:solidFill>
              </a:rPr>
              <a:t>5.Как вы полагаете, следует ли разрешить людям, больным СПИДом оставаться там, где они работают, учатся? </a:t>
            </a:r>
          </a:p>
          <a:p>
            <a:pPr marL="13716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181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6632"/>
            <a:ext cx="8208912" cy="66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7160" indent="0" algn="ctr">
              <a:buNone/>
            </a:pPr>
            <a:r>
              <a:rPr lang="ru-RU" sz="4800" dirty="0" smtClean="0">
                <a:solidFill>
                  <a:srgbClr val="002060"/>
                </a:solidFill>
              </a:rPr>
              <a:t>Берегите себя </a:t>
            </a:r>
            <a:r>
              <a:rPr lang="ru-RU" sz="4800" dirty="0">
                <a:solidFill>
                  <a:srgbClr val="002060"/>
                </a:solidFill>
              </a:rPr>
              <a:t>и</a:t>
            </a:r>
            <a:r>
              <a:rPr lang="ru-RU" sz="4800" dirty="0" smtClean="0">
                <a:solidFill>
                  <a:srgbClr val="002060"/>
                </a:solidFill>
              </a:rPr>
              <a:t> не болейте!</a:t>
            </a:r>
            <a:endParaRPr lang="ru-RU" sz="4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07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120720"/>
          </a:xfrm>
        </p:spPr>
        <p:txBody>
          <a:bodyPr/>
          <a:lstStyle/>
          <a:p>
            <a:pPr marL="137160" indent="0" algn="ctr">
              <a:buNone/>
            </a:pPr>
            <a:endParaRPr lang="ru-RU" dirty="0" smtClean="0"/>
          </a:p>
          <a:p>
            <a:pPr marL="137160" indent="0" algn="ctr">
              <a:buNone/>
            </a:pPr>
            <a:endParaRPr lang="ru-RU" dirty="0"/>
          </a:p>
          <a:p>
            <a:pPr marL="137160" indent="0" algn="ctr">
              <a:buNone/>
            </a:pPr>
            <a:endParaRPr lang="ru-RU" dirty="0" smtClean="0"/>
          </a:p>
          <a:p>
            <a:pPr marL="137160" indent="0" algn="ctr">
              <a:buNone/>
            </a:pPr>
            <a:endParaRPr lang="ru-RU" dirty="0"/>
          </a:p>
          <a:p>
            <a:pPr marL="137160" indent="0" algn="ctr">
              <a:buNone/>
            </a:pPr>
            <a:endParaRPr lang="ru-RU" dirty="0" smtClean="0"/>
          </a:p>
          <a:p>
            <a:pPr marL="137160" indent="0" algn="ctr">
              <a:buNone/>
            </a:pPr>
            <a:r>
              <a:rPr lang="ru-RU" sz="6600" dirty="0" smtClean="0">
                <a:solidFill>
                  <a:srgbClr val="C00000"/>
                </a:solidFill>
              </a:rPr>
              <a:t>Спасибо за внимание </a:t>
            </a:r>
            <a:endParaRPr lang="ru-RU" sz="6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27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600"/>
          </a:xfrm>
        </p:spPr>
        <p:txBody>
          <a:bodyPr/>
          <a:lstStyle/>
          <a:p>
            <a:pPr marL="137160" indent="0">
              <a:buNone/>
            </a:pPr>
            <a:r>
              <a:rPr lang="ru-RU" dirty="0" smtClean="0"/>
              <a:t> </a:t>
            </a:r>
          </a:p>
          <a:p>
            <a:pPr marL="137160" indent="0">
              <a:buNone/>
            </a:pPr>
            <a:r>
              <a:rPr lang="ru-RU" dirty="0" smtClean="0"/>
              <a:t> </a:t>
            </a:r>
            <a:r>
              <a:rPr lang="ru-RU" sz="3200" dirty="0" smtClean="0">
                <a:solidFill>
                  <a:schemeClr val="bg1"/>
                </a:solidFill>
              </a:rPr>
              <a:t>- профилактика </a:t>
            </a:r>
            <a:r>
              <a:rPr lang="ru-RU" sz="3200" dirty="0">
                <a:solidFill>
                  <a:schemeClr val="bg1"/>
                </a:solidFill>
              </a:rPr>
              <a:t>распространения ВИЧ/СПИДа в молодёжной </a:t>
            </a:r>
            <a:r>
              <a:rPr lang="ru-RU" sz="3200" dirty="0" smtClean="0">
                <a:solidFill>
                  <a:schemeClr val="bg1"/>
                </a:solidFill>
              </a:rPr>
              <a:t>среде.</a:t>
            </a:r>
          </a:p>
          <a:p>
            <a:pPr marL="137160" indent="0">
              <a:buNone/>
            </a:pPr>
            <a:endParaRPr lang="ru-RU" sz="3200" dirty="0" smtClean="0">
              <a:solidFill>
                <a:schemeClr val="bg1"/>
              </a:solidFill>
            </a:endParaRPr>
          </a:p>
          <a:p>
            <a:pPr marL="137160" indent="0">
              <a:buNone/>
            </a:pPr>
            <a:r>
              <a:rPr lang="ru-RU" sz="3200" dirty="0" smtClean="0">
                <a:solidFill>
                  <a:schemeClr val="bg1"/>
                </a:solidFill>
              </a:rPr>
              <a:t> - формирование </a:t>
            </a:r>
            <a:r>
              <a:rPr lang="ru-RU" sz="3200" dirty="0">
                <a:solidFill>
                  <a:schemeClr val="bg1"/>
                </a:solidFill>
              </a:rPr>
              <a:t>у обучающихся осознания важности проблемы ВИЧ/СПИДа и личной ответственности за свое </a:t>
            </a:r>
            <a:r>
              <a:rPr lang="ru-RU" sz="3200" dirty="0" smtClean="0">
                <a:solidFill>
                  <a:schemeClr val="bg1"/>
                </a:solidFill>
              </a:rPr>
              <a:t>поведение</a:t>
            </a:r>
            <a:r>
              <a:rPr lang="ru-RU" sz="3200" dirty="0">
                <a:solidFill>
                  <a:schemeClr val="bg1"/>
                </a:solidFill>
              </a:rPr>
              <a:t>.</a:t>
            </a:r>
            <a:endParaRPr lang="ru-RU" sz="32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endParaRPr lang="ru-RU" sz="3200" dirty="0" smtClean="0">
              <a:solidFill>
                <a:schemeClr val="bg1"/>
              </a:solidFill>
            </a:endParaRPr>
          </a:p>
          <a:p>
            <a:pPr marL="137160" indent="0">
              <a:buNone/>
            </a:pPr>
            <a:r>
              <a:rPr lang="ru-RU" sz="3200" dirty="0" smtClean="0">
                <a:solidFill>
                  <a:schemeClr val="bg1"/>
                </a:solidFill>
              </a:rPr>
              <a:t> - пропаганда ЗОЖ.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967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700" dirty="0">
                <a:gradFill>
                  <a:gsLst>
                    <a:gs pos="0">
                      <a:srgbClr val="CEB966">
                        <a:tint val="73000"/>
                        <a:satMod val="145000"/>
                      </a:srgbClr>
                    </a:gs>
                    <a:gs pos="73000">
                      <a:srgbClr val="CEB966">
                        <a:tint val="73000"/>
                        <a:satMod val="145000"/>
                      </a:srgbClr>
                    </a:gs>
                    <a:gs pos="100000">
                      <a:srgbClr val="CEB966">
                        <a:tint val="83000"/>
                        <a:satMod val="143000"/>
                      </a:srgbClr>
                    </a:gs>
                  </a:gsLst>
                  <a:lin ang="4800000" scaled="1"/>
                </a:gradFill>
              </a:rPr>
              <a:t>1 декабря – Международный день борьбы со СПИДом.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0" y="1628800"/>
            <a:ext cx="4497388" cy="4824536"/>
          </a:xfrm>
        </p:spPr>
        <p:txBody>
          <a:bodyPr>
            <a:normAutofit fontScale="92500" lnSpcReduction="20000"/>
          </a:bodyPr>
          <a:lstStyle/>
          <a:p>
            <a:pPr lvl="0">
              <a:buClr>
                <a:prstClr val="white">
                  <a:shade val="95000"/>
                </a:prstClr>
              </a:buClr>
            </a:pPr>
            <a:r>
              <a:rPr lang="ru-RU" sz="2600" b="1" dirty="0">
                <a:solidFill>
                  <a:prstClr val="white"/>
                </a:solidFill>
              </a:rPr>
              <a:t>Красная ленточка - официальный международный символ борьбы со СПИДом.</a:t>
            </a:r>
          </a:p>
          <a:p>
            <a:pPr marL="0" lvl="0" indent="0">
              <a:buClr>
                <a:prstClr val="white">
                  <a:shade val="95000"/>
                </a:prstClr>
              </a:buClr>
              <a:buNone/>
            </a:pPr>
            <a:endParaRPr lang="ru-RU" sz="2600" dirty="0">
              <a:solidFill>
                <a:prstClr val="white"/>
              </a:solidFill>
            </a:endParaRPr>
          </a:p>
          <a:p>
            <a:pPr lvl="0">
              <a:buClr>
                <a:prstClr val="white">
                  <a:shade val="95000"/>
                </a:prstClr>
              </a:buClr>
            </a:pPr>
            <a:r>
              <a:rPr lang="ru-RU" sz="2600" dirty="0">
                <a:solidFill>
                  <a:prstClr val="white"/>
                </a:solidFill>
              </a:rPr>
              <a:t>В апреле 1991 года, для привлечения внимания общественности к проблеме ВИЧ/СПИДа, художник Франк </a:t>
            </a:r>
            <a:r>
              <a:rPr lang="ru-RU" sz="2600" dirty="0" err="1">
                <a:solidFill>
                  <a:prstClr val="white"/>
                </a:solidFill>
              </a:rPr>
              <a:t>Мур</a:t>
            </a:r>
            <a:r>
              <a:rPr lang="ru-RU" sz="2600" dirty="0">
                <a:solidFill>
                  <a:prstClr val="white"/>
                </a:solidFill>
              </a:rPr>
              <a:t> создал красную ленточку. Красная ленточка становится символом надежды, объединившим голоса людей в борьбе со СПИДом.</a:t>
            </a:r>
          </a:p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168" y="1592198"/>
            <a:ext cx="3883489" cy="4426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983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Немного истории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ru-RU" dirty="0"/>
              <a:t>5 июня 1981 года Американский Центр контроля над заболеваниями зарегистрировал новую болезнь — СПИД (Синдром приобретенного </a:t>
            </a:r>
            <a:r>
              <a:rPr lang="ru-RU" dirty="0" smtClean="0"/>
              <a:t>иммунодефицита).</a:t>
            </a:r>
          </a:p>
          <a:p>
            <a:pPr marL="137160" indent="0">
              <a:buNone/>
            </a:pPr>
            <a:r>
              <a:rPr lang="ru-RU" dirty="0" smtClean="0"/>
              <a:t>В </a:t>
            </a:r>
            <a:r>
              <a:rPr lang="ru-RU" dirty="0"/>
              <a:t>1982 году была установлена инфекционная природа этой болезни. А в 1983 - выделен ее возбудитель, получивший название - вирус иммунодефицита человека (ВИЧ</a:t>
            </a:r>
            <a:r>
              <a:rPr lang="ru-RU" dirty="0" smtClean="0"/>
              <a:t>).</a:t>
            </a:r>
          </a:p>
          <a:p>
            <a:pPr marL="137160" indent="0" algn="ctr">
              <a:buNone/>
            </a:pPr>
            <a:r>
              <a:rPr lang="ru-RU" dirty="0" smtClean="0"/>
              <a:t> </a:t>
            </a:r>
            <a:r>
              <a:rPr lang="ru-RU" sz="4400" b="1" dirty="0" smtClean="0">
                <a:solidFill>
                  <a:srgbClr val="C00000"/>
                </a:solidFill>
              </a:rPr>
              <a:t>«</a:t>
            </a:r>
            <a:r>
              <a:rPr lang="ru-RU" sz="4400" b="1" dirty="0">
                <a:solidFill>
                  <a:srgbClr val="C00000"/>
                </a:solidFill>
              </a:rPr>
              <a:t>вирус» - </a:t>
            </a:r>
            <a:r>
              <a:rPr lang="ru-RU" sz="4400" b="1" dirty="0" smtClean="0">
                <a:solidFill>
                  <a:srgbClr val="C00000"/>
                </a:solidFill>
              </a:rPr>
              <a:t>означает </a:t>
            </a:r>
            <a:r>
              <a:rPr lang="ru-RU" sz="4400" b="1" dirty="0">
                <a:solidFill>
                  <a:srgbClr val="C00000"/>
                </a:solidFill>
              </a:rPr>
              <a:t>«яд».</a:t>
            </a:r>
          </a:p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59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Что такое ВИЧ?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5238" y="1600200"/>
            <a:ext cx="7733524" cy="470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428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/>
              <a:t> </a:t>
            </a:r>
            <a:r>
              <a:rPr lang="ru-RU" sz="3900" dirty="0"/>
              <a:t>Что такое ВИЧ</a:t>
            </a:r>
            <a:r>
              <a:rPr lang="ru-RU" sz="3900" dirty="0" smtClean="0"/>
              <a:t>?</a:t>
            </a:r>
          </a:p>
          <a:p>
            <a:pPr marL="0" indent="0">
              <a:buNone/>
            </a:pPr>
            <a:r>
              <a:rPr lang="ru-RU" b="1" dirty="0" smtClean="0"/>
              <a:t>В</a:t>
            </a:r>
            <a:r>
              <a:rPr lang="ru-RU" dirty="0" smtClean="0"/>
              <a:t> </a:t>
            </a:r>
            <a:r>
              <a:rPr lang="ru-RU" dirty="0"/>
              <a:t>– </a:t>
            </a:r>
            <a:r>
              <a:rPr lang="ru-RU" dirty="0">
                <a:solidFill>
                  <a:srgbClr val="C00000"/>
                </a:solidFill>
              </a:rPr>
              <a:t>вирус</a:t>
            </a:r>
            <a:r>
              <a:rPr lang="ru-RU" dirty="0"/>
              <a:t> </a:t>
            </a:r>
            <a:r>
              <a:rPr lang="ru-RU" b="1" dirty="0"/>
              <a:t>И</a:t>
            </a:r>
            <a:r>
              <a:rPr lang="ru-RU" dirty="0"/>
              <a:t> – </a:t>
            </a:r>
            <a:r>
              <a:rPr lang="ru-RU" dirty="0">
                <a:solidFill>
                  <a:srgbClr val="C00000"/>
                </a:solidFill>
              </a:rPr>
              <a:t>иммунодефицита</a:t>
            </a:r>
            <a:r>
              <a:rPr lang="ru-RU" dirty="0"/>
              <a:t> </a:t>
            </a:r>
            <a:r>
              <a:rPr lang="ru-RU" b="1" dirty="0"/>
              <a:t>Ч</a:t>
            </a:r>
            <a:r>
              <a:rPr lang="ru-RU" dirty="0"/>
              <a:t> – </a:t>
            </a:r>
            <a:r>
              <a:rPr lang="ru-RU" dirty="0">
                <a:solidFill>
                  <a:srgbClr val="C00000"/>
                </a:solidFill>
              </a:rPr>
              <a:t>человека</a:t>
            </a:r>
          </a:p>
          <a:p>
            <a:pPr marL="0" indent="0">
              <a:buNone/>
            </a:pPr>
            <a:r>
              <a:rPr lang="ru-RU" i="1" dirty="0"/>
              <a:t> </a:t>
            </a:r>
            <a:r>
              <a:rPr lang="ru-RU" i="1" u="sng" dirty="0"/>
              <a:t>Вирус ВИЧ – возбудитель болезни СПИД</a:t>
            </a:r>
          </a:p>
          <a:p>
            <a:pPr marL="0" indent="0" algn="ctr">
              <a:buNone/>
            </a:pPr>
            <a:r>
              <a:rPr lang="ru-RU" dirty="0"/>
              <a:t> Что такое СПИД</a:t>
            </a:r>
            <a:r>
              <a:rPr lang="ru-RU" dirty="0" smtClean="0"/>
              <a:t>?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С</a:t>
            </a:r>
            <a:r>
              <a:rPr lang="ru-RU" dirty="0"/>
              <a:t> – </a:t>
            </a:r>
            <a:r>
              <a:rPr lang="ru-RU" dirty="0">
                <a:solidFill>
                  <a:srgbClr val="C00000"/>
                </a:solidFill>
              </a:rPr>
              <a:t>синдром</a:t>
            </a:r>
            <a:r>
              <a:rPr lang="ru-RU" dirty="0"/>
              <a:t> (комплекс симптомов)</a:t>
            </a:r>
          </a:p>
          <a:p>
            <a:pPr marL="0" indent="0">
              <a:buNone/>
            </a:pPr>
            <a:r>
              <a:rPr lang="ru-RU" b="1" dirty="0"/>
              <a:t>П</a:t>
            </a:r>
            <a:r>
              <a:rPr lang="ru-RU" dirty="0"/>
              <a:t> – </a:t>
            </a:r>
            <a:r>
              <a:rPr lang="ru-RU" dirty="0">
                <a:solidFill>
                  <a:srgbClr val="C00000"/>
                </a:solidFill>
              </a:rPr>
              <a:t>приобретённого</a:t>
            </a:r>
            <a:r>
              <a:rPr lang="ru-RU" dirty="0"/>
              <a:t> (не врождённого состояния)</a:t>
            </a:r>
          </a:p>
          <a:p>
            <a:pPr marL="0" indent="0">
              <a:buNone/>
            </a:pPr>
            <a:r>
              <a:rPr lang="ru-RU" b="1" dirty="0"/>
              <a:t>ИД</a:t>
            </a:r>
            <a:r>
              <a:rPr lang="ru-RU" dirty="0"/>
              <a:t> – </a:t>
            </a:r>
            <a:r>
              <a:rPr lang="ru-RU" dirty="0">
                <a:solidFill>
                  <a:srgbClr val="C00000"/>
                </a:solidFill>
              </a:rPr>
              <a:t>иммунодефицита</a:t>
            </a:r>
            <a:r>
              <a:rPr lang="ru-RU" dirty="0"/>
              <a:t> (организм теряет способность сопротивляться различным инфекциям) </a:t>
            </a:r>
          </a:p>
          <a:p>
            <a:pPr marL="0" indent="0">
              <a:buNone/>
            </a:pPr>
            <a:r>
              <a:rPr lang="ru-RU" i="1" u="sng" dirty="0"/>
              <a:t>СПИД – это комплекс заболеваний, поражающих иммунную систему человека, возникающих у ВИЧ-инфицированных людей.</a:t>
            </a:r>
          </a:p>
          <a:p>
            <a:pPr marL="0" indent="0">
              <a:buNone/>
            </a:pPr>
            <a:endParaRPr lang="ru-RU" u="sng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66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Где живет вирус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8748464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671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856984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335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ru-RU" dirty="0"/>
              <a:t>ВИЧ не передается: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 fontScale="92500" lnSpcReduction="10000"/>
          </a:bodyPr>
          <a:lstStyle/>
          <a:p>
            <a:pPr marL="137160" indent="0">
              <a:buNone/>
            </a:pPr>
            <a:r>
              <a:rPr lang="ru-RU" dirty="0" smtClean="0"/>
              <a:t>- </a:t>
            </a:r>
            <a:r>
              <a:rPr lang="ru-RU" dirty="0" smtClean="0">
                <a:solidFill>
                  <a:srgbClr val="FFFF00"/>
                </a:solidFill>
              </a:rPr>
              <a:t>при </a:t>
            </a:r>
            <a:r>
              <a:rPr lang="ru-RU" dirty="0">
                <a:solidFill>
                  <a:srgbClr val="FFFF00"/>
                </a:solidFill>
              </a:rPr>
              <a:t>дружеских объятиях и поцелуях;</a:t>
            </a:r>
          </a:p>
          <a:p>
            <a:pPr marL="137160" indent="0">
              <a:buNone/>
            </a:pPr>
            <a:r>
              <a:rPr lang="ru-RU" dirty="0" smtClean="0"/>
              <a:t>- через </a:t>
            </a:r>
            <a:r>
              <a:rPr lang="ru-RU" dirty="0"/>
              <a:t>рукопожатия;</a:t>
            </a:r>
          </a:p>
          <a:p>
            <a:pPr marL="137160" indent="0">
              <a:buNone/>
            </a:pPr>
            <a:r>
              <a:rPr lang="ru-RU" dirty="0" smtClean="0"/>
              <a:t>- </a:t>
            </a:r>
            <a:r>
              <a:rPr lang="ru-RU" dirty="0" smtClean="0">
                <a:solidFill>
                  <a:srgbClr val="FFFF00"/>
                </a:solidFill>
              </a:rPr>
              <a:t>при </a:t>
            </a:r>
            <a:r>
              <a:rPr lang="ru-RU" dirty="0">
                <a:solidFill>
                  <a:srgbClr val="FFFF00"/>
                </a:solidFill>
              </a:rPr>
              <a:t>пользовании столовыми приборами, постельными принадлежностями;</a:t>
            </a:r>
          </a:p>
          <a:p>
            <a:pPr marL="137160" indent="0">
              <a:buNone/>
            </a:pPr>
            <a:r>
              <a:rPr lang="ru-RU" dirty="0" smtClean="0"/>
              <a:t>- через </a:t>
            </a:r>
            <a:r>
              <a:rPr lang="ru-RU" dirty="0"/>
              <a:t>предметы производственной и домашней обстановки;</a:t>
            </a:r>
          </a:p>
          <a:p>
            <a:pPr marL="137160" indent="0">
              <a:buNone/>
            </a:pPr>
            <a:r>
              <a:rPr lang="ru-RU" dirty="0" smtClean="0"/>
              <a:t>-</a:t>
            </a:r>
            <a:r>
              <a:rPr lang="ru-RU" dirty="0" smtClean="0">
                <a:solidFill>
                  <a:srgbClr val="FFFF00"/>
                </a:solidFill>
              </a:rPr>
              <a:t>в </a:t>
            </a:r>
            <a:r>
              <a:rPr lang="ru-RU" dirty="0">
                <a:solidFill>
                  <a:srgbClr val="FFFF00"/>
                </a:solidFill>
              </a:rPr>
              <a:t>общественном транспорте;</a:t>
            </a:r>
          </a:p>
          <a:p>
            <a:pPr marL="137160" indent="0">
              <a:buNone/>
            </a:pPr>
            <a:r>
              <a:rPr lang="ru-RU" dirty="0" smtClean="0"/>
              <a:t>- насекомыми</a:t>
            </a:r>
            <a:r>
              <a:rPr lang="ru-RU" dirty="0"/>
              <a:t>, в том числе кровососущими;</a:t>
            </a:r>
          </a:p>
          <a:p>
            <a:pPr marL="137160" indent="0">
              <a:buNone/>
            </a:pPr>
            <a:r>
              <a:rPr lang="ru-RU" dirty="0" smtClean="0"/>
              <a:t>- </a:t>
            </a:r>
            <a:r>
              <a:rPr lang="ru-RU" dirty="0" smtClean="0">
                <a:solidFill>
                  <a:srgbClr val="FFFF00"/>
                </a:solidFill>
              </a:rPr>
              <a:t>воздушно-капельным </a:t>
            </a:r>
            <a:r>
              <a:rPr lang="ru-RU" dirty="0">
                <a:solidFill>
                  <a:srgbClr val="FFFF00"/>
                </a:solidFill>
              </a:rPr>
              <a:t>путем.</a:t>
            </a:r>
          </a:p>
          <a:p>
            <a:pPr marL="137160" indent="0">
              <a:buNone/>
            </a:pPr>
            <a:r>
              <a:rPr lang="ru-RU" dirty="0" smtClean="0"/>
              <a:t>- Вирус </a:t>
            </a:r>
            <a:r>
              <a:rPr lang="ru-RU" dirty="0"/>
              <a:t>не передается через воду, пищу, посуду, предметы; к которым прикасался больной или вирусоноситель, через рукопожатие и другие бытовые контакты.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639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166</TotalTime>
  <Words>458</Words>
  <Application>Microsoft Office PowerPoint</Application>
  <PresentationFormat>Экран (4:3)</PresentationFormat>
  <Paragraphs>58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Апекс</vt:lpstr>
      <vt:lpstr>Классный час на тему:</vt:lpstr>
      <vt:lpstr>Цели:</vt:lpstr>
      <vt:lpstr>1 декабря – Международный день борьбы со СПИДом. </vt:lpstr>
      <vt:lpstr>Немного истории</vt:lpstr>
      <vt:lpstr> Что такое ВИЧ?</vt:lpstr>
      <vt:lpstr>Презентация PowerPoint</vt:lpstr>
      <vt:lpstr>Где живет вирус</vt:lpstr>
      <vt:lpstr>Презентация PowerPoint</vt:lpstr>
      <vt:lpstr>ВИЧ не передается: </vt:lpstr>
      <vt:lpstr>Распространение ВИЧ/СПИДа  можно предупредить </vt:lpstr>
      <vt:lpstr>подумайте над ответами на такие вопросы: </vt:lpstr>
      <vt:lpstr>Спасибо за внимание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Nata</cp:lastModifiedBy>
  <cp:revision>12</cp:revision>
  <dcterms:created xsi:type="dcterms:W3CDTF">2013-12-01T17:38:22Z</dcterms:created>
  <dcterms:modified xsi:type="dcterms:W3CDTF">2016-12-12T14:05:17Z</dcterms:modified>
</cp:coreProperties>
</file>