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43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9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0" r:id="rId41"/>
    <p:sldId id="291" r:id="rId4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7899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0E86DC-2CF7-4EFD-959E-F0EBBBF2D3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7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F9BB69-F2C8-4F61-ABC8-A9DF04A142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02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8171FF-E914-4856-B13C-6B1E175932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193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C4F96D-A115-4F7E-82FC-F78B890ED3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050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AAD35D-6E4C-41C9-B8E5-177C2EBC55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443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8470F7-F377-4D9F-8068-EFE7E1904B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42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11901A-FE0A-4901-9D16-AA306ADACC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17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6303D7-2763-4638-84FC-AC97272A78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771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40D472-FF0D-40A8-B915-93B3D1767D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29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1E8DD1-9215-4391-96A0-085930B7A7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296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FC34E5-2B63-4B25-8201-09AB7735B9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87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A59621-C836-4FE7-91CE-776F972898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3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49450" cy="5916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6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93BD33-9CE5-47CE-87EF-53FE37604B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822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550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2DA51D-F28A-46D0-B96B-56CB4CC4F0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7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B91D87-45B9-4F34-945F-E772AB075A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6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C0BB75-1631-408C-9E2E-7C892D78DD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6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81FA0B-356B-47A3-8B8E-5A73819148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6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5513" cy="335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3313" y="2819400"/>
            <a:ext cx="3467100" cy="335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C1400C-5E10-4238-97C2-317B5D9FC1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4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23CC72-402E-4A5B-AB2E-EF853F9BA5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8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6FC070-9E0B-4B7B-8AD7-AF583F06F8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0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F56DFF-2591-45C7-B601-2271C1A49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3B19E8-A61B-47A6-8401-2E980205FD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6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4E29F8-D172-425E-A6BB-B4AFED7F31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1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7DCC62-236D-4FFB-B76D-CF9494A11E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52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AD32D0-8924-4247-8D0C-C2B7C5BFE3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98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0063" cy="4951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1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9C1487-D80B-4B79-9ED3-8910BF2393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0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1C1003-4614-4CD6-9F2A-A5CC634012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37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1B37E1-1D16-43AB-821B-CA1619EC79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15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46A967-1D37-4BEB-8226-9AED596886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63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68725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9325" y="2362200"/>
            <a:ext cx="3770313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A1D6A4-6D79-4C07-9E82-D183E7EFF5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6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54E795-9338-46DD-A10D-B0F2EAFB73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4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068AEF-191F-41F5-9C70-9BCF02D020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71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9EBFC8-96C8-47C6-9B3E-712FD62378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8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B646BE-612F-4D02-8B5D-FE7BCF045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0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38CE1D-9C91-4C09-9E3E-A80AEF09DC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59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0898DD-4A64-4CCF-8A96-12CB95B7FA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74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1CC29C-408D-4981-B244-94880F596E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833438"/>
            <a:ext cx="1944688" cy="5251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3438" y="833438"/>
            <a:ext cx="568166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6E1F75-4A19-4362-AED1-9B1A01685F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61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DAA35E-014B-41E9-9EFD-E0DBB6A4D2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54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E637D1-6FE0-4C52-95B0-EDF927F5E2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43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9372E7-7FB8-4B27-9FB8-5CED923C1C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73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DC9EFD-19CC-4078-BE78-FFA913B4B7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62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49FAAC-809E-4DA4-83D3-EC58FE3AD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6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3821C3-2787-4675-ADB7-4653F8175E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5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7B73DD-B665-4293-92B4-649FE5C544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60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2FC4DE-0681-4634-9637-817C71DA40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0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F098A3-6EA0-4B9B-8DB9-AD965530A5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54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724315-9736-41F0-A73B-DFA9B3A8E2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59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68EFF1-BB19-4916-AAFB-619C95DBC4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334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B25EFD-8358-46DE-AAA9-DBBA5D515F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41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C66DCC-068A-4110-80FB-A35421312D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60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A84F0-0DAE-454E-950F-CD60E73A6D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03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F50F19-6CD7-4C35-892E-6076DCFB36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712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5888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6488" y="1905000"/>
            <a:ext cx="3927475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19C002-B42B-4DF2-83CC-F30DBD5548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73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FCDF58-585D-4015-8A45-E1F8A5659A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8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BE9FAF-E313-4025-BB2B-02B998632B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29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453B5A-6125-46E1-AFC3-7D37F5C907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14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34F169-ADD5-4E92-BD27-BFFB8A6AF5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57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DAA84A-18C3-46A4-AD25-DA5590A3BA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72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D37F63-BAEF-4032-9064-18BCC6E53D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02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F7EB38-D1C5-4F0D-AE4C-1D4E852BF1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1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5500" cy="5849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49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C42678-E87B-430B-B832-3250E33F87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78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257DD2-77D2-496E-A26D-6F4C356C16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8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ADA274-99FB-4E29-B072-2C20FC5FB9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44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BC1966-E79C-48FE-B17B-BBF300D5D9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64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2017713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94033A-05FD-48BA-B72C-5650011C0F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5FA468-3CD6-49D2-B987-737BF7998B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16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13A38C-C22A-4DC7-83BC-7FD86C0D08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3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8A8417-5065-4784-BF89-20C61313E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40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3E90BC-0194-48D9-97C7-BB793CFA22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42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9EBE5F-5E11-4139-A1C1-1BBE8F2C2C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12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F69ACF-148B-48FE-8646-62402F3BC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A90826-D4D1-4101-A3FD-3D9CBC7F2F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73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49450" cy="5916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6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09E832-879B-4EB6-86F6-31D115C395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4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C1C541-9BF1-45C3-9F17-2BB933EEC2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67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57A353-18C8-4768-AD89-B2B01A6D85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20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B484A5-7825-4BBE-92EB-AE2737076C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85B580-C5BF-4D1F-ADEF-7E09EF4501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40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5513" cy="335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3313" y="2819400"/>
            <a:ext cx="3467100" cy="335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B0E874-E3DA-4B2C-8C13-C15583D6A3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344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60BCDB-0A34-4653-9F97-8A83F49A1E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73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2F5D7F-BCB2-47AA-8112-E2AFDD3460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9C00B7-1850-441D-A06D-33DAE41F79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4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D79F5E-3D0E-421E-9966-438E4304AD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59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4417E6-0440-449A-BCDB-62CF0133D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64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5FFBE2-D35F-40A6-BC3A-E5BE9C7D69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32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0063" cy="4951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1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19CD4C-49E4-4C41-BA00-123D02BE64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66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C4887A-715C-4CD5-98A2-994FEC4221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498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FBCE6-0132-49A7-8046-D67F7B528A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8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4A4DBF-E192-4176-8434-27DC5F9D96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428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E837F1-BFBF-4939-9D33-818507C284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6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68725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9325" y="2362200"/>
            <a:ext cx="3770313" cy="372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A09019-8BDF-4B53-9EC4-01D7362E72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2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0DA4CA-8FB3-4F24-A841-A7046B9537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896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B3CA68-D4C9-4FC9-AC99-41FED2E573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634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EAD285-7084-4269-A2D5-1C8E7F914F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91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6DC722-ED8F-4332-B7F0-419BAAB08F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43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0ABDA4-CC20-4214-BA2E-3CDF14E66F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699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1CA8418-8C49-4209-BFA4-418351E299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366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833438"/>
            <a:ext cx="1944688" cy="5251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3438" y="833438"/>
            <a:ext cx="568166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077B40-B117-44D7-B309-4F74B75BA1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691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492107-9BA9-4B9C-B744-6183B88530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BA97B4-B4E2-4177-B462-5A26ECE8C3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867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5787C5-F052-4A8C-AC78-C6ED9C687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82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19E495-52C8-4880-BC36-E32C40EAD9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83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C2AC58-0F38-412C-B3FF-1C134F0748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94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50F35D-FEA4-4E45-B421-12DD76828F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741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AF2CC6-1D84-4DEC-BD7F-B68727704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364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BC70C3-1EF8-4F5C-BCAD-36A9D82753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768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9E9470-2744-4166-92D0-746EB62B78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588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3F2D73-D8B7-4687-B641-2AF5486215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50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9449FC-E762-432A-B175-938E5F5C5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815590-88DD-4ACD-937E-BAC9400096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8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F01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81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C1C1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14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0812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9266FA7-9237-498D-B9A7-5A09F0951A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319088" y="1752600"/>
            <a:ext cx="8823325" cy="5127625"/>
            <a:chOff x="201" y="1104"/>
            <a:chExt cx="5558" cy="3230"/>
          </a:xfrm>
        </p:grpSpPr>
        <p:sp>
          <p:nvSpPr>
            <p:cNvPr id="10242" name="Freeform 2"/>
            <p:cNvSpPr>
              <a:spLocks noChangeArrowheads="1"/>
            </p:cNvSpPr>
            <p:nvPr/>
          </p:nvSpPr>
          <p:spPr bwMode="auto">
            <a:xfrm>
              <a:off x="210" y="1104"/>
              <a:ext cx="5549" cy="3215"/>
            </a:xfrm>
            <a:custGeom>
              <a:avLst/>
              <a:gdLst>
                <a:gd name="G0" fmla="+- 1 0 0"/>
                <a:gd name="G1" fmla="+- 63622 0 0"/>
                <a:gd name="G2" fmla="+- 1 0 0"/>
                <a:gd name="G3" fmla="+- 1 0 0"/>
                <a:gd name="G4" fmla="*/ 1 16385 2"/>
                <a:gd name="G5" fmla="+- 1 0 0"/>
                <a:gd name="G6" fmla="+- 1 0 0"/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66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3" name="Freeform 3"/>
            <p:cNvSpPr>
              <a:spLocks noChangeArrowheads="1"/>
            </p:cNvSpPr>
            <p:nvPr/>
          </p:nvSpPr>
          <p:spPr bwMode="auto">
            <a:xfrm>
              <a:off x="528" y="2400"/>
              <a:ext cx="5231" cy="1919"/>
            </a:xfrm>
            <a:custGeom>
              <a:avLst/>
              <a:gdLst>
                <a:gd name="G0" fmla="+- 63354 0 0"/>
                <a:gd name="G1" fmla="+- 1 0 0"/>
                <a:gd name="G2" fmla="+- 65535 0 0"/>
                <a:gd name="G3" fmla="*/ 1 16385 2"/>
                <a:gd name="G4" fmla="*/ 1 29003 51712"/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 noChangeArrowheads="1"/>
            </p:cNvSpPr>
            <p:nvPr/>
          </p:nvSpPr>
          <p:spPr bwMode="auto">
            <a:xfrm>
              <a:off x="201" y="2377"/>
              <a:ext cx="3454" cy="28"/>
            </a:xfrm>
            <a:custGeom>
              <a:avLst/>
              <a:gdLst>
                <a:gd name="G0" fmla="+- 65387 0 0"/>
                <a:gd name="G1" fmla="+- 149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5387"/>
                <a:gd name="T1" fmla="*/ 0 h 149"/>
                <a:gd name="T2" fmla="*/ 0 w 5387"/>
                <a:gd name="T3" fmla="*/ 29 h 149"/>
                <a:gd name="T4" fmla="*/ 3455 w 5387"/>
                <a:gd name="T5" fmla="*/ 29 h 149"/>
                <a:gd name="T6" fmla="*/ 3455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 noChangeArrowheads="1"/>
            </p:cNvSpPr>
            <p:nvPr/>
          </p:nvSpPr>
          <p:spPr bwMode="auto">
            <a:xfrm>
              <a:off x="528" y="1104"/>
              <a:ext cx="4893" cy="28"/>
            </a:xfrm>
            <a:custGeom>
              <a:avLst/>
              <a:gdLst>
                <a:gd name="G0" fmla="+- 65387 0 0"/>
                <a:gd name="G1" fmla="+- 149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5387"/>
                <a:gd name="T1" fmla="*/ 0 h 149"/>
                <a:gd name="T2" fmla="*/ 0 w 5387"/>
                <a:gd name="T3" fmla="*/ 29 h 149"/>
                <a:gd name="T4" fmla="*/ 4894 w 5387"/>
                <a:gd name="T5" fmla="*/ 29 h 149"/>
                <a:gd name="T6" fmla="*/ 4894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 noChangeArrowheads="1"/>
            </p:cNvSpPr>
            <p:nvPr/>
          </p:nvSpPr>
          <p:spPr bwMode="auto">
            <a:xfrm>
              <a:off x="201" y="2377"/>
              <a:ext cx="29" cy="1957"/>
            </a:xfrm>
            <a:custGeom>
              <a:avLst/>
              <a:gdLst>
                <a:gd name="G0" fmla="+- 64120 0 0"/>
                <a:gd name="G1" fmla="+- 1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30"/>
                <a:gd name="T1" fmla="*/ 0 h 1416"/>
                <a:gd name="T2" fmla="*/ 0 w 30"/>
                <a:gd name="T3" fmla="*/ 1958 h 1416"/>
                <a:gd name="T4" fmla="*/ 29 w 30"/>
                <a:gd name="T5" fmla="*/ 1958 h 1416"/>
                <a:gd name="T6" fmla="*/ 30 w 30"/>
                <a:gd name="T7" fmla="*/ 3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 noChangeArrowheads="1"/>
            </p:cNvSpPr>
            <p:nvPr/>
          </p:nvSpPr>
          <p:spPr bwMode="auto">
            <a:xfrm>
              <a:off x="528" y="1104"/>
              <a:ext cx="28" cy="3224"/>
            </a:xfrm>
            <a:custGeom>
              <a:avLst/>
              <a:gdLst>
                <a:gd name="G0" fmla="+- 63375 0 0"/>
                <a:gd name="G1" fmla="+- 1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29"/>
                <a:gd name="T1" fmla="*/ 0 h 2161"/>
                <a:gd name="T2" fmla="*/ 0 w 29"/>
                <a:gd name="T3" fmla="*/ 3225 h 2161"/>
                <a:gd name="T4" fmla="*/ 29 w 29"/>
                <a:gd name="T5" fmla="*/ 3225 h 2161"/>
                <a:gd name="T6" fmla="*/ 27 w 29"/>
                <a:gd name="T7" fmla="*/ 40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38358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8A17CE7-AB39-4ECB-918E-62F2FCBBB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5013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2286000"/>
            <a:ext cx="1065213" cy="1065213"/>
            <a:chOff x="0" y="1440"/>
            <a:chExt cx="671" cy="671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1440"/>
              <a:ext cx="335" cy="335"/>
            </a:xfrm>
            <a:prstGeom prst="rect">
              <a:avLst/>
            </a:prstGeom>
            <a:solidFill>
              <a:srgbClr val="00CC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36" y="1776"/>
              <a:ext cx="335" cy="335"/>
            </a:xfrm>
            <a:prstGeom prst="rect">
              <a:avLst/>
            </a:prstGeom>
            <a:solidFill>
              <a:srgbClr val="0099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501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553200" y="6505575"/>
            <a:ext cx="1828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295400" y="65055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5791200" y="6172200"/>
            <a:ext cx="760413" cy="608013"/>
          </a:xfrm>
          <a:prstGeom prst="rect">
            <a:avLst/>
          </a:prstGeom>
          <a:solidFill>
            <a:srgbClr val="00CC99"/>
          </a:solidFill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2800" b="1">
                <a:solidFill>
                  <a:srgbClr val="000066"/>
                </a:solidFill>
                <a:latin typeface="Times New Roman" pitchFamily="16" charset="0"/>
              </a:defRPr>
            </a:lvl1pPr>
          </a:lstStyle>
          <a:p>
            <a:fld id="{69EBD375-4105-425C-A123-CCEB50D53CA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762000" y="152400"/>
            <a:ext cx="1979613" cy="1293813"/>
            <a:chOff x="480" y="96"/>
            <a:chExt cx="1247" cy="815"/>
          </a:xfrm>
        </p:grpSpPr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1248" y="336"/>
              <a:ext cx="239" cy="239"/>
            </a:xfrm>
            <a:prstGeom prst="rect">
              <a:avLst/>
            </a:prstGeom>
            <a:solidFill>
              <a:srgbClr val="0099CC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80" y="672"/>
              <a:ext cx="239" cy="239"/>
            </a:xfrm>
            <a:prstGeom prst="rect">
              <a:avLst/>
            </a:prstGeom>
            <a:solidFill>
              <a:srgbClr val="0099CC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720" y="432"/>
              <a:ext cx="239" cy="239"/>
            </a:xfrm>
            <a:prstGeom prst="rect">
              <a:avLst/>
            </a:prstGeom>
            <a:solidFill>
              <a:srgbClr val="339966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1488" y="96"/>
              <a:ext cx="239" cy="239"/>
            </a:xfrm>
            <a:prstGeom prst="rect">
              <a:avLst/>
            </a:prstGeom>
            <a:solidFill>
              <a:srgbClr val="0099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0" y="0"/>
            <a:ext cx="7618413" cy="6856413"/>
            <a:chOff x="0" y="0"/>
            <a:chExt cx="4799" cy="4319"/>
          </a:xfrm>
        </p:grpSpPr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0" y="0"/>
              <a:ext cx="2015" cy="4319"/>
              <a:chOff x="0" y="0"/>
              <a:chExt cx="2015" cy="4319"/>
            </a:xfrm>
          </p:grpSpPr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9" cy="4319"/>
              </a:xfrm>
              <a:prstGeom prst="rect">
                <a:avLst/>
              </a:prstGeom>
              <a:solidFill>
                <a:srgbClr val="99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" name="Freeform 4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1727" cy="734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*/ 1 58149 16960"/>
                  <a:gd name="G4" fmla="+- 1 0 0"/>
                  <a:gd name="G5" fmla="+- 1 0 0"/>
                  <a:gd name="G6" fmla="+- 1 0 0"/>
                  <a:gd name="G7" fmla="+- 1 0 0"/>
                  <a:gd name="G8" fmla="+- 480 0 0"/>
                  <a:gd name="G9" fmla="+- 1 0 0"/>
                  <a:gd name="G10" fmla="*/ 1 16385 2"/>
                  <a:gd name="G11" fmla="+- 1 0 0"/>
                  <a:gd name="G12" fmla="+- 1 0 0"/>
                  <a:gd name="G13" fmla="*/ 1 29003 51712"/>
                  <a:gd name="G14" fmla="+- 4 0 0"/>
                  <a:gd name="G15" fmla="+- 63808 0 0"/>
                  <a:gd name="G16" fmla="+- 100 0 0"/>
                  <a:gd name="G17" fmla="+- 128 0 0"/>
                  <a:gd name="G18" fmla="+- 172 0 0"/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144" y="1248"/>
              <a:ext cx="4655" cy="200"/>
              <a:chOff x="144" y="1248"/>
              <a:chExt cx="4655" cy="200"/>
            </a:xfrm>
          </p:grpSpPr>
          <p:sp>
            <p:nvSpPr>
              <p:cNvPr id="3078" name="AutoShape 6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5" cy="199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AutoShape 7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7" cy="200"/>
              </a:xfrm>
              <a:prstGeom prst="flowChartDelay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3438" y="833438"/>
            <a:ext cx="77787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1438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4138" y="6242050"/>
            <a:ext cx="5857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fld id="{DA980B34-C9D5-4CAE-A50E-E927D21B9BA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0066CC">
                  <a:alpha val="50999"/>
                </a:srgbClr>
              </a:gs>
              <a:gs pos="100000">
                <a:srgbClr val="003F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rgbClr val="00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rgbClr val="00101F"/>
              </a:gs>
              <a:gs pos="100000">
                <a:srgbClr val="0066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fld id="{925BA3C3-95DB-422E-A97B-A9C1E62D60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319088" y="1828800"/>
            <a:ext cx="8823325" cy="5027613"/>
            <a:chOff x="201" y="1152"/>
            <a:chExt cx="5558" cy="3167"/>
          </a:xfrm>
        </p:grpSpPr>
        <p:sp>
          <p:nvSpPr>
            <p:cNvPr id="5122" name="Freeform 2"/>
            <p:cNvSpPr>
              <a:spLocks noChangeArrowheads="1"/>
            </p:cNvSpPr>
            <p:nvPr/>
          </p:nvSpPr>
          <p:spPr bwMode="auto">
            <a:xfrm>
              <a:off x="528" y="2909"/>
              <a:ext cx="5231" cy="1410"/>
            </a:xfrm>
            <a:custGeom>
              <a:avLst/>
              <a:gdLst>
                <a:gd name="G0" fmla="+- 63354 0 0"/>
                <a:gd name="G1" fmla="+- 1 0 0"/>
                <a:gd name="G2" fmla="+- 65535 0 0"/>
                <a:gd name="G3" fmla="*/ 1 16385 2"/>
                <a:gd name="G4" fmla="*/ 1 29003 51712"/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" name="Freeform 3"/>
            <p:cNvSpPr>
              <a:spLocks noChangeArrowheads="1"/>
            </p:cNvSpPr>
            <p:nvPr/>
          </p:nvSpPr>
          <p:spPr bwMode="auto">
            <a:xfrm>
              <a:off x="210" y="1152"/>
              <a:ext cx="5549" cy="3167"/>
            </a:xfrm>
            <a:custGeom>
              <a:avLst/>
              <a:gdLst>
                <a:gd name="G0" fmla="+- 1 0 0"/>
                <a:gd name="G1" fmla="+- 5550 0 0"/>
                <a:gd name="G2" fmla="+- 1 0 0"/>
                <a:gd name="G3" fmla="+- 1 0 0"/>
                <a:gd name="G4" fmla="*/ 1 16385 2"/>
                <a:gd name="G5" fmla="+- 1 0 0"/>
                <a:gd name="G6" fmla="+- 1 0 0"/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rgbClr val="006600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 noChangeArrowheads="1"/>
            </p:cNvSpPr>
            <p:nvPr/>
          </p:nvSpPr>
          <p:spPr bwMode="auto">
            <a:xfrm>
              <a:off x="528" y="2932"/>
              <a:ext cx="5231" cy="1387"/>
            </a:xfrm>
            <a:custGeom>
              <a:avLst/>
              <a:gdLst>
                <a:gd name="G0" fmla="+- 63354 0 0"/>
                <a:gd name="G1" fmla="+- 1 0 0"/>
                <a:gd name="G2" fmla="+- 65535 0 0"/>
                <a:gd name="G3" fmla="*/ 1 16385 2"/>
                <a:gd name="G4" fmla="*/ 1 29003 51712"/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 noChangeArrowheads="1"/>
            </p:cNvSpPr>
            <p:nvPr/>
          </p:nvSpPr>
          <p:spPr bwMode="auto">
            <a:xfrm>
              <a:off x="528" y="1152"/>
              <a:ext cx="4606" cy="28"/>
            </a:xfrm>
            <a:custGeom>
              <a:avLst/>
              <a:gdLst>
                <a:gd name="G0" fmla="+- 65387 0 0"/>
                <a:gd name="G1" fmla="+- 149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5387"/>
                <a:gd name="T1" fmla="*/ 0 h 149"/>
                <a:gd name="T2" fmla="*/ 0 w 5387"/>
                <a:gd name="T3" fmla="*/ 29 h 149"/>
                <a:gd name="T4" fmla="*/ 4607 w 5387"/>
                <a:gd name="T5" fmla="*/ 29 h 149"/>
                <a:gd name="T6" fmla="*/ 460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 noChangeArrowheads="1"/>
            </p:cNvSpPr>
            <p:nvPr/>
          </p:nvSpPr>
          <p:spPr bwMode="auto">
            <a:xfrm>
              <a:off x="528" y="1152"/>
              <a:ext cx="28" cy="1784"/>
            </a:xfrm>
            <a:custGeom>
              <a:avLst/>
              <a:gdLst>
                <a:gd name="G0" fmla="+- 63375 0 0"/>
                <a:gd name="G1" fmla="+- 1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29"/>
                <a:gd name="T1" fmla="*/ 0 h 2161"/>
                <a:gd name="T2" fmla="*/ 0 w 29"/>
                <a:gd name="T3" fmla="*/ 1785 h 2161"/>
                <a:gd name="T4" fmla="*/ 29 w 29"/>
                <a:gd name="T5" fmla="*/ 1785 h 2161"/>
                <a:gd name="T6" fmla="*/ 27 w 29"/>
                <a:gd name="T7" fmla="*/ 22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F791F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 noChangeArrowheads="1"/>
            </p:cNvSpPr>
            <p:nvPr/>
          </p:nvSpPr>
          <p:spPr bwMode="auto">
            <a:xfrm>
              <a:off x="527" y="2904"/>
              <a:ext cx="28" cy="1415"/>
            </a:xfrm>
            <a:custGeom>
              <a:avLst/>
              <a:gdLst>
                <a:gd name="G0" fmla="+- 29 0 0"/>
                <a:gd name="G1" fmla="+- 1 0 0"/>
                <a:gd name="G2" fmla="+- 1415 0 0"/>
                <a:gd name="G3" fmla="*/ 1 16385 2"/>
                <a:gd name="G4" fmla="*/ 1 29003 51712"/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0"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 noChangeArrowheads="1"/>
            </p:cNvSpPr>
            <p:nvPr/>
          </p:nvSpPr>
          <p:spPr bwMode="auto">
            <a:xfrm>
              <a:off x="201" y="2904"/>
              <a:ext cx="2878" cy="28"/>
            </a:xfrm>
            <a:custGeom>
              <a:avLst/>
              <a:gdLst>
                <a:gd name="G0" fmla="+- 65387 0 0"/>
                <a:gd name="G1" fmla="+- 149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5387"/>
                <a:gd name="T1" fmla="*/ 0 h 149"/>
                <a:gd name="T2" fmla="*/ 0 w 5387"/>
                <a:gd name="T3" fmla="*/ 29 h 149"/>
                <a:gd name="T4" fmla="*/ 2879 w 5387"/>
                <a:gd name="T5" fmla="*/ 29 h 149"/>
                <a:gd name="T6" fmla="*/ 2879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400"/>
                </a:gs>
                <a:gs pos="100000">
                  <a:srgbClr val="006600">
                    <a:alpha val="0"/>
                  </a:srgbClr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 noChangeArrowheads="1"/>
            </p:cNvSpPr>
            <p:nvPr/>
          </p:nvSpPr>
          <p:spPr bwMode="auto">
            <a:xfrm>
              <a:off x="201" y="2904"/>
              <a:ext cx="29" cy="1415"/>
            </a:xfrm>
            <a:custGeom>
              <a:avLst/>
              <a:gdLst>
                <a:gd name="G0" fmla="+- 64120 0 0"/>
                <a:gd name="G1" fmla="+- 1 0 0"/>
                <a:gd name="G2" fmla="+- 1 0 0"/>
                <a:gd name="G3" fmla="*/ 1 5095 51712"/>
                <a:gd name="G4" fmla="*/ 1 48365 11520"/>
                <a:gd name="G5" fmla="*/ G4 1 180"/>
                <a:gd name="G6" fmla="*/ G3 1 G5"/>
                <a:gd name="G7" fmla="+- 1 0 0"/>
                <a:gd name="G8" fmla="*/ 1 10923 10"/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1F791F"/>
                </a:gs>
                <a:gs pos="100000">
                  <a:srgbClr val="006600">
                    <a:alpha val="10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937375" y="6245225"/>
            <a:ext cx="19002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8BE67D8B-B980-4FCC-A884-0B5116180F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4475"/>
            <a:ext cx="838358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8005763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B7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0" y="2438400"/>
            <a:ext cx="9007475" cy="1050925"/>
            <a:chOff x="0" y="1536"/>
            <a:chExt cx="5674" cy="662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183" y="1604"/>
              <a:ext cx="447" cy="298"/>
              <a:chOff x="183" y="1604"/>
              <a:chExt cx="447" cy="298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" name="Rectangle 4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6" cy="29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261" y="1870"/>
              <a:ext cx="464" cy="298"/>
              <a:chOff x="261" y="1870"/>
              <a:chExt cx="464" cy="298"/>
            </a:xfrm>
          </p:grpSpPr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5" cy="298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493" y="1870"/>
                <a:ext cx="231" cy="29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F01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52" cy="265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19" cy="662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 flipV="1">
              <a:off x="199" y="2054"/>
              <a:ext cx="5475" cy="3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C1C1C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14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0812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Times New Roman" pitchFamily="16" charset="0"/>
              </a:defRPr>
            </a:lvl1pPr>
          </a:lstStyle>
          <a:p>
            <a:fld id="{BBDDD2A3-0B53-4768-975B-88598057D2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2895600" y="4303713"/>
            <a:ext cx="3276600" cy="1587"/>
          </a:xfrm>
          <a:prstGeom prst="line">
            <a:avLst/>
          </a:prstGeom>
          <a:noFill/>
          <a:ln w="3816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533400" y="0"/>
            <a:ext cx="3275013" cy="2132013"/>
            <a:chOff x="336" y="0"/>
            <a:chExt cx="2063" cy="1343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35" cy="335"/>
            </a:xfrm>
            <a:prstGeom prst="rect">
              <a:avLst/>
            </a:prstGeom>
            <a:noFill/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344" y="1008"/>
              <a:ext cx="335" cy="335"/>
            </a:xfrm>
            <a:prstGeom prst="rect">
              <a:avLst/>
            </a:prstGeom>
            <a:noFill/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728" y="336"/>
              <a:ext cx="335" cy="335"/>
            </a:xfrm>
            <a:prstGeom prst="rect">
              <a:avLst/>
            </a:prstGeom>
            <a:noFill/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064" y="672"/>
              <a:ext cx="335" cy="335"/>
            </a:xfrm>
            <a:prstGeom prst="rect">
              <a:avLst/>
            </a:prstGeom>
            <a:noFill/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672" y="336"/>
              <a:ext cx="335" cy="335"/>
            </a:xfrm>
            <a:prstGeom prst="rect">
              <a:avLst/>
            </a:prstGeom>
            <a:noFill/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36" y="0"/>
              <a:ext cx="335" cy="335"/>
            </a:xfrm>
            <a:prstGeom prst="rect">
              <a:avLst/>
            </a:prstGeom>
            <a:noFill/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533400" y="0"/>
            <a:ext cx="3275013" cy="2132013"/>
            <a:chOff x="336" y="0"/>
            <a:chExt cx="2063" cy="1343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1008" y="672"/>
              <a:ext cx="335" cy="335"/>
            </a:xfrm>
            <a:prstGeom prst="rect">
              <a:avLst/>
            </a:prstGeom>
            <a:solidFill>
              <a:srgbClr val="0099CC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1344" y="1008"/>
              <a:ext cx="335" cy="335"/>
            </a:xfrm>
            <a:prstGeom prst="rect">
              <a:avLst/>
            </a:prstGeom>
            <a:solidFill>
              <a:srgbClr val="00CC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728" y="336"/>
              <a:ext cx="335" cy="335"/>
            </a:xfrm>
            <a:prstGeom prst="rect">
              <a:avLst/>
            </a:prstGeom>
            <a:solidFill>
              <a:srgbClr val="00CC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064" y="672"/>
              <a:ext cx="335" cy="335"/>
            </a:xfrm>
            <a:prstGeom prst="rect">
              <a:avLst/>
            </a:prstGeom>
            <a:solidFill>
              <a:srgbClr val="0099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672" y="336"/>
              <a:ext cx="335" cy="335"/>
            </a:xfrm>
            <a:prstGeom prst="rect">
              <a:avLst/>
            </a:prstGeom>
            <a:solidFill>
              <a:srgbClr val="339966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336" y="0"/>
              <a:ext cx="335" cy="335"/>
            </a:xfrm>
            <a:prstGeom prst="rect">
              <a:avLst/>
            </a:prstGeom>
            <a:solidFill>
              <a:srgbClr val="009999"/>
            </a:solidFill>
            <a:ln w="57240" cap="sq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rgbClr val="0099CC"/>
          </a:solidFill>
          <a:ln w="284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rgbClr val="009999"/>
          </a:solidFill>
          <a:ln w="284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rgbClr val="00CC99"/>
          </a:solidFill>
          <a:ln w="284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5013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5013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553200" y="6505575"/>
            <a:ext cx="1828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295400" y="65055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5791200" y="6172200"/>
            <a:ext cx="760413" cy="608013"/>
          </a:xfrm>
          <a:prstGeom prst="rect">
            <a:avLst/>
          </a:prstGeom>
          <a:solidFill>
            <a:srgbClr val="00CC99"/>
          </a:solidFill>
          <a:ln w="57240" cap="sq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</a:tabLst>
              <a:defRPr sz="3200" b="1">
                <a:solidFill>
                  <a:srgbClr val="000066"/>
                </a:solidFill>
                <a:latin typeface="Times New Roman" pitchFamily="16" charset="0"/>
              </a:defRPr>
            </a:lvl1pPr>
          </a:lstStyle>
          <a:p>
            <a:fld id="{8B830018-34E3-400C-B1C1-EE1EE05F65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Tahom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0" y="0"/>
            <a:ext cx="5865813" cy="6856413"/>
            <a:chOff x="0" y="0"/>
            <a:chExt cx="3695" cy="4319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79" cy="4319"/>
            </a:xfrm>
            <a:prstGeom prst="rect">
              <a:avLst/>
            </a:prstGeom>
            <a:solidFill>
              <a:srgbClr val="99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432" y="624"/>
              <a:ext cx="3263" cy="11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3632200" y="4889500"/>
            <a:ext cx="4875213" cy="317500"/>
            <a:chOff x="2288" y="3080"/>
            <a:chExt cx="3071" cy="200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3" cy="199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5196" y="3080"/>
              <a:ext cx="163" cy="200"/>
            </a:xfrm>
            <a:prstGeom prst="flowChartDelay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3438" y="833438"/>
            <a:ext cx="77787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1438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76200" y="6248400"/>
            <a:ext cx="5857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2600" b="1">
                <a:solidFill>
                  <a:srgbClr val="FFFFFF"/>
                </a:solidFill>
                <a:latin typeface="+mn-lt"/>
              </a:defRPr>
            </a:lvl1pPr>
          </a:lstStyle>
          <a:p>
            <a:fld id="{7B21F57C-BDDC-43A6-8B91-D97D608C73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5E"/>
            </a:gs>
            <a:gs pos="5000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003F7E"/>
              </a:gs>
              <a:gs pos="50000">
                <a:srgbClr val="0066CC">
                  <a:alpha val="50999"/>
                </a:srgbClr>
              </a:gs>
              <a:gs pos="100000">
                <a:srgbClr val="003F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rgbClr val="00101F"/>
              </a:gs>
              <a:gs pos="100000">
                <a:srgbClr val="0066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rgbClr val="00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fld id="{2FD21A16-7BFD-460A-8DCB-4D852E37711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BCBCB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800" y="2286000"/>
            <a:ext cx="7772400" cy="175260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ru-RU" sz="4000">
                <a:solidFill>
                  <a:srgbClr val="6600CC"/>
                </a:solidFill>
              </a:rPr>
              <a:t>Формирование здорового образа жизни на уроках физической культуры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371600" y="4495800"/>
            <a:ext cx="6400800" cy="152400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</a:rPr>
              <a:t>КГУ «Мамлютская средняя школа №2»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</a:rPr>
              <a:t>Выполнил: учитель физической культуры 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</a:rPr>
              <a:t>Биккин Н.М.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9930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Хождение по спортивной лавке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92263"/>
            <a:ext cx="7993063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Упражнения в равновесии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8486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8486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Упражнение на месте, в равновесии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775575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8459787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Упражнение в движение, в равновесии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78486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84860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на формирование осанки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Clr>
                <a:srgbClr val="99FF66"/>
              </a:buClr>
              <a:buFont typeface="Wingdings" charset="2"/>
              <a:buChar char=""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Осанка не бывает врожденной. Она формируется в процессе роста, развития ребенка, учебы, трудовой деятельности и занятий физическими упражнениями.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Дыхательные упражнения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16013" y="1905000"/>
            <a:ext cx="74882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920037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Дыхательные упражнения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1412875"/>
            <a:ext cx="800735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272337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Дыхательные упражнения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041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Дыхательные упражнения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524750" cy="63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в движении, в равновесии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1700213"/>
            <a:ext cx="800735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84860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295400" y="1219200"/>
            <a:ext cx="7086600" cy="1447800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800" b="1">
                <a:solidFill>
                  <a:srgbClr val="6600CC"/>
                </a:solidFill>
              </a:rPr>
              <a:t>Цель </a:t>
            </a:r>
            <a:r>
              <a:rPr lang="ru-RU" sz="2000">
                <a:solidFill>
                  <a:srgbClr val="6600CC"/>
                </a:solidFill>
              </a:rPr>
              <a:t>- </a:t>
            </a:r>
            <a:r>
              <a:rPr lang="ru-RU" sz="2400" b="1">
                <a:solidFill>
                  <a:srgbClr val="3333CC"/>
                </a:solidFill>
              </a:rPr>
              <a:t>овладение основами физкультурной деятельности личностно-ориентированной оздоровительной  направленности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0099CC"/>
              </a:buClr>
              <a:buSzPct val="75000"/>
              <a:buFont typeface="Wingdings" charset="2"/>
              <a:buChar char=""/>
            </a:pPr>
            <a:r>
              <a:rPr lang="ru-RU" sz="2800" b="1">
                <a:solidFill>
                  <a:srgbClr val="6600CC"/>
                </a:solidFill>
              </a:rPr>
              <a:t>Задачи: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5000"/>
              <a:buFont typeface="Wingdings" charset="2"/>
              <a:buChar char=""/>
            </a:pPr>
            <a:r>
              <a:rPr lang="ru-RU" sz="2000" b="1">
                <a:solidFill>
                  <a:srgbClr val="6600CC"/>
                </a:solidFill>
              </a:rPr>
              <a:t>формировать знания и навыки к практическим действиям направленных на сохранение здоровья;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5000"/>
              <a:buFont typeface="Wingdings" charset="2"/>
              <a:buChar char=""/>
            </a:pPr>
            <a:r>
              <a:rPr lang="ru-RU" sz="2000" b="1">
                <a:solidFill>
                  <a:srgbClr val="6600CC"/>
                </a:solidFill>
              </a:rPr>
              <a:t>обеспечивать необходимой информацией для формирования стратегий и технологий, позволяющих сохранять и укреплять здоровье;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99CC"/>
              </a:buClr>
              <a:buSzPct val="75000"/>
              <a:buFont typeface="Wingdings" charset="2"/>
              <a:buChar char=""/>
            </a:pPr>
            <a:r>
              <a:rPr lang="ru-RU" sz="2000" b="1">
                <a:solidFill>
                  <a:srgbClr val="6600CC"/>
                </a:solidFill>
              </a:rPr>
              <a:t>Формировать представление об ответственности за собственное здоровье и здоровье окружающих.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в движении, в равновесии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4681538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68313" y="0"/>
            <a:ext cx="83851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в движении, в равновесии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47529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в движении, в равновесии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608512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на месте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561263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600" b="1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2" charset="0"/>
              </a:rPr>
              <a:t>Упражнения на месте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70413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Цели уроков здоровья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87450" y="1844675"/>
            <a:ext cx="776763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2400">
                <a:solidFill>
                  <a:srgbClr val="FFFFFF"/>
                </a:solidFill>
                <a:latin typeface="Arial" charset="0"/>
              </a:rPr>
              <a:t>Укрепление физического и психического здоровья учащихся</a:t>
            </a:r>
          </a:p>
          <a:p>
            <a:pPr>
              <a:spcBef>
                <a:spcPts val="6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2400">
                <a:solidFill>
                  <a:srgbClr val="FFFFFF"/>
                </a:solidFill>
                <a:latin typeface="Arial" charset="0"/>
              </a:rPr>
              <a:t>Привитие интереса к систематическим занятиям физкультурой, формирование привычки к выполнению физических упражнений, укрепляющих здоровье, психику ребенка</a:t>
            </a:r>
          </a:p>
          <a:p>
            <a:pPr>
              <a:spcBef>
                <a:spcPts val="6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2400">
                <a:solidFill>
                  <a:srgbClr val="FFFFFF"/>
                </a:solidFill>
                <a:latin typeface="Arial" charset="0"/>
              </a:rPr>
              <a:t>Формирование культуры двигательной активности учащихся</a:t>
            </a:r>
          </a:p>
          <a:p>
            <a:pPr>
              <a:spcBef>
                <a:spcPts val="6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2400">
                <a:solidFill>
                  <a:srgbClr val="FFFFFF"/>
                </a:solidFill>
                <a:latin typeface="Arial" charset="0"/>
              </a:rPr>
              <a:t>Воспитание нравственной культуры учащихся, интереса к истории спорта, желание побеждать в себе свои отрицательные привычки и недуги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Темы уроков здоровья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182688" y="1844675"/>
            <a:ext cx="7566025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3200" b="1">
                <a:solidFill>
                  <a:srgbClr val="FFFFFF"/>
                </a:solidFill>
                <a:latin typeface="Arial" charset="0"/>
              </a:rPr>
              <a:t>Спорт в жизни людей</a:t>
            </a:r>
          </a:p>
          <a:p>
            <a:pPr>
              <a:spcBef>
                <a:spcPts val="8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3200" b="1">
                <a:solidFill>
                  <a:srgbClr val="FFFFFF"/>
                </a:solidFill>
                <a:latin typeface="Arial" charset="0"/>
              </a:rPr>
              <a:t>Гигиена олимпиоников</a:t>
            </a:r>
          </a:p>
          <a:p>
            <a:pPr>
              <a:spcBef>
                <a:spcPts val="8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3200" b="1">
                <a:solidFill>
                  <a:srgbClr val="FFFFFF"/>
                </a:solidFill>
                <a:latin typeface="Arial" charset="0"/>
              </a:rPr>
              <a:t>Движение есть жизнь</a:t>
            </a:r>
          </a:p>
          <a:p>
            <a:pPr>
              <a:spcBef>
                <a:spcPts val="8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3200" b="1">
                <a:solidFill>
                  <a:srgbClr val="FFFFFF"/>
                </a:solidFill>
                <a:latin typeface="Arial" charset="0"/>
              </a:rPr>
              <a:t>Значение осанки в жизни человека</a:t>
            </a:r>
          </a:p>
          <a:p>
            <a:pPr>
              <a:spcBef>
                <a:spcPts val="8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3200" b="1">
                <a:solidFill>
                  <a:srgbClr val="FFFFFF"/>
                </a:solidFill>
                <a:latin typeface="Arial" charset="0"/>
              </a:rPr>
              <a:t>Бег вчера и сегодня</a:t>
            </a:r>
          </a:p>
          <a:p>
            <a:pPr>
              <a:spcBef>
                <a:spcPts val="8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3200" b="1">
                <a:solidFill>
                  <a:srgbClr val="FFFFFF"/>
                </a:solidFill>
                <a:latin typeface="Arial" charset="0"/>
              </a:rPr>
              <a:t>Прыжки и воспитание характера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400"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   </a:t>
            </a:r>
            <a:r>
              <a:rPr lang="ru-RU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памятка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8270875" cy="411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sz="2400" b="1">
                <a:solidFill>
                  <a:srgbClr val="CC0000"/>
                </a:solidFill>
                <a:latin typeface="Arial" charset="0"/>
              </a:rPr>
              <a:t>Дорогие ребята ,Уважаемые родители!     Помните!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1. Неправильная  осанка может не только нанести непоправимый вред здоровью, но и испортить человеку жизнь.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2. Особенно портит осанку неправильная поза за столом или во время игры.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3. Сидеть нужно так, чтобы иметь опору для ног, спины и рук при симметричном положении головы, плечевого пояса, туловища рук и ног.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4 .Сидеть нужно так, чтобы спина касалась спинки стула вплотную, расстояние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   Между грудью и столом должно быть 1,5-2см.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5. Расстояние от глаз до стола должно быть 30см.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6. Книгу надо держать в наклонном положении, а тетрадь надо класть под углом в 30 градусов.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7. Нельзя читать лежа на боку, носить в одной и той же руке тяжести.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8. Осанку нарушает езда на велосипеде.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9. Осанку может исправить сон на жестком матраце.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10.Для исправления осанки детям нужно ежедневно заниматься, наблюдая за собой в зеркало.</a:t>
            </a:r>
          </a:p>
          <a:p>
            <a:pPr>
              <a:lnSpc>
                <a:spcPct val="9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000099"/>
                </a:solidFill>
                <a:latin typeface="Arial" charset="0"/>
              </a:rPr>
              <a:t>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350963" y="-2692400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42988" y="1052513"/>
            <a:ext cx="7699375" cy="56165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Tx/>
              <a:buSzPct val="80000"/>
              <a:buFontTx/>
              <a:buNone/>
            </a:pPr>
            <a:r>
              <a:rPr lang="ru-RU" sz="700" b="1">
                <a:solidFill>
                  <a:srgbClr val="FFFFFF"/>
                </a:solidFill>
                <a:latin typeface="Arial" charset="0"/>
              </a:rPr>
              <a:t>                                                       </a:t>
            </a:r>
            <a:r>
              <a:rPr lang="ru-RU" b="1">
                <a:solidFill>
                  <a:srgbClr val="CC0000"/>
                </a:solidFill>
                <a:latin typeface="Arial" charset="0"/>
              </a:rPr>
              <a:t>Уважаемые папы и мамы!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80000"/>
              <a:buFontTx/>
              <a:buNone/>
            </a:pPr>
            <a:endParaRPr lang="ru-RU" b="1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FFFFFF"/>
                </a:solidFill>
                <a:latin typeface="Arial" charset="0"/>
              </a:rPr>
              <a:t>           </a:t>
            </a:r>
            <a:r>
              <a:rPr lang="ru-RU" sz="1400" b="1">
                <a:solidFill>
                  <a:srgbClr val="6600CC"/>
                </a:solidFill>
                <a:latin typeface="Arial" charset="0"/>
              </a:rPr>
              <a:t>Ещё несколько советов перед тем, как вы начнете серьёзно и   целенаправленно бороться за здоровье и счастье своего ребенка!</a:t>
            </a: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 b="1">
              <a:solidFill>
                <a:srgbClr val="6600CC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>
              <a:solidFill>
                <a:srgbClr val="6600CC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>
                <a:solidFill>
                  <a:srgbClr val="FFFFFF"/>
                </a:solidFill>
                <a:latin typeface="Arial" charset="0"/>
              </a:rPr>
              <a:t>           </a:t>
            </a:r>
            <a:r>
              <a:rPr lang="ru-RU" sz="1400" b="1">
                <a:solidFill>
                  <a:srgbClr val="CC0000"/>
                </a:solidFill>
                <a:latin typeface="Arial" charset="0"/>
              </a:rPr>
              <a:t>Помогите своим детям сделать упражнения необходимыми и привычными в их жизни.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 b="1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         Постарайтесь быть примером своему ребенку в выполнении упражнений, делайте их вместе с ним.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 b="1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         Не ругайте ребенка, если он делает что-то не так, постарайтесь,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    чтобы он выполнял упражнения охотно, только тогда они смогут перерасти в привычку.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 b="1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          Подчеркивайте, пусть маленькие, достижения ребенка.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 b="1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          Во время выполнения упражнений радуйтесь хорошей музыке, возможности общения, улыбайтесь друг другу, поддерживайте друг друга во всех ваших начинаниях!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endParaRPr lang="ru-RU" sz="1400" b="1">
              <a:solidFill>
                <a:srgbClr val="CC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 b="1">
                <a:solidFill>
                  <a:srgbClr val="CC0000"/>
                </a:solidFill>
                <a:latin typeface="Arial" charset="0"/>
              </a:rPr>
              <a:t>                                                                                             Успехов и удачи !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80000"/>
              <a:buFontTx/>
              <a:buNone/>
            </a:pPr>
            <a:r>
              <a:rPr lang="ru-RU" sz="1400">
                <a:solidFill>
                  <a:srgbClr val="FFFFFF"/>
                </a:solidFill>
                <a:latin typeface="Arial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ts val="125"/>
              </a:spcBef>
              <a:buClrTx/>
              <a:buSzPct val="80000"/>
              <a:buFontTx/>
              <a:buNone/>
            </a:pPr>
            <a:r>
              <a:rPr lang="ru-RU" sz="500" b="1">
                <a:solidFill>
                  <a:srgbClr val="FFFFFF"/>
                </a:solidFill>
                <a:latin typeface="Arial" charset="0"/>
              </a:rPr>
              <a:t>   </a:t>
            </a:r>
          </a:p>
          <a:p>
            <a:pPr>
              <a:lnSpc>
                <a:spcPct val="80000"/>
              </a:lnSpc>
              <a:spcBef>
                <a:spcPts val="125"/>
              </a:spcBef>
              <a:buClrTx/>
              <a:buSzPct val="80000"/>
              <a:buFontTx/>
              <a:buNone/>
            </a:pPr>
            <a:endParaRPr lang="ru-RU" sz="500" b="1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125"/>
              </a:spcBef>
              <a:buClrTx/>
              <a:buSzPct val="80000"/>
              <a:buFontTx/>
              <a:buNone/>
            </a:pPr>
            <a:r>
              <a:rPr lang="ru-RU" sz="500" b="1">
                <a:solidFill>
                  <a:srgbClr val="FFFFFF"/>
                </a:solidFill>
                <a:latin typeface="Arial" charset="0"/>
              </a:rPr>
              <a:t>       </a:t>
            </a:r>
          </a:p>
          <a:p>
            <a:pPr>
              <a:lnSpc>
                <a:spcPct val="80000"/>
              </a:lnSpc>
              <a:spcBef>
                <a:spcPts val="125"/>
              </a:spcBef>
              <a:buClrTx/>
              <a:buSzPct val="80000"/>
              <a:buFontTx/>
              <a:buNone/>
            </a:pPr>
            <a:endParaRPr lang="ru-RU" sz="5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Организация домашних заданий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spcBef>
                <a:spcPts val="500"/>
              </a:spcBef>
              <a:buClr>
                <a:srgbClr val="00FFCC"/>
              </a:buClr>
              <a:buSzPct val="80000"/>
              <a:buFont typeface="Wingdings" charset="2"/>
              <a:buChar char=""/>
            </a:pPr>
            <a:r>
              <a:rPr lang="ru-RU" sz="2000" b="1">
                <a:solidFill>
                  <a:srgbClr val="FFFFFF"/>
                </a:solidFill>
                <a:latin typeface="Arial" charset="0"/>
              </a:rPr>
              <a:t>Домашние задания по физической культуре-одна из самых эффективных форм физического воспитания, позволяющая реально охватить самостоятельными занятиями каждого школьника.</a:t>
            </a:r>
          </a:p>
          <a:p>
            <a:pPr marL="342900" algn="ctr">
              <a:spcBef>
                <a:spcPts val="500"/>
              </a:spcBef>
              <a:buClrTx/>
              <a:buSzPct val="80000"/>
              <a:buFontTx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</a:rPr>
              <a:t>       Контроль за выполнением домашнего задания отслеживается в тетради по физической культуре.</a:t>
            </a:r>
          </a:p>
          <a:p>
            <a:pPr marL="342900" algn="ctr">
              <a:spcBef>
                <a:spcPts val="500"/>
              </a:spcBef>
              <a:buClrTx/>
              <a:buSzPct val="80000"/>
              <a:buFontTx/>
              <a:buNone/>
            </a:pPr>
            <a:r>
              <a:rPr lang="ru-RU" sz="2000" b="1">
                <a:solidFill>
                  <a:srgbClr val="FFFFFF"/>
                </a:solidFill>
                <a:latin typeface="Arial" charset="0"/>
              </a:rPr>
              <a:t>      Тетрадь дает возможность оценивать школьника по всем показателям : знаниям, двигательным умениям и навыкам,  двигательной подготовленности, физкультурно-спортивной и оздоровительной деятельности.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7524750" y="692150"/>
            <a:ext cx="107950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87450" y="1052513"/>
            <a:ext cx="7756525" cy="936625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>
                <a:solidFill>
                  <a:srgbClr val="6600CC"/>
                </a:solidFill>
              </a:rPr>
              <a:t>    Задача оздоровления имеет три      взаимосвязанных аспекта: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85838" y="1916113"/>
            <a:ext cx="8158162" cy="45704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Clr>
                <a:srgbClr val="FFFFFF"/>
              </a:buClr>
              <a:buSzPct val="75000"/>
              <a:buFont typeface="Wingdings" charset="2"/>
              <a:buNone/>
            </a:pPr>
            <a:endParaRPr lang="ru-RU" sz="2000">
              <a:solidFill>
                <a:srgbClr val="6600CC"/>
              </a:solidFill>
            </a:endParaRPr>
          </a:p>
          <a:p>
            <a:pPr>
              <a:spcBef>
                <a:spcPts val="500"/>
              </a:spcBef>
              <a:buClr>
                <a:srgbClr val="993366"/>
              </a:buClr>
              <a:buSzPct val="75000"/>
              <a:buFont typeface="Wingdings" charset="2"/>
              <a:buChar char=""/>
            </a:pPr>
            <a:r>
              <a:rPr lang="ru-RU" sz="2000">
                <a:solidFill>
                  <a:srgbClr val="6600CC"/>
                </a:solidFill>
              </a:rPr>
              <a:t>Воспитательный, состоящий в воспитании у детей бережного отношения к своему здоровью.</a:t>
            </a:r>
          </a:p>
          <a:p>
            <a:pPr>
              <a:spcBef>
                <a:spcPts val="500"/>
              </a:spcBef>
              <a:buClr>
                <a:srgbClr val="990099"/>
              </a:buClr>
              <a:buSzPct val="75000"/>
              <a:buFont typeface="Wingdings" charset="2"/>
              <a:buChar char=""/>
            </a:pPr>
            <a:r>
              <a:rPr lang="ru-RU" sz="2000">
                <a:solidFill>
                  <a:srgbClr val="6600CC"/>
                </a:solidFill>
              </a:rPr>
              <a:t>Обучающий, состоящий в обучении детей нормам здорового образа жизни, приемам и методам его реализации.</a:t>
            </a:r>
          </a:p>
          <a:p>
            <a:pPr>
              <a:spcBef>
                <a:spcPts val="500"/>
              </a:spcBef>
              <a:buClr>
                <a:srgbClr val="990099"/>
              </a:buClr>
              <a:buSzPct val="75000"/>
              <a:buFont typeface="Wingdings" charset="2"/>
              <a:buChar char=""/>
            </a:pPr>
            <a:r>
              <a:rPr lang="ru-RU" sz="2000">
                <a:solidFill>
                  <a:srgbClr val="6600CC"/>
                </a:solidFill>
              </a:rPr>
              <a:t>Оздоровительный, состоящий  в профилактике наиболее распространенных заболеваний, а также через улучшение таких необходимых качеств, как психическая уравновешенность, спокойствие, сосредоточенность, внимательность, хорошая память, мыслительные способности.</a:t>
            </a:r>
          </a:p>
          <a:p>
            <a:pPr>
              <a:spcBef>
                <a:spcPts val="500"/>
              </a:spcBef>
              <a:buClr>
                <a:srgbClr val="FFFFFF"/>
              </a:buClr>
              <a:buSzPct val="75000"/>
              <a:buFont typeface="Wingdings" charset="2"/>
              <a:buNone/>
            </a:pPr>
            <a:endParaRPr lang="ru-RU" sz="200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Результаты медицинского осмотра со 2-6 классы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0956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28575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331311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>
                <a:solidFill>
                  <a:srgbClr val="333399"/>
                </a:solidFill>
              </a:rPr>
              <a:t>Тест определения отношения учащихся к занятиям физической культурой и спортом</a:t>
            </a:r>
          </a:p>
        </p:txBody>
      </p:sp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182688" y="2017713"/>
            <a:ext cx="7770812" cy="4111625"/>
            <a:chOff x="745" y="1271"/>
            <a:chExt cx="4895" cy="2590"/>
          </a:xfrm>
        </p:grpSpPr>
        <p:cxnSp>
          <p:nvCxnSpPr>
            <p:cNvPr id="47107" name="AutoShape 3"/>
            <p:cNvCxnSpPr>
              <a:cxnSpLocks noChangeShapeType="1"/>
              <a:stCxn id="47113" idx="0"/>
              <a:endCxn id="47110" idx="2"/>
            </p:cNvCxnSpPr>
            <p:nvPr/>
          </p:nvCxnSpPr>
          <p:spPr bwMode="auto">
            <a:xfrm rot="16200000" flipV="1">
              <a:off x="3789" y="1710"/>
              <a:ext cx="519" cy="1714"/>
            </a:xfrm>
            <a:prstGeom prst="bentConnector3">
              <a:avLst>
                <a:gd name="adj1" fmla="val 49954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08" name="AutoShape 4"/>
            <p:cNvCxnSpPr>
              <a:cxnSpLocks noChangeShapeType="1"/>
              <a:stCxn id="47112" idx="0"/>
              <a:endCxn id="47110" idx="2"/>
            </p:cNvCxnSpPr>
            <p:nvPr/>
          </p:nvCxnSpPr>
          <p:spPr bwMode="auto">
            <a:xfrm rot="16200000" flipV="1">
              <a:off x="2933" y="2567"/>
              <a:ext cx="519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09" name="AutoShape 5"/>
            <p:cNvCxnSpPr>
              <a:cxnSpLocks noChangeShapeType="1"/>
              <a:stCxn id="47111" idx="0"/>
              <a:endCxn id="47110" idx="2"/>
            </p:cNvCxnSpPr>
            <p:nvPr/>
          </p:nvCxnSpPr>
          <p:spPr bwMode="auto">
            <a:xfrm rot="16200000">
              <a:off x="2076" y="1710"/>
              <a:ext cx="519" cy="1713"/>
            </a:xfrm>
            <a:prstGeom prst="bentConnector3">
              <a:avLst>
                <a:gd name="adj1" fmla="val 49954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110" name="AutoShape 6"/>
            <p:cNvSpPr>
              <a:spLocks noChangeArrowheads="1"/>
            </p:cNvSpPr>
            <p:nvPr/>
          </p:nvSpPr>
          <p:spPr bwMode="auto">
            <a:xfrm>
              <a:off x="2458" y="1271"/>
              <a:ext cx="1468" cy="1035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2-4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классы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146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учащихся</a:t>
              </a:r>
            </a:p>
          </p:txBody>
        </p:sp>
        <p:sp>
          <p:nvSpPr>
            <p:cNvPr id="47111" name="AutoShape 7"/>
            <p:cNvSpPr>
              <a:spLocks noChangeArrowheads="1"/>
            </p:cNvSpPr>
            <p:nvPr/>
          </p:nvSpPr>
          <p:spPr bwMode="auto">
            <a:xfrm>
              <a:off x="745" y="2826"/>
              <a:ext cx="1468" cy="1035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Положительное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отношение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92 %</a:t>
              </a:r>
            </a:p>
          </p:txBody>
        </p:sp>
        <p:sp>
          <p:nvSpPr>
            <p:cNvPr id="47112" name="AutoShape 8"/>
            <p:cNvSpPr>
              <a:spLocks noChangeArrowheads="1"/>
            </p:cNvSpPr>
            <p:nvPr/>
          </p:nvSpPr>
          <p:spPr bwMode="auto">
            <a:xfrm>
              <a:off x="2458" y="2826"/>
              <a:ext cx="1468" cy="1035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Отрицательное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отношение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7 %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000" b="1">
                <a:solidFill>
                  <a:srgbClr val="CC0000"/>
                </a:solidFill>
              </a:endParaRPr>
            </a:p>
          </p:txBody>
        </p:sp>
        <p:sp>
          <p:nvSpPr>
            <p:cNvPr id="47113" name="AutoShape 9"/>
            <p:cNvSpPr>
              <a:spLocks noChangeArrowheads="1"/>
            </p:cNvSpPr>
            <p:nvPr/>
          </p:nvSpPr>
          <p:spPr bwMode="auto">
            <a:xfrm>
              <a:off x="4172" y="2826"/>
              <a:ext cx="1468" cy="1035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Безразличное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отношение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1 %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1"/>
          <p:cNvGrpSpPr>
            <a:grpSpLocks/>
          </p:cNvGrpSpPr>
          <p:nvPr/>
        </p:nvGrpSpPr>
        <p:grpSpPr bwMode="auto">
          <a:xfrm>
            <a:off x="755650" y="2016125"/>
            <a:ext cx="7700963" cy="4433888"/>
            <a:chOff x="476" y="1270"/>
            <a:chExt cx="4851" cy="2793"/>
          </a:xfrm>
        </p:grpSpPr>
        <p:cxnSp>
          <p:nvCxnSpPr>
            <p:cNvPr id="48130" name="AutoShape 2"/>
            <p:cNvCxnSpPr>
              <a:cxnSpLocks noChangeShapeType="1"/>
              <a:stCxn id="48136" idx="0"/>
              <a:endCxn id="48133" idx="2"/>
            </p:cNvCxnSpPr>
            <p:nvPr/>
          </p:nvCxnSpPr>
          <p:spPr bwMode="auto">
            <a:xfrm rot="16200000" flipV="1">
              <a:off x="3472" y="1816"/>
              <a:ext cx="560" cy="1699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131" name="AutoShape 3"/>
            <p:cNvCxnSpPr>
              <a:cxnSpLocks noChangeShapeType="1"/>
              <a:stCxn id="48135" idx="0"/>
              <a:endCxn id="48133" idx="2"/>
            </p:cNvCxnSpPr>
            <p:nvPr/>
          </p:nvCxnSpPr>
          <p:spPr bwMode="auto">
            <a:xfrm rot="16200000" flipV="1">
              <a:off x="2622" y="2666"/>
              <a:ext cx="560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132" name="AutoShape 4"/>
            <p:cNvCxnSpPr>
              <a:cxnSpLocks noChangeShapeType="1"/>
              <a:stCxn id="48134" idx="0"/>
              <a:endCxn id="48133" idx="2"/>
            </p:cNvCxnSpPr>
            <p:nvPr/>
          </p:nvCxnSpPr>
          <p:spPr bwMode="auto">
            <a:xfrm rot="16200000">
              <a:off x="1773" y="1817"/>
              <a:ext cx="560" cy="1698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>
              <a:off x="2174" y="1270"/>
              <a:ext cx="1455" cy="1117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5-6 классы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87 учащихся</a:t>
              </a:r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>
              <a:off x="476" y="2946"/>
              <a:ext cx="1455" cy="1117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Положительное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отношение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90 %</a:t>
              </a:r>
            </a:p>
          </p:txBody>
        </p:sp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2174" y="2946"/>
              <a:ext cx="1455" cy="1117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Отрицательное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отношение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7 %</a:t>
              </a:r>
            </a:p>
          </p:txBody>
        </p:sp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3873" y="2946"/>
              <a:ext cx="1455" cy="1117"/>
            </a:xfrm>
            <a:prstGeom prst="roundRect">
              <a:avLst>
                <a:gd name="adj" fmla="val 16667"/>
              </a:avLst>
            </a:prstGeom>
            <a:solidFill>
              <a:srgbClr val="00E4A8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Безразличное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отношение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CC0000"/>
                  </a:solidFill>
                </a:rPr>
                <a:t>3 %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sz="3600" b="1">
                <a:solidFill>
                  <a:srgbClr val="006666"/>
                </a:solidFill>
                <a:latin typeface="Arial" charset="0"/>
              </a:rPr>
              <a:t>Ритмическая гимнастика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2276475"/>
            <a:ext cx="7693025" cy="37242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Упражнения оказывают существенное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влияние на формирование правильной  осанки, красивой походки, воспитывают эстетические понятия, культуру движений.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С помощью средств ритмической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гимнастики можно развивать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такие физические качества, как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общая выносливость, сила,</a:t>
            </a:r>
          </a:p>
          <a:p>
            <a:pPr>
              <a:spcBef>
                <a:spcPts val="500"/>
              </a:spcBef>
              <a:buClrTx/>
              <a:buSzPct val="75000"/>
              <a:buFontTx/>
              <a:buNone/>
            </a:pPr>
            <a:r>
              <a:rPr lang="ru-RU" sz="2000">
                <a:solidFill>
                  <a:srgbClr val="000099"/>
                </a:solidFill>
                <a:latin typeface="Arial" charset="0"/>
              </a:rPr>
              <a:t>гибкость, ловкость.</a:t>
            </a:r>
          </a:p>
          <a:p>
            <a:pPr marL="341313" indent="-339725">
              <a:spcBef>
                <a:spcPts val="5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endParaRPr lang="ru-RU" sz="2000">
              <a:solidFill>
                <a:srgbClr val="000099"/>
              </a:solidFill>
              <a:latin typeface="Arial" charset="0"/>
            </a:endParaRPr>
          </a:p>
          <a:p>
            <a:pPr marL="341313" indent="-339725" algn="ctr">
              <a:spcBef>
                <a:spcPts val="5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endParaRPr lang="ru-RU" sz="200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1655762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33588"/>
            <a:ext cx="705643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27088" y="1052513"/>
            <a:ext cx="66976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006666"/>
                </a:solidFill>
              </a:rPr>
              <a:t>Ритмическая гимнастика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73350"/>
            <a:ext cx="5580062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33588"/>
            <a:ext cx="853281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042988" y="620713"/>
            <a:ext cx="8531225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b="1">
                <a:solidFill>
                  <a:srgbClr val="006666"/>
                </a:solidFill>
                <a:latin typeface="Arial" charset="0"/>
              </a:rPr>
              <a:t>Ритмическая гимнастика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2636838"/>
            <a:ext cx="7693025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993062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8066087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b="1">
                <a:solidFill>
                  <a:srgbClr val="006666"/>
                </a:solidFill>
                <a:latin typeface="Arial" charset="0"/>
              </a:rPr>
              <a:t>Ритмическая гимнастика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561262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70088"/>
            <a:ext cx="7561262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833438" y="833438"/>
            <a:ext cx="7780337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b="1">
                <a:solidFill>
                  <a:srgbClr val="006666"/>
                </a:solidFill>
                <a:latin typeface="Arial" charset="0"/>
              </a:rPr>
              <a:t>Ритмическая гимнастика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704138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704138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84213" y="2205038"/>
            <a:ext cx="8459787" cy="3744912"/>
          </a:xfrm>
          <a:prstGeom prst="rect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Включение прыжков  со скакалкой в каждый урок, проходящий в спортивном зале не обременительно для занимающихся, если прыжковые упражнения разнообразны по форме, нагрузке и задачам, стоящим перед ними.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87450" y="1628775"/>
            <a:ext cx="7267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CC3300"/>
                </a:solidFill>
              </a:rPr>
              <a:t>Прыжки со скакалкой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799</Words>
  <Application>Microsoft Office PowerPoint</Application>
  <PresentationFormat>Экран (4:3)</PresentationFormat>
  <Paragraphs>122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здорового образа жизни детей  через уроки  физкультуры</dc:title>
  <dc:creator>2</dc:creator>
  <cp:lastModifiedBy>Vitaliy</cp:lastModifiedBy>
  <cp:revision>52</cp:revision>
  <cp:lastPrinted>1601-01-01T00:00:00Z</cp:lastPrinted>
  <dcterms:created xsi:type="dcterms:W3CDTF">2006-04-23T07:20:57Z</dcterms:created>
  <dcterms:modified xsi:type="dcterms:W3CDTF">2017-11-25T03:46:45Z</dcterms:modified>
</cp:coreProperties>
</file>