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2"/>
  </p:notesMasterIdLst>
  <p:handoutMasterIdLst>
    <p:handoutMasterId r:id="rId23"/>
  </p:handoutMasterIdLst>
  <p:sldIdLst>
    <p:sldId id="322" r:id="rId2"/>
    <p:sldId id="323" r:id="rId3"/>
    <p:sldId id="317" r:id="rId4"/>
    <p:sldId id="320" r:id="rId5"/>
    <p:sldId id="324" r:id="rId6"/>
    <p:sldId id="306" r:id="rId7"/>
    <p:sldId id="307" r:id="rId8"/>
    <p:sldId id="326" r:id="rId9"/>
    <p:sldId id="325" r:id="rId10"/>
    <p:sldId id="310" r:id="rId11"/>
    <p:sldId id="327" r:id="rId12"/>
    <p:sldId id="328" r:id="rId13"/>
    <p:sldId id="329" r:id="rId14"/>
    <p:sldId id="330" r:id="rId15"/>
    <p:sldId id="312" r:id="rId16"/>
    <p:sldId id="311" r:id="rId17"/>
    <p:sldId id="313" r:id="rId18"/>
    <p:sldId id="314" r:id="rId19"/>
    <p:sldId id="315" r:id="rId20"/>
    <p:sldId id="331" r:id="rId21"/>
  </p:sldIdLst>
  <p:sldSz cx="9144000" cy="6858000" type="screen4x3"/>
  <p:notesSz cx="6735763" cy="9799638"/>
  <p:defaultTextStyle>
    <a:defPPr>
      <a:defRPr lang="ru-RU"/>
    </a:defPPr>
    <a:lvl1pPr algn="l" rtl="0" fontAlgn="base">
      <a:lnSpc>
        <a:spcPct val="80000"/>
      </a:lnSpc>
      <a:spcBef>
        <a:spcPct val="20000"/>
      </a:spcBef>
      <a:spcAft>
        <a:spcPct val="0"/>
      </a:spcAft>
      <a:buFont typeface="Wingdings" pitchFamily="2" charset="2"/>
      <a:buChar char="q"/>
      <a:defRPr sz="1600" b="1" kern="1200">
        <a:solidFill>
          <a:schemeClr val="tx2"/>
        </a:solidFill>
        <a:latin typeface="Arial" charset="0"/>
        <a:ea typeface="+mn-ea"/>
        <a:cs typeface="+mn-cs"/>
      </a:defRPr>
    </a:lvl1pPr>
    <a:lvl2pPr marL="457200" algn="l" rtl="0" fontAlgn="base">
      <a:lnSpc>
        <a:spcPct val="80000"/>
      </a:lnSpc>
      <a:spcBef>
        <a:spcPct val="20000"/>
      </a:spcBef>
      <a:spcAft>
        <a:spcPct val="0"/>
      </a:spcAft>
      <a:buFont typeface="Wingdings" pitchFamily="2" charset="2"/>
      <a:buChar char="q"/>
      <a:defRPr sz="1600" b="1" kern="1200">
        <a:solidFill>
          <a:schemeClr val="tx2"/>
        </a:solidFill>
        <a:latin typeface="Arial" charset="0"/>
        <a:ea typeface="+mn-ea"/>
        <a:cs typeface="+mn-cs"/>
      </a:defRPr>
    </a:lvl2pPr>
    <a:lvl3pPr marL="914400" algn="l" rtl="0" fontAlgn="base">
      <a:lnSpc>
        <a:spcPct val="80000"/>
      </a:lnSpc>
      <a:spcBef>
        <a:spcPct val="20000"/>
      </a:spcBef>
      <a:spcAft>
        <a:spcPct val="0"/>
      </a:spcAft>
      <a:buFont typeface="Wingdings" pitchFamily="2" charset="2"/>
      <a:buChar char="q"/>
      <a:defRPr sz="1600" b="1" kern="1200">
        <a:solidFill>
          <a:schemeClr val="tx2"/>
        </a:solidFill>
        <a:latin typeface="Arial" charset="0"/>
        <a:ea typeface="+mn-ea"/>
        <a:cs typeface="+mn-cs"/>
      </a:defRPr>
    </a:lvl3pPr>
    <a:lvl4pPr marL="1371600" algn="l" rtl="0" fontAlgn="base">
      <a:lnSpc>
        <a:spcPct val="80000"/>
      </a:lnSpc>
      <a:spcBef>
        <a:spcPct val="20000"/>
      </a:spcBef>
      <a:spcAft>
        <a:spcPct val="0"/>
      </a:spcAft>
      <a:buFont typeface="Wingdings" pitchFamily="2" charset="2"/>
      <a:buChar char="q"/>
      <a:defRPr sz="1600" b="1" kern="1200">
        <a:solidFill>
          <a:schemeClr val="tx2"/>
        </a:solidFill>
        <a:latin typeface="Arial" charset="0"/>
        <a:ea typeface="+mn-ea"/>
        <a:cs typeface="+mn-cs"/>
      </a:defRPr>
    </a:lvl4pPr>
    <a:lvl5pPr marL="1828800" algn="l" rtl="0" fontAlgn="base">
      <a:lnSpc>
        <a:spcPct val="80000"/>
      </a:lnSpc>
      <a:spcBef>
        <a:spcPct val="20000"/>
      </a:spcBef>
      <a:spcAft>
        <a:spcPct val="0"/>
      </a:spcAft>
      <a:buFont typeface="Wingdings" pitchFamily="2" charset="2"/>
      <a:buChar char="q"/>
      <a:defRPr sz="1600" b="1" kern="1200">
        <a:solidFill>
          <a:schemeClr val="tx2"/>
        </a:solidFill>
        <a:latin typeface="Arial" charset="0"/>
        <a:ea typeface="+mn-ea"/>
        <a:cs typeface="+mn-cs"/>
      </a:defRPr>
    </a:lvl5pPr>
    <a:lvl6pPr marL="2286000" algn="l" defTabSz="914400" rtl="0" eaLnBrk="1" latinLnBrk="0" hangingPunct="1">
      <a:defRPr sz="1600" b="1" kern="1200">
        <a:solidFill>
          <a:schemeClr val="tx2"/>
        </a:solidFill>
        <a:latin typeface="Arial" charset="0"/>
        <a:ea typeface="+mn-ea"/>
        <a:cs typeface="+mn-cs"/>
      </a:defRPr>
    </a:lvl6pPr>
    <a:lvl7pPr marL="2743200" algn="l" defTabSz="914400" rtl="0" eaLnBrk="1" latinLnBrk="0" hangingPunct="1">
      <a:defRPr sz="1600" b="1" kern="1200">
        <a:solidFill>
          <a:schemeClr val="tx2"/>
        </a:solidFill>
        <a:latin typeface="Arial" charset="0"/>
        <a:ea typeface="+mn-ea"/>
        <a:cs typeface="+mn-cs"/>
      </a:defRPr>
    </a:lvl7pPr>
    <a:lvl8pPr marL="3200400" algn="l" defTabSz="914400" rtl="0" eaLnBrk="1" latinLnBrk="0" hangingPunct="1">
      <a:defRPr sz="1600" b="1" kern="1200">
        <a:solidFill>
          <a:schemeClr val="tx2"/>
        </a:solidFill>
        <a:latin typeface="Arial" charset="0"/>
        <a:ea typeface="+mn-ea"/>
        <a:cs typeface="+mn-cs"/>
      </a:defRPr>
    </a:lvl8pPr>
    <a:lvl9pPr marL="3657600" algn="l" defTabSz="914400" rtl="0" eaLnBrk="1" latinLnBrk="0" hangingPunct="1">
      <a:defRPr sz="16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69"/>
    <p:penClr>
      <a:schemeClr val="tx1"/>
    </p:penClr>
  </p:showPr>
  <p:clrMru>
    <a:srgbClr val="FFFF99"/>
    <a:srgbClr val="0000CC"/>
    <a:srgbClr val="FF3300"/>
    <a:srgbClr val="993300"/>
    <a:srgbClr val="FF00FF"/>
    <a:srgbClr val="993366"/>
    <a:srgbClr val="996600"/>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74" autoAdjust="0"/>
    <p:restoredTop sz="99482" autoAdjust="0"/>
  </p:normalViewPr>
  <p:slideViewPr>
    <p:cSldViewPr>
      <p:cViewPr>
        <p:scale>
          <a:sx n="75" d="100"/>
          <a:sy n="75" d="100"/>
        </p:scale>
        <p:origin x="-378" y="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kumimoji="1" sz="1200" b="1" i="0">
                <a:solidFill>
                  <a:srgbClr val="000000"/>
                </a:solidFill>
                <a:latin typeface="Times New Roman" pitchFamily="18" charset="0"/>
              </a:defRPr>
            </a:lvl1pPr>
          </a:lstStyle>
          <a:p>
            <a:pPr>
              <a:defRPr/>
            </a:pPr>
            <a:endParaRPr lang="ru-RU"/>
          </a:p>
        </p:txBody>
      </p:sp>
      <p:sp>
        <p:nvSpPr>
          <p:cNvPr id="173059" name="Rectangle 3"/>
          <p:cNvSpPr>
            <a:spLocks noGrp="1" noChangeArrowheads="1"/>
          </p:cNvSpPr>
          <p:nvPr>
            <p:ph type="dt" sz="quarter" idx="1"/>
          </p:nvPr>
        </p:nvSpPr>
        <p:spPr bwMode="auto">
          <a:xfrm>
            <a:off x="381635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kumimoji="1" sz="1200" b="1" i="0">
                <a:solidFill>
                  <a:srgbClr val="000000"/>
                </a:solidFill>
                <a:latin typeface="Times New Roman" pitchFamily="18" charset="0"/>
              </a:defRPr>
            </a:lvl1pPr>
          </a:lstStyle>
          <a:p>
            <a:pPr>
              <a:defRPr/>
            </a:pPr>
            <a:endParaRPr lang="ru-RU"/>
          </a:p>
        </p:txBody>
      </p:sp>
      <p:sp>
        <p:nvSpPr>
          <p:cNvPr id="173060" name="Rectangle 4"/>
          <p:cNvSpPr>
            <a:spLocks noGrp="1" noChangeArrowheads="1"/>
          </p:cNvSpPr>
          <p:nvPr>
            <p:ph type="ftr" sz="quarter" idx="2"/>
          </p:nvPr>
        </p:nvSpPr>
        <p:spPr bwMode="auto">
          <a:xfrm>
            <a:off x="0" y="9309100"/>
            <a:ext cx="291941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kumimoji="1" sz="1200" b="1" i="0">
                <a:solidFill>
                  <a:srgbClr val="000000"/>
                </a:solidFill>
                <a:latin typeface="Times New Roman" pitchFamily="18" charset="0"/>
              </a:defRPr>
            </a:lvl1pPr>
          </a:lstStyle>
          <a:p>
            <a:pPr>
              <a:defRPr/>
            </a:pPr>
            <a:endParaRPr lang="ru-RU"/>
          </a:p>
        </p:txBody>
      </p:sp>
      <p:sp>
        <p:nvSpPr>
          <p:cNvPr id="173061" name="Rectangle 5"/>
          <p:cNvSpPr>
            <a:spLocks noGrp="1" noChangeArrowheads="1"/>
          </p:cNvSpPr>
          <p:nvPr>
            <p:ph type="sldNum" sz="quarter" idx="3"/>
          </p:nvPr>
        </p:nvSpPr>
        <p:spPr bwMode="auto">
          <a:xfrm>
            <a:off x="3816350" y="9309100"/>
            <a:ext cx="291941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kumimoji="1" sz="1200" b="1" i="0">
                <a:solidFill>
                  <a:srgbClr val="000000"/>
                </a:solidFill>
                <a:latin typeface="Times New Roman" pitchFamily="18" charset="0"/>
              </a:defRPr>
            </a:lvl1pPr>
          </a:lstStyle>
          <a:p>
            <a:pPr>
              <a:defRPr/>
            </a:pPr>
            <a:fld id="{5F9411FB-11BB-40EB-9721-702F3E16D708}"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kumimoji="1" sz="1200" b="1" i="0">
                <a:solidFill>
                  <a:srgbClr val="000000"/>
                </a:solidFill>
              </a:defRPr>
            </a:lvl1pPr>
          </a:lstStyle>
          <a:p>
            <a:pPr>
              <a:defRPr/>
            </a:pPr>
            <a:endParaRPr lang="ru-RU"/>
          </a:p>
        </p:txBody>
      </p:sp>
      <p:sp>
        <p:nvSpPr>
          <p:cNvPr id="62467" name="Rectangle 3"/>
          <p:cNvSpPr>
            <a:spLocks noGrp="1" noChangeArrowheads="1"/>
          </p:cNvSpPr>
          <p:nvPr>
            <p:ph type="dt" idx="1"/>
          </p:nvPr>
        </p:nvSpPr>
        <p:spPr bwMode="auto">
          <a:xfrm>
            <a:off x="381635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kumimoji="1" sz="1200" b="1" i="0">
                <a:solidFill>
                  <a:srgbClr val="000000"/>
                </a:solidFill>
              </a:defRPr>
            </a:lvl1pPr>
          </a:lstStyle>
          <a:p>
            <a:pPr>
              <a:defRPr/>
            </a:pPr>
            <a:endParaRPr lang="ru-RU"/>
          </a:p>
        </p:txBody>
      </p:sp>
      <p:sp>
        <p:nvSpPr>
          <p:cNvPr id="26628" name="Rectangle 4"/>
          <p:cNvSpPr>
            <a:spLocks noChangeArrowheads="1" noTextEdit="1"/>
          </p:cNvSpPr>
          <p:nvPr>
            <p:ph type="sldImg" idx="2"/>
          </p:nvPr>
        </p:nvSpPr>
        <p:spPr bwMode="auto">
          <a:xfrm>
            <a:off x="917575" y="735013"/>
            <a:ext cx="4900613" cy="3675062"/>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898525" y="4654550"/>
            <a:ext cx="4938713" cy="441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2470" name="Rectangle 6"/>
          <p:cNvSpPr>
            <a:spLocks noGrp="1" noChangeArrowheads="1"/>
          </p:cNvSpPr>
          <p:nvPr>
            <p:ph type="ftr" sz="quarter" idx="4"/>
          </p:nvPr>
        </p:nvSpPr>
        <p:spPr bwMode="auto">
          <a:xfrm>
            <a:off x="0" y="9309100"/>
            <a:ext cx="291941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kumimoji="1" sz="1200" b="1" i="0">
                <a:solidFill>
                  <a:srgbClr val="000000"/>
                </a:solidFill>
              </a:defRPr>
            </a:lvl1pPr>
          </a:lstStyle>
          <a:p>
            <a:pPr>
              <a:defRPr/>
            </a:pPr>
            <a:endParaRPr lang="ru-RU"/>
          </a:p>
        </p:txBody>
      </p:sp>
      <p:sp>
        <p:nvSpPr>
          <p:cNvPr id="62471" name="Rectangle 7"/>
          <p:cNvSpPr>
            <a:spLocks noGrp="1" noChangeArrowheads="1"/>
          </p:cNvSpPr>
          <p:nvPr>
            <p:ph type="sldNum" sz="quarter" idx="5"/>
          </p:nvPr>
        </p:nvSpPr>
        <p:spPr bwMode="auto">
          <a:xfrm>
            <a:off x="3816350" y="9309100"/>
            <a:ext cx="291941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kumimoji="1" sz="1200" b="1" i="0">
                <a:solidFill>
                  <a:srgbClr val="000000"/>
                </a:solidFill>
              </a:defRPr>
            </a:lvl1pPr>
          </a:lstStyle>
          <a:p>
            <a:pPr>
              <a:defRPr/>
            </a:pPr>
            <a:fld id="{8B4BD018-CF28-4219-8DF6-929BDDE0D18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BED9B636-7D91-414A-8581-AF5C4ACDAAF1}"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12B6CED6-FC95-44A3-894B-A5A5D3789DA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0CA669F1-79A4-4209-A69A-B6132DACF07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947CFFCB-C079-472C-9984-98607DFE343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8B08B686-D1B4-46E9-9B8E-6AD9180DA70F}"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77B51A18-24FF-47F7-B35E-7DC3D46D2D5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B545B922-9385-4F6D-860E-7419C4A173B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050F3774-D0D2-4C0D-B925-E9BBA908C0B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7E70CA2C-81CE-463A-855B-2AE633E759B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2BE733B8-12AE-4B77-80F5-B5ABD51038A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7F63DFCE-9844-469E-8AFC-A1FE4E41848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857D8883-57A6-44CD-8AF3-A69F26D4B31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58" r:id="rId2"/>
    <p:sldLayoutId id="2147483766" r:id="rId3"/>
    <p:sldLayoutId id="2147483759" r:id="rId4"/>
    <p:sldLayoutId id="2147483760" r:id="rId5"/>
    <p:sldLayoutId id="2147483761" r:id="rId6"/>
    <p:sldLayoutId id="2147483762" r:id="rId7"/>
    <p:sldLayoutId id="2147483763" r:id="rId8"/>
    <p:sldLayoutId id="2147483767" r:id="rId9"/>
    <p:sldLayoutId id="2147483764" r:id="rId10"/>
    <p:sldLayoutId id="2147483768"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1089;&#1085;&#1080;&#1087;%20&#1088;&#1082;%203.033-09-2006.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500174"/>
            <a:ext cx="6255488" cy="869795"/>
          </a:xfrm>
        </p:spPr>
        <p:txBody>
          <a:bodyPr>
            <a:normAutofit fontScale="90000"/>
          </a:bodyPr>
          <a:lstStyle/>
          <a:p>
            <a:pPr algn="ctr" eaLnBrk="1" fontAlgn="auto" hangingPunct="1">
              <a:spcAft>
                <a:spcPts val="0"/>
              </a:spcAft>
              <a:defRPr/>
            </a:pPr>
            <a:r>
              <a:rPr lang="kk-KZ" sz="2800" dirty="0" smtClean="0">
                <a:solidFill>
                  <a:schemeClr val="tx1"/>
                </a:solidFill>
                <a:latin typeface="Constantia" pitchFamily="18" charset="0"/>
              </a:rPr>
              <a:t>Сабақтың тақырыбы:</a:t>
            </a:r>
            <a:r>
              <a:rPr lang="kk-KZ" dirty="0" smtClean="0"/>
              <a:t/>
            </a:r>
            <a:br>
              <a:rPr lang="kk-KZ" dirty="0" smtClean="0"/>
            </a:br>
            <a:r>
              <a:rPr lang="kk-KZ" dirty="0" smtClean="0">
                <a:solidFill>
                  <a:schemeClr val="accent2">
                    <a:lumMod val="50000"/>
                  </a:schemeClr>
                </a:solidFill>
              </a:rPr>
              <a:t>“Жер төсемі”</a:t>
            </a:r>
            <a:br>
              <a:rPr lang="kk-KZ" dirty="0" smtClean="0">
                <a:solidFill>
                  <a:schemeClr val="accent2">
                    <a:lumMod val="50000"/>
                  </a:schemeClr>
                </a:solidFill>
              </a:rPr>
            </a:br>
            <a:r>
              <a:rPr lang="kk-KZ" dirty="0" smtClean="0">
                <a:solidFill>
                  <a:schemeClr val="accent2">
                    <a:lumMod val="50000"/>
                  </a:schemeClr>
                </a:solidFill>
              </a:rPr>
              <a:t/>
            </a:r>
            <a:br>
              <a:rPr lang="kk-KZ" dirty="0" smtClean="0">
                <a:solidFill>
                  <a:schemeClr val="accent2">
                    <a:lumMod val="50000"/>
                  </a:schemeClr>
                </a:solidFill>
              </a:rPr>
            </a:br>
            <a:r>
              <a:rPr lang="kk-KZ" dirty="0" smtClean="0">
                <a:solidFill>
                  <a:schemeClr val="accent2">
                    <a:lumMod val="50000"/>
                  </a:schemeClr>
                </a:solidFill>
              </a:rPr>
              <a:t/>
            </a:r>
            <a:br>
              <a:rPr lang="kk-KZ" dirty="0" smtClean="0">
                <a:solidFill>
                  <a:schemeClr val="accent2">
                    <a:lumMod val="50000"/>
                  </a:schemeClr>
                </a:solidFill>
              </a:rPr>
            </a:br>
            <a:r>
              <a:rPr lang="kk-KZ" dirty="0" smtClean="0">
                <a:solidFill>
                  <a:schemeClr val="accent2">
                    <a:lumMod val="50000"/>
                  </a:schemeClr>
                </a:solidFill>
              </a:rPr>
              <a:t/>
            </a:r>
            <a:br>
              <a:rPr lang="kk-KZ" dirty="0" smtClean="0">
                <a:solidFill>
                  <a:schemeClr val="accent2">
                    <a:lumMod val="50000"/>
                  </a:schemeClr>
                </a:solidFill>
              </a:rPr>
            </a:br>
            <a:r>
              <a:rPr lang="kk-KZ" dirty="0" smtClean="0">
                <a:solidFill>
                  <a:schemeClr val="accent2">
                    <a:lumMod val="50000"/>
                  </a:schemeClr>
                </a:solidFill>
              </a:rPr>
              <a:t/>
            </a:r>
            <a:br>
              <a:rPr lang="kk-KZ" dirty="0" smtClean="0">
                <a:solidFill>
                  <a:schemeClr val="accent2">
                    <a:lumMod val="50000"/>
                  </a:schemeClr>
                </a:solidFill>
              </a:rPr>
            </a:br>
            <a:r>
              <a:rPr lang="kk-KZ" dirty="0" smtClean="0">
                <a:solidFill>
                  <a:schemeClr val="accent2">
                    <a:lumMod val="50000"/>
                  </a:schemeClr>
                </a:solidFill>
              </a:rPr>
              <a:t/>
            </a:r>
            <a:br>
              <a:rPr lang="kk-KZ" dirty="0" smtClean="0">
                <a:solidFill>
                  <a:schemeClr val="accent2">
                    <a:lumMod val="50000"/>
                  </a:schemeClr>
                </a:solidFill>
              </a:rPr>
            </a:br>
            <a:endParaRPr lang="ru-RU" sz="2200" dirty="0">
              <a:solidFill>
                <a:schemeClr val="accent2">
                  <a:lumMod val="50000"/>
                </a:schemeClr>
              </a:solidFill>
            </a:endParaRPr>
          </a:p>
        </p:txBody>
      </p:sp>
      <p:sp>
        <p:nvSpPr>
          <p:cNvPr id="6147" name="Текст 2"/>
          <p:cNvSpPr>
            <a:spLocks noGrp="1"/>
          </p:cNvSpPr>
          <p:nvPr>
            <p:ph type="body" idx="1"/>
          </p:nvPr>
        </p:nvSpPr>
        <p:spPr>
          <a:xfrm>
            <a:off x="1066800" y="765175"/>
            <a:ext cx="6254750" cy="576263"/>
          </a:xfrm>
        </p:spPr>
        <p:txBody>
          <a:bodyPr/>
          <a:lstStyle/>
          <a:p>
            <a:pPr eaLnBrk="1" hangingPunct="1"/>
            <a:endParaRPr lang="kk-KZ" sz="4400" smtClean="0">
              <a:latin typeface="Constantia" pitchFamily="18" charset="0"/>
            </a:endParaRPr>
          </a:p>
          <a:p>
            <a:pPr eaLnBrk="1" hangingPunct="1"/>
            <a:endParaRPr lang="kk-KZ" sz="4400" smtClean="0">
              <a:latin typeface="Constantia" pitchFamily="18" charset="0"/>
            </a:endParaRPr>
          </a:p>
          <a:p>
            <a:pPr eaLnBrk="1" hangingPunct="1"/>
            <a:endParaRPr lang="kk-KZ" sz="4400" smtClean="0">
              <a:latin typeface="Constantia" pitchFamily="18" charset="0"/>
            </a:endParaRPr>
          </a:p>
          <a:p>
            <a:pPr eaLnBrk="1" hangingPunct="1"/>
            <a:endParaRPr lang="kk-KZ" sz="4400" smtClean="0">
              <a:latin typeface="Constantia" pitchFamily="18" charset="0"/>
            </a:endParaRPr>
          </a:p>
          <a:p>
            <a:pPr algn="ctr" eaLnBrk="1" hangingPunct="1"/>
            <a:r>
              <a:rPr lang="kk-KZ" sz="2400" b="1" smtClean="0">
                <a:latin typeface="Constantia" pitchFamily="18" charset="0"/>
                <a:ea typeface="Iskoola Pota" pitchFamily="34" charset="0"/>
                <a:cs typeface="Iskoola Pota" pitchFamily="34" charset="0"/>
              </a:rPr>
              <a:t>Пән: Автомобиль жолдары мен аэродромдарды іздестіру мен жобалау</a:t>
            </a:r>
          </a:p>
        </p:txBody>
      </p:sp>
      <p:pic>
        <p:nvPicPr>
          <p:cNvPr id="6148" name="Picture 2" descr="http://exkavator.ru/pics/%D0%91%D0%B5%D0%B7%D0%B8%D0%BC%D0%B5%D0%BD%D0%B8-2(2).jpg"/>
          <p:cNvPicPr>
            <a:picLocks noChangeAspect="1" noChangeArrowheads="1"/>
          </p:cNvPicPr>
          <p:nvPr/>
        </p:nvPicPr>
        <p:blipFill>
          <a:blip r:embed="rId2"/>
          <a:srcRect/>
          <a:stretch>
            <a:fillRect/>
          </a:stretch>
        </p:blipFill>
        <p:spPr bwMode="auto">
          <a:xfrm>
            <a:off x="1928813" y="2500313"/>
            <a:ext cx="4495800" cy="2808287"/>
          </a:xfrm>
          <a:prstGeom prst="rect">
            <a:avLst/>
          </a:prstGeom>
          <a:noFill/>
          <a:ln w="9525">
            <a:noFill/>
            <a:miter lim="800000"/>
            <a:headEnd/>
            <a:tailEnd/>
          </a:ln>
        </p:spPr>
      </p:pic>
      <p:sp>
        <p:nvSpPr>
          <p:cNvPr id="6149" name="TextBox 4"/>
          <p:cNvSpPr txBox="1">
            <a:spLocks noChangeArrowheads="1"/>
          </p:cNvSpPr>
          <p:nvPr/>
        </p:nvSpPr>
        <p:spPr bwMode="auto">
          <a:xfrm>
            <a:off x="3071813" y="5857875"/>
            <a:ext cx="5000625" cy="682625"/>
          </a:xfrm>
          <a:prstGeom prst="rect">
            <a:avLst/>
          </a:prstGeom>
          <a:noFill/>
          <a:ln w="9525">
            <a:noFill/>
            <a:miter lim="800000"/>
            <a:headEnd/>
            <a:tailEnd/>
          </a:ln>
        </p:spPr>
        <p:txBody>
          <a:bodyPr>
            <a:spAutoFit/>
          </a:bodyPr>
          <a:lstStyle/>
          <a:p>
            <a:pPr algn="r">
              <a:buFont typeface="Wingdings" pitchFamily="2" charset="2"/>
              <a:buNone/>
            </a:pPr>
            <a:r>
              <a:rPr lang="ru-RU">
                <a:solidFill>
                  <a:schemeClr val="tx1"/>
                </a:solidFill>
              </a:rPr>
              <a:t>Кухаева А.Н. преподаватель спецдисциплин, Павлодарский колледж транспорта и коммуникаций, г. Павлодар</a:t>
            </a: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23850" y="188913"/>
            <a:ext cx="8569325" cy="6480175"/>
          </a:xfrm>
        </p:spPr>
        <p:txBody>
          <a:bodyPr/>
          <a:lstStyle/>
          <a:p>
            <a:pPr marL="609600" indent="-609600" eaLnBrk="1" hangingPunct="1">
              <a:lnSpc>
                <a:spcPct val="80000"/>
              </a:lnSpc>
              <a:buFontTx/>
              <a:buNone/>
            </a:pPr>
            <a:r>
              <a:rPr lang="ru-RU" sz="2800" b="1" i="1" smtClean="0">
                <a:latin typeface="Times New Roman" pitchFamily="18" charset="0"/>
              </a:rPr>
              <a:t> </a:t>
            </a:r>
          </a:p>
          <a:p>
            <a:pPr marL="609600" indent="-609600" eaLnBrk="1" hangingPunct="1">
              <a:lnSpc>
                <a:spcPct val="80000"/>
              </a:lnSpc>
              <a:buFontTx/>
              <a:buNone/>
            </a:pPr>
            <a:r>
              <a:rPr lang="ru-RU" sz="2800" b="1" i="1" smtClean="0">
                <a:latin typeface="Times New Roman" pitchFamily="18" charset="0"/>
              </a:rPr>
              <a:t>Жер төсемін салу бойынша негізгі жұмыстар</a:t>
            </a:r>
            <a:r>
              <a:rPr lang="ru-RU" sz="2800" i="1" smtClean="0">
                <a:latin typeface="Times New Roman" pitchFamily="18" charset="0"/>
              </a:rPr>
              <a:t>:</a:t>
            </a:r>
          </a:p>
          <a:p>
            <a:pPr marL="609600" indent="-609600" eaLnBrk="1" hangingPunct="1">
              <a:lnSpc>
                <a:spcPct val="80000"/>
              </a:lnSpc>
              <a:buFontTx/>
              <a:buNone/>
            </a:pPr>
            <a:endParaRPr lang="ru-RU" sz="2800" b="1" u="sng" smtClean="0">
              <a:latin typeface="Times New Roman" pitchFamily="18" charset="0"/>
            </a:endParaRPr>
          </a:p>
          <a:p>
            <a:pPr marL="609600" indent="-609600" eaLnBrk="1" hangingPunct="1">
              <a:lnSpc>
                <a:spcPct val="80000"/>
              </a:lnSpc>
              <a:buFontTx/>
              <a:buNone/>
            </a:pPr>
            <a:r>
              <a:rPr lang="ru-RU" b="1" u="sng" smtClean="0">
                <a:latin typeface="Times New Roman" pitchFamily="18" charset="0"/>
              </a:rPr>
              <a:t>Топырақты </a:t>
            </a:r>
            <a:r>
              <a:rPr lang="ru-RU" smtClean="0">
                <a:latin typeface="Times New Roman" pitchFamily="18" charset="0"/>
              </a:rPr>
              <a:t>өңдеу әртүрлі жер қазғыш машиналармен жүргізеді.</a:t>
            </a:r>
          </a:p>
          <a:p>
            <a:pPr marL="609600" indent="-609600" eaLnBrk="1" hangingPunct="1">
              <a:lnSpc>
                <a:spcPct val="80000"/>
              </a:lnSpc>
              <a:buFont typeface="Wingdings 2" pitchFamily="18" charset="2"/>
              <a:buNone/>
            </a:pPr>
            <a:r>
              <a:rPr lang="ru-RU" smtClean="0">
                <a:latin typeface="Times New Roman" pitchFamily="18" charset="0"/>
              </a:rPr>
              <a:t>Өндеу қиындығына байланысты топырақтар: </a:t>
            </a:r>
          </a:p>
          <a:p>
            <a:pPr marL="609600" indent="-609600" eaLnBrk="1" hangingPunct="1">
              <a:lnSpc>
                <a:spcPct val="80000"/>
              </a:lnSpc>
              <a:buFont typeface="Wingdings" pitchFamily="2" charset="2"/>
              <a:buChar char="§"/>
            </a:pPr>
            <a:r>
              <a:rPr lang="en-US" smtClean="0">
                <a:latin typeface="Times New Roman" pitchFamily="18" charset="0"/>
              </a:rPr>
              <a:t>I</a:t>
            </a:r>
            <a:r>
              <a:rPr lang="ru-RU" smtClean="0">
                <a:latin typeface="Times New Roman" pitchFamily="18" charset="0"/>
              </a:rPr>
              <a:t> топ – жеңіл өңделетін, </a:t>
            </a:r>
          </a:p>
          <a:p>
            <a:pPr marL="609600" indent="-609600" eaLnBrk="1" hangingPunct="1">
              <a:lnSpc>
                <a:spcPct val="80000"/>
              </a:lnSpc>
              <a:buFont typeface="Wingdings" pitchFamily="2" charset="2"/>
              <a:buChar char="§"/>
            </a:pPr>
            <a:r>
              <a:rPr lang="en-US" smtClean="0">
                <a:latin typeface="Times New Roman" pitchFamily="18" charset="0"/>
              </a:rPr>
              <a:t>II</a:t>
            </a:r>
            <a:r>
              <a:rPr lang="ru-RU" smtClean="0">
                <a:latin typeface="Times New Roman" pitchFamily="18" charset="0"/>
              </a:rPr>
              <a:t> топ – орташа өңделетін, </a:t>
            </a:r>
          </a:p>
          <a:p>
            <a:pPr marL="609600" indent="-609600" eaLnBrk="1" hangingPunct="1">
              <a:lnSpc>
                <a:spcPct val="80000"/>
              </a:lnSpc>
              <a:buFont typeface="Wingdings" pitchFamily="2" charset="2"/>
              <a:buChar char="§"/>
            </a:pPr>
            <a:r>
              <a:rPr lang="en-US" smtClean="0">
                <a:latin typeface="Times New Roman" pitchFamily="18" charset="0"/>
              </a:rPr>
              <a:t>III</a:t>
            </a:r>
            <a:r>
              <a:rPr lang="ru-RU" smtClean="0">
                <a:latin typeface="Times New Roman" pitchFamily="18" charset="0"/>
              </a:rPr>
              <a:t> топ – қиын өңделетін топырақтар, </a:t>
            </a:r>
          </a:p>
          <a:p>
            <a:pPr marL="609600" indent="-609600" eaLnBrk="1" hangingPunct="1">
              <a:lnSpc>
                <a:spcPct val="80000"/>
              </a:lnSpc>
              <a:buFont typeface="Wingdings" pitchFamily="2" charset="2"/>
              <a:buChar char="§"/>
            </a:pPr>
            <a:r>
              <a:rPr lang="en-US" smtClean="0">
                <a:latin typeface="Times New Roman" pitchFamily="18" charset="0"/>
              </a:rPr>
              <a:t>IV</a:t>
            </a:r>
            <a:r>
              <a:rPr lang="ru-RU" smtClean="0">
                <a:latin typeface="Times New Roman" pitchFamily="18" charset="0"/>
              </a:rPr>
              <a:t> топ – өте қиын өңделетін топырақтарға бөлінеді.</a:t>
            </a:r>
          </a:p>
          <a:p>
            <a:pPr marL="609600" indent="-609600" eaLnBrk="1" hangingPunct="1">
              <a:lnSpc>
                <a:spcPct val="80000"/>
              </a:lnSpc>
              <a:buFont typeface="Wingdings 2" pitchFamily="18" charset="2"/>
              <a:buNone/>
            </a:pPr>
            <a:r>
              <a:rPr lang="ru-RU" smtClean="0">
                <a:latin typeface="Times New Roman" pitchFamily="18" charset="0"/>
              </a:rPr>
              <a:t>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286000" y="476250"/>
            <a:ext cx="4572000" cy="684213"/>
          </a:xfrm>
          <a:prstGeom prst="rect">
            <a:avLst/>
          </a:prstGeom>
          <a:noFill/>
          <a:ln w="9525">
            <a:noFill/>
            <a:miter lim="800000"/>
            <a:headEnd/>
            <a:tailEnd/>
          </a:ln>
        </p:spPr>
        <p:txBody>
          <a:bodyPr>
            <a:spAutoFit/>
          </a:bodyPr>
          <a:lstStyle/>
          <a:p>
            <a:pPr marL="609600" indent="-609600">
              <a:buFont typeface="Wingdings" pitchFamily="2" charset="2"/>
              <a:buNone/>
            </a:pPr>
            <a:r>
              <a:rPr lang="ru-RU" sz="2400">
                <a:solidFill>
                  <a:schemeClr val="tx1"/>
                </a:solidFill>
                <a:latin typeface="Times New Roman" pitchFamily="18" charset="0"/>
              </a:rPr>
              <a:t>Топырақтарды өңдеу жол машиналары:</a:t>
            </a:r>
          </a:p>
        </p:txBody>
      </p:sp>
      <p:pic>
        <p:nvPicPr>
          <p:cNvPr id="16387" name="Picture 2" descr="http://trucklist.ru/img/media/9/91/91d/91d6772483d308917776f8f8f85c8694-large.jpg"/>
          <p:cNvPicPr>
            <a:picLocks noChangeAspect="1" noChangeArrowheads="1"/>
          </p:cNvPicPr>
          <p:nvPr/>
        </p:nvPicPr>
        <p:blipFill>
          <a:blip r:embed="rId2"/>
          <a:srcRect/>
          <a:stretch>
            <a:fillRect/>
          </a:stretch>
        </p:blipFill>
        <p:spPr bwMode="auto">
          <a:xfrm>
            <a:off x="468313" y="3357563"/>
            <a:ext cx="4032250" cy="2879725"/>
          </a:xfrm>
          <a:prstGeom prst="rect">
            <a:avLst/>
          </a:prstGeom>
          <a:noFill/>
          <a:ln w="9525">
            <a:noFill/>
            <a:miter lim="800000"/>
            <a:headEnd/>
            <a:tailEnd/>
          </a:ln>
        </p:spPr>
      </p:pic>
      <p:sp>
        <p:nvSpPr>
          <p:cNvPr id="16388" name="Прямоугольник 13"/>
          <p:cNvSpPr>
            <a:spLocks noChangeArrowheads="1"/>
          </p:cNvSpPr>
          <p:nvPr/>
        </p:nvSpPr>
        <p:spPr bwMode="auto">
          <a:xfrm>
            <a:off x="5076825" y="1989138"/>
            <a:ext cx="2663825" cy="3292475"/>
          </a:xfrm>
          <a:prstGeom prst="rect">
            <a:avLst/>
          </a:prstGeom>
          <a:noFill/>
          <a:ln w="9525">
            <a:noFill/>
            <a:miter lim="800000"/>
            <a:headEnd/>
            <a:tailEnd/>
          </a:ln>
        </p:spPr>
        <p:txBody>
          <a:bodyPr>
            <a:spAutoFit/>
          </a:bodyPr>
          <a:lstStyle/>
          <a:p>
            <a:pPr>
              <a:buFont typeface="Wingdings" pitchFamily="2" charset="2"/>
              <a:buNone/>
            </a:pPr>
            <a:r>
              <a:rPr lang="ru-RU" sz="2000">
                <a:solidFill>
                  <a:schemeClr val="tx1"/>
                </a:solidFill>
              </a:rPr>
              <a:t>Автогрейдер</a:t>
            </a:r>
            <a:r>
              <a:rPr lang="ru-RU" sz="2000" b="0">
                <a:solidFill>
                  <a:schemeClr val="tx1"/>
                </a:solidFill>
              </a:rPr>
              <a:t> - жол жабынын талқандайтын қосалқы құрылғысымен жабдықталған және бульдозердің, қар тазалағыштың және т.б. ауыстырмалы аспабы бар өзі жүретін дөңгелекті жол құрылысына арналған машина.</a:t>
            </a:r>
            <a:endParaRPr lang="ru-RU" sz="2000">
              <a:solidFill>
                <a:schemeClr val="tx1"/>
              </a:solidFill>
            </a:endParaRPr>
          </a:p>
        </p:txBody>
      </p:sp>
      <p:sp>
        <p:nvSpPr>
          <p:cNvPr id="15" name="Стрелка вниз 14"/>
          <p:cNvSpPr/>
          <p:nvPr/>
        </p:nvSpPr>
        <p:spPr>
          <a:xfrm>
            <a:off x="3924300" y="1341438"/>
            <a:ext cx="2159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7" name="Стрелка вправо 16"/>
          <p:cNvSpPr/>
          <p:nvPr/>
        </p:nvSpPr>
        <p:spPr>
          <a:xfrm>
            <a:off x="4284663" y="22764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право 17"/>
          <p:cNvSpPr/>
          <p:nvPr/>
        </p:nvSpPr>
        <p:spPr>
          <a:xfrm flipH="1">
            <a:off x="3132138" y="22764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Овал 18"/>
          <p:cNvSpPr/>
          <p:nvPr/>
        </p:nvSpPr>
        <p:spPr>
          <a:xfrm>
            <a:off x="323850" y="1628775"/>
            <a:ext cx="2519363"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ru-RU" sz="2800" dirty="0" err="1">
                <a:solidFill>
                  <a:schemeClr val="tx1"/>
                </a:solidFill>
                <a:latin typeface="Times New Roman" pitchFamily="18" charset="0"/>
              </a:rPr>
              <a:t>Автогрейдерлер</a:t>
            </a:r>
            <a:endParaRPr lang="ru-RU" sz="2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755650" y="1125538"/>
            <a:ext cx="2303463" cy="1150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ru-RU" dirty="0">
                <a:latin typeface="Times New Roman" pitchFamily="18" charset="0"/>
              </a:rPr>
              <a:t> экскаватор + </a:t>
            </a:r>
            <a:r>
              <a:rPr lang="ru-RU" dirty="0" err="1">
                <a:latin typeface="Times New Roman" pitchFamily="18" charset="0"/>
              </a:rPr>
              <a:t>автосамосвалдар</a:t>
            </a:r>
            <a:endParaRPr lang="ru-RU" dirty="0"/>
          </a:p>
        </p:txBody>
      </p:sp>
      <p:sp>
        <p:nvSpPr>
          <p:cNvPr id="17411" name="Прямоугольник 2"/>
          <p:cNvSpPr>
            <a:spLocks noChangeArrowheads="1"/>
          </p:cNvSpPr>
          <p:nvPr/>
        </p:nvSpPr>
        <p:spPr bwMode="auto">
          <a:xfrm>
            <a:off x="4716463" y="1196975"/>
            <a:ext cx="2808287" cy="4524375"/>
          </a:xfrm>
          <a:prstGeom prst="rect">
            <a:avLst/>
          </a:prstGeom>
          <a:noFill/>
          <a:ln w="9525">
            <a:noFill/>
            <a:miter lim="800000"/>
            <a:headEnd/>
            <a:tailEnd/>
          </a:ln>
        </p:spPr>
        <p:txBody>
          <a:bodyPr>
            <a:spAutoFit/>
          </a:bodyPr>
          <a:lstStyle/>
          <a:p>
            <a:pPr>
              <a:buFont typeface="Wingdings" pitchFamily="2" charset="2"/>
              <a:buNone/>
            </a:pPr>
            <a:r>
              <a:rPr lang="ru-RU" sz="1800">
                <a:solidFill>
                  <a:schemeClr val="tx1"/>
                </a:solidFill>
              </a:rPr>
              <a:t>Экскаватор</a:t>
            </a:r>
            <a:r>
              <a:rPr lang="ru-RU" sz="1800" b="0">
                <a:solidFill>
                  <a:schemeClr val="tx1"/>
                </a:solidFill>
              </a:rPr>
              <a:t> — топырақты қазып, жанындағы үйіндіге төгу немесе көлік құралдарына тиеу үшін қолданылатын жер қазатын мәшине. Бір шөмішті және көп шөмішті болып бөлінеді. Әскерде, негізінен, бір шөмішті Экскаватор окоп, блиндаждық шұңқыр, бойтаса пана,әскери техниканыжасыратын орындар, жол, аэродром салу үшін және т.б. міндеттерді орындау үшін пайдаланылады.</a:t>
            </a:r>
            <a:endParaRPr lang="ru-RU" sz="1800">
              <a:solidFill>
                <a:schemeClr val="tx1"/>
              </a:solidFill>
            </a:endParaRPr>
          </a:p>
        </p:txBody>
      </p:sp>
      <p:pic>
        <p:nvPicPr>
          <p:cNvPr id="17412" name="Picture 2" descr="Картинки по запросу экскаватор"/>
          <p:cNvPicPr>
            <a:picLocks noChangeAspect="1" noChangeArrowheads="1"/>
          </p:cNvPicPr>
          <p:nvPr/>
        </p:nvPicPr>
        <p:blipFill>
          <a:blip r:embed="rId2"/>
          <a:srcRect/>
          <a:stretch>
            <a:fillRect/>
          </a:stretch>
        </p:blipFill>
        <p:spPr bwMode="auto">
          <a:xfrm>
            <a:off x="0" y="3473450"/>
            <a:ext cx="4513263" cy="3384550"/>
          </a:xfrm>
          <a:prstGeom prst="rect">
            <a:avLst/>
          </a:prstGeom>
          <a:noFill/>
          <a:ln w="9525">
            <a:noFill/>
            <a:miter lim="800000"/>
            <a:headEnd/>
            <a:tailEnd/>
          </a:ln>
        </p:spPr>
      </p:pic>
      <p:sp>
        <p:nvSpPr>
          <p:cNvPr id="5" name="Стрелка вправо 4"/>
          <p:cNvSpPr/>
          <p:nvPr/>
        </p:nvSpPr>
        <p:spPr>
          <a:xfrm>
            <a:off x="3348038" y="1700213"/>
            <a:ext cx="122396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трелка вниз 5"/>
          <p:cNvSpPr/>
          <p:nvPr/>
        </p:nvSpPr>
        <p:spPr>
          <a:xfrm>
            <a:off x="1908175" y="2420938"/>
            <a:ext cx="215900"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roy-plys.ru/uploads/posts/2014-02/1393048081_buldozer-katerpiller.jpg"/>
          <p:cNvPicPr>
            <a:picLocks noChangeAspect="1" noChangeArrowheads="1"/>
          </p:cNvPicPr>
          <p:nvPr/>
        </p:nvPicPr>
        <p:blipFill>
          <a:blip r:embed="rId2"/>
          <a:srcRect/>
          <a:stretch>
            <a:fillRect/>
          </a:stretch>
        </p:blipFill>
        <p:spPr bwMode="auto">
          <a:xfrm>
            <a:off x="0" y="2781300"/>
            <a:ext cx="5292725" cy="4076700"/>
          </a:xfrm>
          <a:prstGeom prst="rect">
            <a:avLst/>
          </a:prstGeom>
          <a:noFill/>
          <a:ln w="9525">
            <a:noFill/>
            <a:miter lim="800000"/>
            <a:headEnd/>
            <a:tailEnd/>
          </a:ln>
        </p:spPr>
      </p:pic>
      <p:sp>
        <p:nvSpPr>
          <p:cNvPr id="4" name="Овал 3"/>
          <p:cNvSpPr/>
          <p:nvPr/>
        </p:nvSpPr>
        <p:spPr>
          <a:xfrm>
            <a:off x="1042988" y="549275"/>
            <a:ext cx="252095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609600" indent="-609600">
              <a:buFont typeface="Wingdings" pitchFamily="2" charset="2"/>
              <a:buNone/>
              <a:defRPr/>
            </a:pPr>
            <a:r>
              <a:rPr lang="ru-RU" sz="2400" dirty="0" err="1">
                <a:solidFill>
                  <a:schemeClr val="tx1"/>
                </a:solidFill>
                <a:latin typeface="Times New Roman" pitchFamily="18" charset="0"/>
              </a:rPr>
              <a:t>бульдозерлер</a:t>
            </a:r>
            <a:endParaRPr lang="ru-RU" sz="2000" dirty="0">
              <a:solidFill>
                <a:schemeClr val="tx1"/>
              </a:solidFill>
              <a:latin typeface="Times New Roman" pitchFamily="18" charset="0"/>
            </a:endParaRPr>
          </a:p>
        </p:txBody>
      </p:sp>
      <p:sp>
        <p:nvSpPr>
          <p:cNvPr id="18436" name="Прямоугольник 4"/>
          <p:cNvSpPr>
            <a:spLocks noChangeArrowheads="1"/>
          </p:cNvSpPr>
          <p:nvPr/>
        </p:nvSpPr>
        <p:spPr bwMode="auto">
          <a:xfrm>
            <a:off x="5219700" y="115888"/>
            <a:ext cx="3024188" cy="6297612"/>
          </a:xfrm>
          <a:prstGeom prst="rect">
            <a:avLst/>
          </a:prstGeom>
          <a:noFill/>
          <a:ln w="9525">
            <a:noFill/>
            <a:miter lim="800000"/>
            <a:headEnd/>
            <a:tailEnd/>
          </a:ln>
        </p:spPr>
        <p:txBody>
          <a:bodyPr>
            <a:spAutoFit/>
          </a:bodyPr>
          <a:lstStyle/>
          <a:p>
            <a:r>
              <a:rPr lang="ru-RU" sz="1800">
                <a:solidFill>
                  <a:schemeClr val="tx1"/>
                </a:solidFill>
              </a:rPr>
              <a:t>Бульдозер</a:t>
            </a:r>
            <a:r>
              <a:rPr lang="ru-RU" sz="1800" b="0">
                <a:solidFill>
                  <a:schemeClr val="tx1"/>
                </a:solidFill>
              </a:rPr>
              <a:t> — 1) аспалы жұмыстық тетігі – қалқаны бар өздігінен жүретін жер қазғыш трактор не сүйреткіш. </a:t>
            </a:r>
            <a:r>
              <a:rPr lang="ru-RU" sz="1800" b="0" i="1">
                <a:solidFill>
                  <a:schemeClr val="tx1"/>
                </a:solidFill>
              </a:rPr>
              <a:t>Ол кен байлықтарын аршу, арна қазу, жол салу, сондай-ақ гидротехникалық құрылыстарды, т.б. жүргізу үшін топырақты қабат-қабатымен ығыстыру және оны тегістеу, үю сияқты жұмыстар кезінде қолданылады. Бульдозер қалқаны бұрылмайтын бульдозер, қалқаны бұрылмалы бульдозер және қалқаны әмбебап бульдозер болып ажыратылады. Олардың барлығы да гидравликалық, канатты (болат арқанды) неэлектрмеханикалық жетектермен жабдықталады.</a:t>
            </a:r>
            <a:endParaRPr lang="ru-RU" sz="1800">
              <a:solidFill>
                <a:schemeClr val="tx1"/>
              </a:solidFill>
            </a:endParaRPr>
          </a:p>
        </p:txBody>
      </p:sp>
      <p:sp>
        <p:nvSpPr>
          <p:cNvPr id="6" name="Стрелка вправо 5"/>
          <p:cNvSpPr/>
          <p:nvPr/>
        </p:nvSpPr>
        <p:spPr>
          <a:xfrm>
            <a:off x="3851275" y="1052513"/>
            <a:ext cx="122555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низ 6"/>
          <p:cNvSpPr/>
          <p:nvPr/>
        </p:nvSpPr>
        <p:spPr>
          <a:xfrm>
            <a:off x="2124075" y="1989138"/>
            <a:ext cx="287338"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flipH="1">
            <a:off x="468313" y="549275"/>
            <a:ext cx="2303462" cy="136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ru-RU" sz="2800" dirty="0" err="1">
                <a:solidFill>
                  <a:schemeClr val="tx1"/>
                </a:solidFill>
                <a:latin typeface="Times New Roman" pitchFamily="18" charset="0"/>
              </a:rPr>
              <a:t>скреперлер</a:t>
            </a:r>
            <a:endParaRPr lang="ru-RU" sz="2800" dirty="0">
              <a:solidFill>
                <a:schemeClr val="tx1"/>
              </a:solidFill>
            </a:endParaRPr>
          </a:p>
        </p:txBody>
      </p:sp>
      <p:sp>
        <p:nvSpPr>
          <p:cNvPr id="19459" name="Прямоугольник 2"/>
          <p:cNvSpPr>
            <a:spLocks noChangeArrowheads="1"/>
          </p:cNvSpPr>
          <p:nvPr/>
        </p:nvSpPr>
        <p:spPr bwMode="auto">
          <a:xfrm>
            <a:off x="4067175" y="333375"/>
            <a:ext cx="3673475" cy="5262563"/>
          </a:xfrm>
          <a:prstGeom prst="rect">
            <a:avLst/>
          </a:prstGeom>
          <a:noFill/>
          <a:ln w="9525">
            <a:noFill/>
            <a:miter lim="800000"/>
            <a:headEnd/>
            <a:tailEnd/>
          </a:ln>
        </p:spPr>
        <p:txBody>
          <a:bodyPr>
            <a:spAutoFit/>
          </a:bodyPr>
          <a:lstStyle/>
          <a:p>
            <a:pPr>
              <a:buFont typeface="Wingdings" pitchFamily="2" charset="2"/>
              <a:buNone/>
            </a:pPr>
            <a:r>
              <a:rPr lang="ru-RU" sz="2000">
                <a:solidFill>
                  <a:schemeClr val="tx1"/>
                </a:solidFill>
              </a:rPr>
              <a:t>Скрепер</a:t>
            </a:r>
            <a:r>
              <a:rPr lang="ru-RU" sz="2000" b="0">
                <a:solidFill>
                  <a:schemeClr val="tx1"/>
                </a:solidFill>
              </a:rPr>
              <a:t> —жер қыртысын қабаттар бойынша сыдыруға, тасымалдауға және төгуге арналған циклдік жұмыс атқаратын жер қазушы — көліктік машина. Скрепердің жұмысшы органы — сыйымдылығы 25 м</a:t>
            </a:r>
            <a:r>
              <a:rPr lang="ru-RU" sz="2000" b="0" baseline="30000">
                <a:solidFill>
                  <a:schemeClr val="tx1"/>
                </a:solidFill>
              </a:rPr>
              <a:t>3</a:t>
            </a:r>
            <a:r>
              <a:rPr lang="ru-RU" sz="2000" b="0">
                <a:solidFill>
                  <a:schemeClr val="tx1"/>
                </a:solidFill>
              </a:rPr>
              <a:t>-ге дейін болатын шөміш. Скреперлердің тарту күшінің әсерімен жүк тиелетін, тракторларға тіркелетін, қос өсті тракторлар мен ауыр жүк тартушылардың (тягачтардың) негізіндегі жартылай тіркемелі және бір өсті ауыр жүк тартушылардың негізіндегі өздігінен жүретін түрлері болады.</a:t>
            </a:r>
            <a:endParaRPr lang="ru-RU" sz="2000">
              <a:solidFill>
                <a:schemeClr val="tx1"/>
              </a:solidFill>
            </a:endParaRPr>
          </a:p>
        </p:txBody>
      </p:sp>
      <p:pic>
        <p:nvPicPr>
          <p:cNvPr id="19460" name="Picture 2" descr="Картинки по запросу скреперлер"/>
          <p:cNvPicPr>
            <a:picLocks noChangeAspect="1" noChangeArrowheads="1"/>
          </p:cNvPicPr>
          <p:nvPr/>
        </p:nvPicPr>
        <p:blipFill>
          <a:blip r:embed="rId2"/>
          <a:srcRect/>
          <a:stretch>
            <a:fillRect/>
          </a:stretch>
        </p:blipFill>
        <p:spPr bwMode="auto">
          <a:xfrm>
            <a:off x="0" y="3860800"/>
            <a:ext cx="4067175" cy="2592388"/>
          </a:xfrm>
          <a:prstGeom prst="rect">
            <a:avLst/>
          </a:prstGeom>
          <a:noFill/>
          <a:ln w="9525">
            <a:noFill/>
            <a:miter lim="800000"/>
            <a:headEnd/>
            <a:tailEnd/>
          </a:ln>
        </p:spPr>
      </p:pic>
      <p:sp>
        <p:nvSpPr>
          <p:cNvPr id="5" name="Стрелка вправо 4"/>
          <p:cNvSpPr/>
          <p:nvPr/>
        </p:nvSpPr>
        <p:spPr>
          <a:xfrm>
            <a:off x="3132138" y="1052513"/>
            <a:ext cx="79216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трелка вниз 5"/>
          <p:cNvSpPr/>
          <p:nvPr/>
        </p:nvSpPr>
        <p:spPr>
          <a:xfrm>
            <a:off x="1547813" y="2133600"/>
            <a:ext cx="360362" cy="1366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88913"/>
            <a:ext cx="7715250" cy="5937250"/>
          </a:xfrm>
        </p:spPr>
        <p:txBody>
          <a:bodyPr/>
          <a:lstStyle/>
          <a:p>
            <a:pPr lvl="1" algn="ctr" eaLnBrk="1" hangingPunct="1">
              <a:lnSpc>
                <a:spcPct val="80000"/>
              </a:lnSpc>
              <a:buFontTx/>
              <a:buNone/>
            </a:pPr>
            <a:endParaRPr lang="kk-KZ" sz="2800" b="1" smtClean="0">
              <a:solidFill>
                <a:schemeClr val="tx1"/>
              </a:solidFill>
              <a:latin typeface="Times New Roman" pitchFamily="18" charset="0"/>
              <a:cs typeface="Times New Roman" pitchFamily="18" charset="0"/>
            </a:endParaRPr>
          </a:p>
          <a:p>
            <a:pPr lvl="1" algn="ctr" eaLnBrk="1" hangingPunct="1">
              <a:lnSpc>
                <a:spcPct val="80000"/>
              </a:lnSpc>
              <a:buFontTx/>
              <a:buNone/>
            </a:pPr>
            <a:r>
              <a:rPr lang="kk-KZ" sz="2800" b="1" smtClean="0">
                <a:solidFill>
                  <a:schemeClr val="tx1"/>
                </a:solidFill>
                <a:latin typeface="Times New Roman" pitchFamily="18" charset="0"/>
                <a:cs typeface="Times New Roman" pitchFamily="18" charset="0"/>
              </a:rPr>
              <a:t>Бүйір қорынан жерді жылжыту оны дамытатын машиналармен жүзеге асырылады. </a:t>
            </a:r>
            <a:r>
              <a:rPr lang="ru-RU" sz="2800" b="1" smtClean="0">
                <a:solidFill>
                  <a:schemeClr val="tx1"/>
                </a:solidFill>
                <a:latin typeface="Times New Roman" pitchFamily="18" charset="0"/>
                <a:cs typeface="Times New Roman" pitchFamily="18" charset="0"/>
              </a:rPr>
              <a:t>Жер төсемінің үйіндісін келесі әдістермен өңдеп, тасымалданады:</a:t>
            </a:r>
          </a:p>
          <a:p>
            <a:pPr lvl="1" algn="ctr" eaLnBrk="1" hangingPunct="1">
              <a:lnSpc>
                <a:spcPct val="80000"/>
              </a:lnSpc>
              <a:buFontTx/>
              <a:buNone/>
            </a:pPr>
            <a:endParaRPr lang="ru-RU" sz="2800" b="1" smtClean="0">
              <a:solidFill>
                <a:schemeClr val="tx1"/>
              </a:solidFill>
              <a:latin typeface="Times New Roman" pitchFamily="18" charset="0"/>
              <a:cs typeface="Times New Roman" pitchFamily="18" charset="0"/>
            </a:endParaRPr>
          </a:p>
          <a:p>
            <a:pPr eaLnBrk="1" hangingPunct="1">
              <a:lnSpc>
                <a:spcPct val="80000"/>
              </a:lnSpc>
            </a:pPr>
            <a:r>
              <a:rPr lang="ru-RU" sz="2800" smtClean="0">
                <a:latin typeface="Times New Roman" pitchFamily="18" charset="0"/>
                <a:cs typeface="Times New Roman" pitchFamily="18" charset="0"/>
              </a:rPr>
              <a:t>- бүйірлік резервуарлардан (құрылыстың учаскесінде). Бұл әдісті желілік жұмыс үшін пайдалануға болады.</a:t>
            </a:r>
          </a:p>
          <a:p>
            <a:pPr eaLnBrk="1" hangingPunct="1">
              <a:lnSpc>
                <a:spcPct val="80000"/>
              </a:lnSpc>
            </a:pPr>
            <a:endParaRPr lang="ru-RU" sz="2800" smtClean="0">
              <a:latin typeface="Times New Roman" pitchFamily="18" charset="0"/>
              <a:cs typeface="Times New Roman" pitchFamily="18" charset="0"/>
            </a:endParaRPr>
          </a:p>
          <a:p>
            <a:pPr eaLnBrk="1" hangingPunct="1">
              <a:lnSpc>
                <a:spcPct val="80000"/>
              </a:lnSpc>
            </a:pPr>
            <a:r>
              <a:rPr lang="ru-RU" sz="2800" smtClean="0">
                <a:latin typeface="Times New Roman" pitchFamily="18" charset="0"/>
                <a:cs typeface="Times New Roman" pitchFamily="18" charset="0"/>
              </a:rPr>
              <a:t>- құрылыс ауданынан тыс орналасқан, шоғырландырылған резервтен.Бұл әдіс жер төсемінің баурай топырағы жарамсыз болғанда қолданынлады.</a:t>
            </a:r>
            <a:endParaRPr lang="ru-RU" sz="2800" b="1" u="sng" smtClean="0">
              <a:latin typeface="Times New Roman" pitchFamily="18" charset="0"/>
              <a:cs typeface="Times New Roman" pitchFamily="18" charset="0"/>
            </a:endParaRPr>
          </a:p>
          <a:p>
            <a:pPr eaLnBrk="1" hangingPunct="1">
              <a:lnSpc>
                <a:spcPct val="80000"/>
              </a:lnSpc>
            </a:pPr>
            <a:endParaRPr lang="ru-RU" sz="1600" smtClean="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0" y="188913"/>
            <a:ext cx="8316913" cy="6480175"/>
          </a:xfrm>
        </p:spPr>
        <p:txBody>
          <a:bodyPr/>
          <a:lstStyle/>
          <a:p>
            <a:pPr lvl="1" eaLnBrk="1" hangingPunct="1">
              <a:lnSpc>
                <a:spcPct val="80000"/>
              </a:lnSpc>
              <a:buFontTx/>
              <a:buNone/>
            </a:pPr>
            <a:r>
              <a:rPr lang="kk-KZ" sz="2400" smtClean="0">
                <a:latin typeface="Times New Roman" pitchFamily="18" charset="0"/>
                <a:cs typeface="Times New Roman" pitchFamily="18" charset="0"/>
              </a:rPr>
              <a:t>		</a:t>
            </a:r>
            <a:r>
              <a:rPr lang="kk-KZ" sz="2800" smtClean="0">
                <a:solidFill>
                  <a:srgbClr val="7030A0"/>
                </a:solidFill>
                <a:latin typeface="Times New Roman" pitchFamily="18" charset="0"/>
                <a:cs typeface="Times New Roman" pitchFamily="18" charset="0"/>
              </a:rPr>
              <a:t>Бульдозерлер, қозғалтқыш грейдерлер, профильдер жүргізетін топырақты теңестіру жұмыстары:</a:t>
            </a:r>
          </a:p>
          <a:p>
            <a:pPr lvl="1" eaLnBrk="1" hangingPunct="1">
              <a:lnSpc>
                <a:spcPct val="80000"/>
              </a:lnSpc>
              <a:buFontTx/>
              <a:buNone/>
            </a:pPr>
            <a:endParaRPr lang="ru-RU" sz="2800" smtClean="0">
              <a:solidFill>
                <a:srgbClr val="7030A0"/>
              </a:solidFill>
              <a:latin typeface="Times New Roman" pitchFamily="18" charset="0"/>
              <a:cs typeface="Times New Roman" pitchFamily="18" charset="0"/>
            </a:endParaRPr>
          </a:p>
          <a:p>
            <a:pPr lvl="1" eaLnBrk="1" hangingPunct="1">
              <a:lnSpc>
                <a:spcPct val="80000"/>
              </a:lnSpc>
              <a:buFont typeface="Wingdings 2" pitchFamily="18" charset="2"/>
              <a:buNone/>
            </a:pPr>
            <a:r>
              <a:rPr lang="kk-KZ" sz="2800" smtClean="0">
                <a:solidFill>
                  <a:schemeClr val="tx1"/>
                </a:solidFill>
                <a:latin typeface="Times New Roman" pitchFamily="18" charset="0"/>
                <a:cs typeface="Times New Roman" pitchFamily="18" charset="0"/>
              </a:rPr>
              <a:t>		1 Топырақ қабатын түзетуі және қабаттың беткі қабатының орналасуы барлық қабаттағы жолдың бүкіл ені бойынша әр қабатты толтырғаннан кейін орындалады.</a:t>
            </a:r>
            <a:endParaRPr lang="ru-RU" sz="2800" b="1" u="sng" smtClean="0">
              <a:solidFill>
                <a:schemeClr val="tx1"/>
              </a:solidFill>
              <a:latin typeface="Times New Roman" pitchFamily="18" charset="0"/>
              <a:cs typeface="Times New Roman" pitchFamily="18" charset="0"/>
            </a:endParaRPr>
          </a:p>
          <a:p>
            <a:pPr lvl="1" eaLnBrk="1" hangingPunct="1">
              <a:lnSpc>
                <a:spcPct val="80000"/>
              </a:lnSpc>
              <a:buFont typeface="Wingdings 2" pitchFamily="18" charset="2"/>
              <a:buNone/>
            </a:pPr>
            <a:r>
              <a:rPr lang="ru-RU" sz="2800" smtClean="0">
                <a:solidFill>
                  <a:schemeClr val="tx1"/>
                </a:solidFill>
                <a:latin typeface="Times New Roman" pitchFamily="18" charset="0"/>
                <a:cs typeface="Times New Roman" pitchFamily="18" charset="0"/>
              </a:rPr>
              <a:t/>
            </a:r>
            <a:br>
              <a:rPr lang="ru-RU" sz="2800" smtClean="0">
                <a:solidFill>
                  <a:schemeClr val="tx1"/>
                </a:solidFill>
                <a:latin typeface="Times New Roman" pitchFamily="18" charset="0"/>
                <a:cs typeface="Times New Roman" pitchFamily="18" charset="0"/>
              </a:rPr>
            </a:br>
            <a:r>
              <a:rPr lang="ru-RU" sz="2800" smtClean="0">
                <a:solidFill>
                  <a:schemeClr val="tx1"/>
                </a:solidFill>
                <a:latin typeface="Times New Roman" pitchFamily="18" charset="0"/>
                <a:cs typeface="Times New Roman" pitchFamily="18" charset="0"/>
              </a:rPr>
              <a:t>	2 Қажет болған жағдайда топырақ ылғалдандырылады немесе оңтайлы немесе қажетті ылғалдылыққа құйылады. Ылғалдандыру суару машиналары арқылы жүзеге асырылады, ал химиялық заттарды енгізу немесе ашық ауада кептіру жолымен құрғату жүзеге асырылады.</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0"/>
            <a:ext cx="9144000" cy="6858000"/>
          </a:xfrm>
        </p:spPr>
        <p:txBody>
          <a:bodyPr/>
          <a:lstStyle/>
          <a:p>
            <a:pPr eaLnBrk="1" hangingPunct="1">
              <a:lnSpc>
                <a:spcPct val="80000"/>
              </a:lnSpc>
            </a:pPr>
            <a:endParaRPr lang="kk-KZ" sz="2400" smtClean="0">
              <a:latin typeface="Times New Roman" pitchFamily="18" charset="0"/>
              <a:cs typeface="Times New Roman" pitchFamily="18" charset="0"/>
            </a:endParaRPr>
          </a:p>
          <a:p>
            <a:pPr eaLnBrk="1" hangingPunct="1">
              <a:lnSpc>
                <a:spcPct val="80000"/>
              </a:lnSpc>
            </a:pPr>
            <a:endParaRPr lang="kk-KZ" sz="2400" smtClean="0">
              <a:latin typeface="Times New Roman" pitchFamily="18" charset="0"/>
              <a:cs typeface="Times New Roman" pitchFamily="18" charset="0"/>
            </a:endParaRPr>
          </a:p>
          <a:p>
            <a:pPr eaLnBrk="1" hangingPunct="1">
              <a:lnSpc>
                <a:spcPct val="80000"/>
              </a:lnSpc>
            </a:pPr>
            <a:r>
              <a:rPr lang="kk-KZ" sz="2400" smtClean="0">
                <a:latin typeface="Times New Roman" pitchFamily="18" charset="0"/>
                <a:cs typeface="Times New Roman" pitchFamily="18" charset="0"/>
              </a:rPr>
              <a:t>Топырақты тығыздау сапасы төсемнің тұрақтылығын айқындайды, ол тығыздалып келгенде жолдың сенімділігін, беріктігін және беріктігін қамтамасыз етеді.</a:t>
            </a:r>
            <a:endParaRPr lang="ru-RU" sz="2400" smtClean="0">
              <a:latin typeface="Times New Roman" pitchFamily="18" charset="0"/>
              <a:cs typeface="Times New Roman" pitchFamily="18" charset="0"/>
            </a:endParaRPr>
          </a:p>
          <a:p>
            <a:pPr eaLnBrk="1" hangingPunct="1">
              <a:lnSpc>
                <a:spcPct val="80000"/>
              </a:lnSpc>
            </a:pPr>
            <a:r>
              <a:rPr lang="ru-RU" sz="2400" smtClean="0">
                <a:latin typeface="Times New Roman" pitchFamily="18" charset="0"/>
                <a:cs typeface="Times New Roman" pitchFamily="18" charset="0"/>
              </a:rPr>
              <a:t>Жоғары беріктікке және судың тұрақтылығына қол жеткізу үшін топырақ ылғалдылықта тығыздалады, ол қажетті тығыздығын қамтамасыз етеді.</a:t>
            </a:r>
          </a:p>
          <a:p>
            <a:pPr eaLnBrk="1" hangingPunct="1">
              <a:lnSpc>
                <a:spcPct val="80000"/>
              </a:lnSpc>
            </a:pPr>
            <a:r>
              <a:rPr lang="ru-RU" sz="2400" smtClean="0">
                <a:latin typeface="Times New Roman" pitchFamily="18" charset="0"/>
                <a:cs typeface="Times New Roman" pitchFamily="18" charset="0"/>
              </a:rPr>
              <a:t>Максималды тығыздық оңтайлы ылғалдылықта қол жеткізіледі!</a:t>
            </a:r>
            <a:endParaRPr lang="ru-RU" sz="2400" b="1" smtClean="0">
              <a:latin typeface="Times New Roman" pitchFamily="18" charset="0"/>
              <a:cs typeface="Times New Roman" pitchFamily="18" charset="0"/>
            </a:endParaRPr>
          </a:p>
          <a:p>
            <a:pPr eaLnBrk="1" hangingPunct="1">
              <a:lnSpc>
                <a:spcPct val="80000"/>
              </a:lnSpc>
            </a:pPr>
            <a:r>
              <a:rPr lang="ru-RU" sz="2400" smtClean="0">
                <a:latin typeface="Times New Roman" pitchFamily="18" charset="0"/>
                <a:cs typeface="Times New Roman" pitchFamily="18" charset="0"/>
              </a:rPr>
              <a:t>Аунақтау  - роликтерді пневматикалық шиналарда, тегіс бұрыштарда, торда және торда пайдаланылатын топырақты тығыздаудың ең тиімді және кең таралған әдісі.</a:t>
            </a:r>
          </a:p>
          <a:p>
            <a:pPr eaLnBrk="1" hangingPunct="1">
              <a:lnSpc>
                <a:spcPct val="80000"/>
              </a:lnSpc>
            </a:pPr>
            <a:r>
              <a:rPr lang="kk-KZ" sz="2400" smtClean="0">
                <a:latin typeface="Times New Roman" pitchFamily="18" charset="0"/>
                <a:cs typeface="Times New Roman" pitchFamily="18" charset="0"/>
              </a:rPr>
              <a:t>Қысқартылған кезде, топырақ соққыға ұшыраушы пластинаның энергиясы (тығыздау) арқылы тығыздалады.</a:t>
            </a:r>
          </a:p>
          <a:p>
            <a:pPr eaLnBrk="1" hangingPunct="1">
              <a:lnSpc>
                <a:spcPct val="80000"/>
              </a:lnSpc>
            </a:pPr>
            <a:r>
              <a:rPr lang="ru-RU" sz="2400" smtClean="0">
                <a:latin typeface="Times New Roman" pitchFamily="18" charset="0"/>
                <a:cs typeface="Times New Roman" pitchFamily="18" charset="0"/>
              </a:rPr>
              <a:t>Жол құрылысында беттік вибраторлар, вибраторлар және вибраторлар қолданылады.</a:t>
            </a: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23850" y="0"/>
            <a:ext cx="8569325" cy="6524625"/>
          </a:xfrm>
        </p:spPr>
        <p:txBody>
          <a:bodyPr/>
          <a:lstStyle/>
          <a:p>
            <a:pPr eaLnBrk="1" hangingPunct="1">
              <a:lnSpc>
                <a:spcPct val="80000"/>
              </a:lnSpc>
              <a:buFont typeface="Wingdings 2" pitchFamily="18" charset="2"/>
              <a:buNone/>
            </a:pPr>
            <a:endParaRPr lang="kk-KZ" sz="2800" b="1" u="sng" smtClean="0">
              <a:latin typeface="Times New Roman" pitchFamily="18" charset="0"/>
              <a:cs typeface="Times New Roman" pitchFamily="18" charset="0"/>
            </a:endParaRPr>
          </a:p>
          <a:p>
            <a:pPr eaLnBrk="1" hangingPunct="1">
              <a:lnSpc>
                <a:spcPct val="80000"/>
              </a:lnSpc>
              <a:buFont typeface="Wingdings 2" pitchFamily="18" charset="2"/>
              <a:buNone/>
            </a:pPr>
            <a:r>
              <a:rPr lang="kk-KZ" sz="2800" b="1" u="sng" smtClean="0">
                <a:latin typeface="Times New Roman" pitchFamily="18" charset="0"/>
                <a:cs typeface="Times New Roman" pitchFamily="18" charset="0"/>
              </a:rPr>
              <a:t>Қорытындылау </a:t>
            </a:r>
            <a:r>
              <a:rPr lang="kk-KZ" sz="2800" b="1" smtClean="0">
                <a:latin typeface="Times New Roman" pitchFamily="18" charset="0"/>
                <a:cs typeface="Times New Roman" pitchFamily="18" charset="0"/>
              </a:rPr>
              <a:t>жұмыстары:</a:t>
            </a:r>
            <a:endParaRPr lang="ru-RU" sz="2800" b="1" smtClean="0">
              <a:latin typeface="Times New Roman" pitchFamily="18" charset="0"/>
              <a:cs typeface="Times New Roman" pitchFamily="18" charset="0"/>
            </a:endParaRPr>
          </a:p>
          <a:p>
            <a:pPr eaLnBrk="1" hangingPunct="1">
              <a:lnSpc>
                <a:spcPct val="80000"/>
              </a:lnSpc>
            </a:pPr>
            <a:r>
              <a:rPr lang="ru-RU" sz="2800" smtClean="0">
                <a:latin typeface="Times New Roman" pitchFamily="18" charset="0"/>
                <a:cs typeface="Times New Roman" pitchFamily="18" charset="0"/>
              </a:rPr>
              <a:t>Аяқталған жұмыстардың құрамына:  </a:t>
            </a:r>
          </a:p>
          <a:p>
            <a:pPr eaLnBrk="1" hangingPunct="1">
              <a:lnSpc>
                <a:spcPct val="80000"/>
              </a:lnSpc>
            </a:pPr>
            <a:r>
              <a:rPr lang="kk-KZ" sz="2800" smtClean="0">
                <a:latin typeface="Times New Roman" pitchFamily="18" charset="0"/>
                <a:cs typeface="Times New Roman" pitchFamily="18" charset="0"/>
              </a:rPr>
              <a:t>жер бетін жоспарлау</a:t>
            </a:r>
            <a:r>
              <a:rPr lang="ru-RU" sz="2800" smtClean="0">
                <a:latin typeface="Times New Roman" pitchFamily="18" charset="0"/>
                <a:cs typeface="Times New Roman" pitchFamily="18" charset="0"/>
              </a:rPr>
              <a:t>;</a:t>
            </a:r>
          </a:p>
          <a:p>
            <a:pPr eaLnBrk="1" hangingPunct="1">
              <a:lnSpc>
                <a:spcPct val="80000"/>
              </a:lnSpc>
            </a:pPr>
            <a:r>
              <a:rPr lang="kk-KZ" sz="2800" smtClean="0">
                <a:latin typeface="Times New Roman" pitchFamily="18" charset="0"/>
                <a:cs typeface="Times New Roman" pitchFamily="18" charset="0"/>
              </a:rPr>
              <a:t>төменгі және көлбеу дизайн</a:t>
            </a:r>
            <a:r>
              <a:rPr lang="en-US" sz="2800" smtClean="0">
                <a:latin typeface="Times New Roman" pitchFamily="18" charset="0"/>
                <a:cs typeface="Times New Roman" pitchFamily="18" charset="0"/>
              </a:rPr>
              <a:t>;</a:t>
            </a:r>
            <a:endParaRPr lang="ru-RU" sz="2800" smtClean="0">
              <a:latin typeface="Times New Roman" pitchFamily="18" charset="0"/>
              <a:cs typeface="Times New Roman" pitchFamily="18" charset="0"/>
            </a:endParaRPr>
          </a:p>
          <a:p>
            <a:pPr eaLnBrk="1" hangingPunct="1">
              <a:lnSpc>
                <a:spcPct val="80000"/>
              </a:lnSpc>
            </a:pPr>
            <a:r>
              <a:rPr lang="ru-RU" sz="2800" smtClean="0">
                <a:latin typeface="Times New Roman" pitchFamily="18" charset="0"/>
                <a:cs typeface="Times New Roman" pitchFamily="18" charset="0"/>
              </a:rPr>
              <a:t>тұрақтылық үшін жағалаулар мен ойысуларды күшейту.</a:t>
            </a:r>
            <a:endParaRPr lang="ru-RU" sz="2800" b="1" i="1" smtClean="0">
              <a:latin typeface="Times New Roman" pitchFamily="18" charset="0"/>
              <a:cs typeface="Times New Roman" pitchFamily="18" charset="0"/>
            </a:endParaRPr>
          </a:p>
          <a:p>
            <a:pPr eaLnBrk="1" hangingPunct="1">
              <a:lnSpc>
                <a:spcPct val="80000"/>
              </a:lnSpc>
              <a:buFontTx/>
              <a:buNone/>
            </a:pPr>
            <a:r>
              <a:rPr lang="kk-KZ" sz="2800" b="1" smtClean="0">
                <a:latin typeface="Times New Roman" pitchFamily="18" charset="0"/>
                <a:cs typeface="Times New Roman" pitchFamily="18" charset="0"/>
              </a:rPr>
              <a:t>Көлбеу беткейлерін және жол төсемінің бетін жоспарлау.</a:t>
            </a:r>
            <a:endParaRPr lang="ru-RU" sz="2800" b="1" smtClean="0">
              <a:latin typeface="Times New Roman" pitchFamily="18" charset="0"/>
              <a:cs typeface="Times New Roman" pitchFamily="18" charset="0"/>
            </a:endParaRPr>
          </a:p>
          <a:p>
            <a:pPr eaLnBrk="1" hangingPunct="1">
              <a:lnSpc>
                <a:spcPct val="80000"/>
              </a:lnSpc>
            </a:pPr>
            <a:r>
              <a:rPr lang="ru-RU" sz="2800" smtClean="0">
                <a:latin typeface="Times New Roman" pitchFamily="18" charset="0"/>
                <a:cs typeface="Times New Roman" pitchFamily="18" charset="0"/>
              </a:rPr>
              <a:t>Нәтижесінде, топырақ кенеп конструкция сызбасын аяқтау деп аталады.</a:t>
            </a:r>
          </a:p>
          <a:p>
            <a:pPr eaLnBrk="1" hangingPunct="1">
              <a:lnSpc>
                <a:spcPct val="80000"/>
              </a:lnSpc>
            </a:pPr>
            <a:r>
              <a:rPr lang="kk-KZ" sz="2800" smtClean="0">
                <a:latin typeface="Times New Roman" pitchFamily="18" charset="0"/>
                <a:cs typeface="Times New Roman" pitchFamily="18" charset="0"/>
              </a:rPr>
              <a:t>Аяқтау жұмыстарына арнайы машиналар - автогрейдерлер, жоспарлаушылар, әрлеу машиналары, экскаваторлар, бульдозерлер және тракторларға арналған тіректер қолданылады</a:t>
            </a:r>
            <a:r>
              <a:rPr lang="ru-RU" sz="2800" smtClean="0">
                <a:latin typeface="Times New Roman" pitchFamily="18" charset="0"/>
                <a:cs typeface="Times New Roman" pitchFamily="18" charset="0"/>
              </a:rPr>
              <a:t>.</a:t>
            </a:r>
          </a:p>
          <a:p>
            <a:pPr eaLnBrk="1" hangingPunct="1">
              <a:lnSpc>
                <a:spcPct val="80000"/>
              </a:lnSpc>
              <a:buFontTx/>
              <a:buNone/>
            </a:pPr>
            <a:endParaRPr lang="ru-RU" sz="2800" b="1" i="1" smtClean="0">
              <a:latin typeface="Times New Roman"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50825" y="188913"/>
            <a:ext cx="8569325" cy="6335712"/>
          </a:xfrm>
        </p:spPr>
        <p:txBody>
          <a:bodyPr/>
          <a:lstStyle/>
          <a:p>
            <a:pPr eaLnBrk="1" hangingPunct="1">
              <a:buFontTx/>
              <a:buNone/>
            </a:pPr>
            <a:r>
              <a:rPr lang="ru-RU" sz="2800" b="1" smtClean="0">
                <a:latin typeface="Times New Roman" pitchFamily="18" charset="0"/>
                <a:cs typeface="Times New Roman" pitchFamily="18" charset="0"/>
              </a:rPr>
              <a:t>   </a:t>
            </a:r>
          </a:p>
          <a:p>
            <a:pPr eaLnBrk="1" hangingPunct="1">
              <a:buFontTx/>
              <a:buNone/>
            </a:pPr>
            <a:r>
              <a:rPr lang="ru-RU" sz="2800" b="1" smtClean="0">
                <a:latin typeface="Times New Roman" pitchFamily="18" charset="0"/>
                <a:cs typeface="Times New Roman" pitchFamily="18" charset="0"/>
              </a:rPr>
              <a:t> </a:t>
            </a:r>
            <a:r>
              <a:rPr lang="kk-KZ" sz="2800" b="1" smtClean="0">
                <a:latin typeface="Times New Roman" pitchFamily="18" charset="0"/>
                <a:cs typeface="Times New Roman" pitchFamily="18" charset="0"/>
              </a:rPr>
              <a:t>Еңісін және қазба беткейлерін нығайту.</a:t>
            </a:r>
            <a:endParaRPr lang="ru-RU" sz="2800" b="1" smtClean="0">
              <a:latin typeface="Times New Roman" pitchFamily="18" charset="0"/>
              <a:cs typeface="Times New Roman" pitchFamily="18" charset="0"/>
            </a:endParaRPr>
          </a:p>
          <a:p>
            <a:pPr eaLnBrk="1" hangingPunct="1">
              <a:buFontTx/>
              <a:buNone/>
            </a:pPr>
            <a:r>
              <a:rPr lang="ru-RU" sz="2800" smtClean="0">
                <a:latin typeface="Times New Roman" pitchFamily="18" charset="0"/>
                <a:cs typeface="Times New Roman" pitchFamily="18" charset="0"/>
              </a:rPr>
              <a:t>	Автомобиль жолдарын салудың соңғы кезеңінде күшейту жұмыстары жүргізіледі.</a:t>
            </a:r>
          </a:p>
          <a:p>
            <a:pPr eaLnBrk="1" hangingPunct="1"/>
            <a:r>
              <a:rPr lang="kk-KZ" sz="2800" smtClean="0">
                <a:latin typeface="Times New Roman" pitchFamily="18" charset="0"/>
                <a:cs typeface="Times New Roman" pitchFamily="18" charset="0"/>
              </a:rPr>
              <a:t>беткейлері мен жол төсемінің шыңдары,</a:t>
            </a:r>
          </a:p>
          <a:p>
            <a:pPr eaLnBrk="1" hangingPunct="1"/>
            <a:r>
              <a:rPr lang="kk-KZ" sz="2800" smtClean="0">
                <a:latin typeface="Times New Roman" pitchFamily="18" charset="0"/>
                <a:cs typeface="Times New Roman" pitchFamily="18" charset="0"/>
              </a:rPr>
              <a:t>шағын жасанды құрылымдар,</a:t>
            </a:r>
          </a:p>
          <a:p>
            <a:pPr eaLnBrk="1" hangingPunct="1"/>
            <a:r>
              <a:rPr lang="ru-RU" sz="2800" smtClean="0">
                <a:latin typeface="Times New Roman" pitchFamily="18" charset="0"/>
                <a:cs typeface="Times New Roman" pitchFamily="18" charset="0"/>
              </a:rPr>
              <a:t>құбырлардың шетіндегі беткейлері.</a:t>
            </a:r>
          </a:p>
          <a:p>
            <a:pPr eaLnBrk="1" hangingPunct="1">
              <a:buFontTx/>
              <a:buNone/>
            </a:pPr>
            <a:endParaRPr lang="ru-RU" sz="2800" smtClean="0">
              <a:latin typeface="Times New Roman" pitchFamily="18" charset="0"/>
              <a:cs typeface="Times New Roman" pitchFamily="18" charset="0"/>
            </a:endParaRPr>
          </a:p>
          <a:p>
            <a:pPr eaLnBrk="1" hangingPunct="1">
              <a:buFontTx/>
              <a:buNone/>
            </a:pPr>
            <a:r>
              <a:rPr lang="ru-RU" sz="2400" b="1" smtClean="0">
                <a:latin typeface="Times New Roman" pitchFamily="18" charset="0"/>
                <a:cs typeface="Times New Roman" pitchFamily="18" charset="0"/>
              </a:rPr>
              <a:t>Материалдар: </a:t>
            </a:r>
            <a:r>
              <a:rPr lang="ru-RU" sz="2400" smtClean="0">
                <a:latin typeface="Times New Roman" pitchFamily="18" charset="0"/>
                <a:cs typeface="Times New Roman" pitchFamily="18" charset="0"/>
              </a:rPr>
              <a:t>көпжылдық шөптерді (гидро), синтетикалық материалдарды (геогрит және т.б.), шымтезек қоспасын, темірбетон плиталарын, бетон плиталарын (блоктарды) және басқаларын егу.</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kk-KZ" dirty="0" smtClean="0">
                <a:solidFill>
                  <a:srgbClr val="7030A0"/>
                </a:solidFill>
              </a:rPr>
              <a:t>Сабақтың мақсаты:</a:t>
            </a:r>
            <a:endParaRPr lang="ru-RU" dirty="0">
              <a:solidFill>
                <a:srgbClr val="7030A0"/>
              </a:solidFill>
            </a:endParaRPr>
          </a:p>
        </p:txBody>
      </p:sp>
      <p:sp>
        <p:nvSpPr>
          <p:cNvPr id="3" name="Прямоугольник 2"/>
          <p:cNvSpPr/>
          <p:nvPr/>
        </p:nvSpPr>
        <p:spPr>
          <a:xfrm>
            <a:off x="539750" y="2060575"/>
            <a:ext cx="1944688" cy="3097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kk-KZ" sz="1800" dirty="0">
                <a:solidFill>
                  <a:schemeClr val="tx1"/>
                </a:solidFill>
                <a:latin typeface="Times New Roman" pitchFamily="18" charset="0"/>
                <a:cs typeface="Times New Roman" pitchFamily="18" charset="0"/>
              </a:rPr>
              <a:t>Білімділігі:</a:t>
            </a:r>
          </a:p>
          <a:p>
            <a:pPr algn="ctr">
              <a:buFont typeface="Wingdings" pitchFamily="2" charset="2"/>
              <a:buNone/>
              <a:defRPr/>
            </a:pPr>
            <a:r>
              <a:rPr lang="kk-KZ" sz="1800" dirty="0">
                <a:solidFill>
                  <a:schemeClr val="tx1"/>
                </a:solidFill>
                <a:latin typeface="Times New Roman" pitchFamily="18" charset="0"/>
                <a:cs typeface="Times New Roman" pitchFamily="18" charset="0"/>
              </a:rPr>
              <a:t>Ойлану қабілетін жетілдіру.Оқыған тақырыпты қорытындылау. Алған білімдерін тәжірибеде қолдана білу;</a:t>
            </a:r>
            <a:endParaRPr lang="ru-RU" sz="1800" dirty="0">
              <a:solidFill>
                <a:schemeClr val="tx1"/>
              </a:solidFill>
              <a:latin typeface="Times New Roman" pitchFamily="18" charset="0"/>
              <a:cs typeface="Times New Roman" pitchFamily="18" charset="0"/>
            </a:endParaRPr>
          </a:p>
        </p:txBody>
      </p:sp>
      <p:sp>
        <p:nvSpPr>
          <p:cNvPr id="4" name="Прямоугольник 3"/>
          <p:cNvSpPr/>
          <p:nvPr/>
        </p:nvSpPr>
        <p:spPr>
          <a:xfrm>
            <a:off x="3059113" y="2060575"/>
            <a:ext cx="2089150" cy="302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kk-KZ" sz="1800" dirty="0">
                <a:solidFill>
                  <a:schemeClr val="tx1"/>
                </a:solidFill>
                <a:latin typeface="Times New Roman" pitchFamily="18" charset="0"/>
                <a:cs typeface="Times New Roman" pitchFamily="18" charset="0"/>
              </a:rPr>
              <a:t>Тәрбиелі: </a:t>
            </a:r>
          </a:p>
          <a:p>
            <a:pPr algn="ctr">
              <a:buFont typeface="Wingdings" pitchFamily="2" charset="2"/>
              <a:buNone/>
              <a:defRPr/>
            </a:pPr>
            <a:r>
              <a:rPr lang="kk-KZ" sz="1800" dirty="0">
                <a:solidFill>
                  <a:schemeClr val="tx1"/>
                </a:solidFill>
                <a:latin typeface="Times New Roman" pitchFamily="18" charset="0"/>
                <a:cs typeface="Times New Roman" pitchFamily="18" charset="0"/>
              </a:rPr>
              <a:t>Жеке және топпен топпен жұмыс істеуін, сабақта тәртіптілікке, қолданатын құралға, мүлікке жауапкершілігін арттыру;</a:t>
            </a:r>
            <a:endParaRPr lang="ru-RU" sz="1800" dirty="0">
              <a:solidFill>
                <a:schemeClr val="tx1"/>
              </a:solidFill>
              <a:latin typeface="Times New Roman" pitchFamily="18" charset="0"/>
              <a:cs typeface="Times New Roman" pitchFamily="18" charset="0"/>
            </a:endParaRPr>
          </a:p>
        </p:txBody>
      </p:sp>
      <p:sp>
        <p:nvSpPr>
          <p:cNvPr id="5" name="Прямоугольник 4"/>
          <p:cNvSpPr/>
          <p:nvPr/>
        </p:nvSpPr>
        <p:spPr>
          <a:xfrm>
            <a:off x="5651500" y="2060575"/>
            <a:ext cx="2089150" cy="302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kk-KZ" sz="1800" dirty="0">
                <a:solidFill>
                  <a:schemeClr val="tx1"/>
                </a:solidFill>
                <a:latin typeface="Times New Roman" pitchFamily="18" charset="0"/>
                <a:cs typeface="Times New Roman" pitchFamily="18" charset="0"/>
              </a:rPr>
              <a:t>Дамытушылық:</a:t>
            </a:r>
          </a:p>
          <a:p>
            <a:pPr algn="ctr">
              <a:buFont typeface="Wingdings" pitchFamily="2" charset="2"/>
              <a:buNone/>
              <a:defRPr/>
            </a:pPr>
            <a:r>
              <a:rPr lang="kk-KZ" sz="1800" dirty="0">
                <a:solidFill>
                  <a:schemeClr val="tx1"/>
                </a:solidFill>
                <a:latin typeface="Times New Roman" pitchFamily="18" charset="0"/>
                <a:cs typeface="Times New Roman" pitchFamily="18" charset="0"/>
              </a:rPr>
              <a:t>Ойлану қабілетін жетілдіру , жаңа тақырыпты бекіту.</a:t>
            </a:r>
            <a:endParaRPr lang="ru-RU" sz="1800" dirty="0">
              <a:solidFill>
                <a:schemeClr val="tx1"/>
              </a:solidFill>
              <a:latin typeface="Times New Roman" pitchFamily="18" charset="0"/>
              <a:cs typeface="Times New Roman" pitchFamily="18" charset="0"/>
            </a:endParaRPr>
          </a:p>
        </p:txBody>
      </p:sp>
      <p:cxnSp>
        <p:nvCxnSpPr>
          <p:cNvPr id="7" name="Прямая со стрелкой 6"/>
          <p:cNvCxnSpPr/>
          <p:nvPr/>
        </p:nvCxnSpPr>
        <p:spPr>
          <a:xfrm flipH="1">
            <a:off x="1547813" y="1412875"/>
            <a:ext cx="360362"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851275" y="1484313"/>
            <a:ext cx="73025"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5292725" y="1412875"/>
            <a:ext cx="71913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420889"/>
            <a:ext cx="6984776" cy="1763024"/>
          </a:xfrm>
        </p:spPr>
        <p:txBody>
          <a:bodyPr>
            <a:normAutofit fontScale="90000"/>
          </a:bodyPr>
          <a:lstStyle/>
          <a:p>
            <a:pPr algn="l" eaLnBrk="1" fontAlgn="auto" hangingPunct="1">
              <a:spcAft>
                <a:spcPts val="0"/>
              </a:spcAft>
              <a:defRPr/>
            </a:pPr>
            <a:r>
              <a:rPr lang="kk-KZ" sz="2200" dirty="0" smtClean="0">
                <a:solidFill>
                  <a:schemeClr val="accent2"/>
                </a:solidFill>
              </a:rPr>
              <a:t>1. Жер төсемі дегеніміз не?</a:t>
            </a:r>
            <a:br>
              <a:rPr lang="kk-KZ" sz="2200" dirty="0" smtClean="0">
                <a:solidFill>
                  <a:schemeClr val="accent2"/>
                </a:solidFill>
              </a:rPr>
            </a:br>
            <a:r>
              <a:rPr lang="kk-KZ" sz="2200" dirty="0" smtClean="0">
                <a:solidFill>
                  <a:schemeClr val="accent2"/>
                </a:solidFill>
              </a:rPr>
              <a:t/>
            </a:r>
            <a:br>
              <a:rPr lang="kk-KZ" sz="2200" dirty="0" smtClean="0">
                <a:solidFill>
                  <a:schemeClr val="accent2"/>
                </a:solidFill>
              </a:rPr>
            </a:br>
            <a:r>
              <a:rPr lang="kk-KZ" sz="2200" dirty="0" smtClean="0">
                <a:solidFill>
                  <a:schemeClr val="accent2"/>
                </a:solidFill>
              </a:rPr>
              <a:t>2. Жер төсемінің негізгі элементтері?</a:t>
            </a:r>
            <a:br>
              <a:rPr lang="kk-KZ" sz="2200" dirty="0" smtClean="0">
                <a:solidFill>
                  <a:schemeClr val="accent2"/>
                </a:solidFill>
              </a:rPr>
            </a:br>
            <a:r>
              <a:rPr lang="kk-KZ" sz="2200" dirty="0" smtClean="0">
                <a:solidFill>
                  <a:schemeClr val="accent2"/>
                </a:solidFill>
              </a:rPr>
              <a:t/>
            </a:r>
            <a:br>
              <a:rPr lang="kk-KZ" sz="2200" dirty="0" smtClean="0">
                <a:solidFill>
                  <a:schemeClr val="accent2"/>
                </a:solidFill>
              </a:rPr>
            </a:br>
            <a:r>
              <a:rPr lang="kk-KZ" sz="2200" dirty="0" smtClean="0">
                <a:solidFill>
                  <a:schemeClr val="accent2"/>
                </a:solidFill>
              </a:rPr>
              <a:t>3. Құрылыс жұмыстарының классификациясы?</a:t>
            </a:r>
            <a:br>
              <a:rPr lang="kk-KZ" sz="2200" dirty="0" smtClean="0">
                <a:solidFill>
                  <a:schemeClr val="accent2"/>
                </a:solidFill>
              </a:rPr>
            </a:br>
            <a:r>
              <a:rPr lang="kk-KZ" sz="2200" dirty="0" smtClean="0">
                <a:solidFill>
                  <a:schemeClr val="accent2"/>
                </a:solidFill>
              </a:rPr>
              <a:t/>
            </a:r>
            <a:br>
              <a:rPr lang="kk-KZ" sz="2200" dirty="0" smtClean="0">
                <a:solidFill>
                  <a:schemeClr val="accent2"/>
                </a:solidFill>
              </a:rPr>
            </a:br>
            <a:r>
              <a:rPr lang="kk-KZ" sz="2200" dirty="0" smtClean="0">
                <a:solidFill>
                  <a:schemeClr val="accent2"/>
                </a:solidFill>
              </a:rPr>
              <a:t>4. жер төсемін орнатуға арналған жол машиналары</a:t>
            </a:r>
            <a:r>
              <a:rPr lang="kk-KZ" sz="1800" dirty="0" smtClean="0"/>
              <a:t>?  </a:t>
            </a:r>
            <a:endParaRPr lang="ru-RU" sz="1800" dirty="0"/>
          </a:p>
        </p:txBody>
      </p:sp>
      <p:sp>
        <p:nvSpPr>
          <p:cNvPr id="25603" name="Текст 2"/>
          <p:cNvSpPr>
            <a:spLocks noGrp="1"/>
          </p:cNvSpPr>
          <p:nvPr>
            <p:ph type="body" idx="1"/>
          </p:nvPr>
        </p:nvSpPr>
        <p:spPr>
          <a:xfrm>
            <a:off x="1066800" y="1905000"/>
            <a:ext cx="6254750" cy="84138"/>
          </a:xfrm>
        </p:spPr>
        <p:txBody>
          <a:bodyPr/>
          <a:lstStyle/>
          <a:p>
            <a:pPr algn="ctr" eaLnBrk="1" hangingPunct="1"/>
            <a:r>
              <a:rPr lang="kk-KZ" sz="3600" b="1" smtClean="0">
                <a:latin typeface="Times New Roman" pitchFamily="18" charset="0"/>
                <a:cs typeface="Times New Roman" pitchFamily="18" charset="0"/>
              </a:rPr>
              <a:t>Жаңа тақырып бойынша бақылау сұрақтары:</a:t>
            </a:r>
            <a:endParaRPr lang="ru-RU" sz="3600" b="1" smtClean="0">
              <a:latin typeface="Times New Roman" pitchFamily="18" charset="0"/>
              <a:cs typeface="Times New Roman"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74638"/>
            <a:ext cx="7643192" cy="2218258"/>
          </a:xfrm>
        </p:spPr>
        <p:txBody>
          <a:bodyPr>
            <a:normAutofit fontScale="90000"/>
          </a:bodyPr>
          <a:lstStyle/>
          <a:p>
            <a:pPr eaLnBrk="1" fontAlgn="auto" hangingPunct="1">
              <a:spcAft>
                <a:spcPts val="0"/>
              </a:spcAft>
              <a:defRPr/>
            </a:pP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2700" b="0" dirty="0" smtClean="0">
                <a:solidFill>
                  <a:schemeClr val="tx2"/>
                </a:solidFill>
                <a:latin typeface="Times New Roman" pitchFamily="18" charset="0"/>
                <a:cs typeface="Times New Roman" pitchFamily="18" charset="0"/>
              </a:rPr>
              <a:t/>
            </a:r>
            <a:br>
              <a:rPr lang="ru-RU" sz="2700" b="0" dirty="0" smtClean="0">
                <a:solidFill>
                  <a:schemeClr val="tx2"/>
                </a:solidFill>
                <a:latin typeface="Times New Roman" pitchFamily="18" charset="0"/>
                <a:cs typeface="Times New Roman" pitchFamily="18" charset="0"/>
              </a:rPr>
            </a:b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1"/>
                </a:solidFill>
                <a:latin typeface="Times New Roman" pitchFamily="18" charset="0"/>
                <a:cs typeface="Times New Roman" pitchFamily="18" charset="0"/>
              </a:rPr>
              <a:t>Жер</a:t>
            </a:r>
            <a:r>
              <a:rPr lang="ru-RU" sz="2700" b="0" dirty="0" smtClean="0">
                <a:solidFill>
                  <a:schemeClr val="tx1"/>
                </a:solidFill>
                <a:latin typeface="Times New Roman" pitchFamily="18" charset="0"/>
                <a:cs typeface="Times New Roman" pitchFamily="18" charset="0"/>
              </a:rPr>
              <a:t> </a:t>
            </a:r>
            <a:r>
              <a:rPr lang="ru-RU" sz="2700" b="0" dirty="0" err="1" smtClean="0">
                <a:solidFill>
                  <a:schemeClr val="tx1"/>
                </a:solidFill>
                <a:latin typeface="Times New Roman" pitchFamily="18" charset="0"/>
                <a:cs typeface="Times New Roman" pitchFamily="18" charset="0"/>
              </a:rPr>
              <a:t>төсемі- </a:t>
            </a:r>
            <a:r>
              <a:rPr lang="ru-RU" sz="2700" b="0" dirty="0" smtClean="0">
                <a:solidFill>
                  <a:schemeClr val="tx2"/>
                </a:solidFill>
                <a:latin typeface="Times New Roman" pitchFamily="18" charset="0"/>
                <a:cs typeface="Times New Roman" pitchFamily="18" charset="0"/>
              </a:rPr>
              <a:t>автомобиль </a:t>
            </a:r>
            <a:r>
              <a:rPr lang="ru-RU" sz="2700" b="0" dirty="0" err="1" smtClean="0">
                <a:solidFill>
                  <a:schemeClr val="tx2"/>
                </a:solidFill>
                <a:latin typeface="Times New Roman" pitchFamily="18" charset="0"/>
                <a:cs typeface="Times New Roman" pitchFamily="18" charset="0"/>
              </a:rPr>
              <a:t>жолының конструктивті</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элементі</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жобалық ұстанымын</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күш</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тұрақтылығын</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және ондағы қозғалыс қауіпсіздігін қамтамасыз ететін</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жолдың құрылымдық элементі</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болып</a:t>
            </a:r>
            <a:r>
              <a:rPr lang="ru-RU" sz="2700" b="0" dirty="0" smtClean="0">
                <a:solidFill>
                  <a:schemeClr val="tx2"/>
                </a:solidFill>
                <a:latin typeface="Times New Roman" pitchFamily="18" charset="0"/>
                <a:cs typeface="Times New Roman" pitchFamily="18" charset="0"/>
              </a:rPr>
              <a:t> </a:t>
            </a:r>
            <a:r>
              <a:rPr lang="ru-RU" sz="2700" b="0" dirty="0" err="1" smtClean="0">
                <a:solidFill>
                  <a:schemeClr val="tx2"/>
                </a:solidFill>
                <a:latin typeface="Times New Roman" pitchFamily="18" charset="0"/>
                <a:cs typeface="Times New Roman" pitchFamily="18" charset="0"/>
              </a:rPr>
              <a:t>табылады</a:t>
            </a:r>
            <a:r>
              <a:rPr lang="ru-RU" sz="2700" b="0" dirty="0" smtClean="0">
                <a:solidFill>
                  <a:schemeClr val="tx2"/>
                </a:solidFill>
                <a:latin typeface="Times New Roman" pitchFamily="18" charset="0"/>
                <a:cs typeface="Times New Roman" pitchFamily="18" charset="0"/>
              </a:rPr>
              <a:t>. </a:t>
            </a:r>
            <a:endParaRPr lang="ru-RU" sz="4000" b="0" dirty="0" smtClean="0">
              <a:solidFill>
                <a:schemeClr val="tx2"/>
              </a:solidFill>
              <a:latin typeface="Times New Roman" pitchFamily="18" charset="0"/>
              <a:cs typeface="Times New Roman" pitchFamily="18" charset="0"/>
            </a:endParaRPr>
          </a:p>
        </p:txBody>
      </p:sp>
      <p:pic>
        <p:nvPicPr>
          <p:cNvPr id="8195" name="Picture 5" descr="http://sk.afina-pallada.ru/editor_images/objects/4main/4_main_w8.jpg.jpg"/>
          <p:cNvPicPr>
            <a:picLocks noChangeAspect="1" noChangeArrowheads="1"/>
          </p:cNvPicPr>
          <p:nvPr/>
        </p:nvPicPr>
        <p:blipFill>
          <a:blip r:embed="rId2"/>
          <a:srcRect/>
          <a:stretch>
            <a:fillRect/>
          </a:stretch>
        </p:blipFill>
        <p:spPr bwMode="auto">
          <a:xfrm>
            <a:off x="0" y="2492375"/>
            <a:ext cx="8172450" cy="43656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0" y="549275"/>
            <a:ext cx="7993063" cy="5400675"/>
          </a:xfrm>
        </p:spPr>
        <p:txBody>
          <a:bodyPr/>
          <a:lstStyle/>
          <a:p>
            <a:pPr algn="ctr" eaLnBrk="1" hangingPunct="1">
              <a:buFontTx/>
              <a:buNone/>
            </a:pPr>
            <a:r>
              <a:rPr lang="ru-RU" b="1" smtClean="0">
                <a:latin typeface="Times New Roman" pitchFamily="18" charset="0"/>
              </a:rPr>
              <a:t>Автомобиль жолының жер төсемі - </a:t>
            </a:r>
            <a:r>
              <a:rPr lang="ru-RU" sz="2400" smtClean="0">
                <a:latin typeface="Times New Roman" pitchFamily="18" charset="0"/>
              </a:rPr>
              <a:t>кешенді инженерлік құрылыс, (а)үйінді немесе (б)ойық пішінді топырықты конструкция, және геологиялық қауіпті процесстерден қорғайтын құрылымдар мен конструкциялар жұмыстарының жиынтығы. </a:t>
            </a:r>
          </a:p>
        </p:txBody>
      </p:sp>
      <p:pic>
        <p:nvPicPr>
          <p:cNvPr id="9219" name="Picture 4" descr="http://files.stroyinf.ru/Data1/5/5563/x004.gif"/>
          <p:cNvPicPr>
            <a:picLocks noChangeAspect="1" noChangeArrowheads="1"/>
          </p:cNvPicPr>
          <p:nvPr/>
        </p:nvPicPr>
        <p:blipFill>
          <a:blip r:embed="rId2"/>
          <a:srcRect/>
          <a:stretch>
            <a:fillRect/>
          </a:stretch>
        </p:blipFill>
        <p:spPr bwMode="auto">
          <a:xfrm>
            <a:off x="1763713" y="2924175"/>
            <a:ext cx="5010150" cy="34099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7239000" cy="2016224"/>
          </a:xfrm>
        </p:spPr>
        <p:txBody>
          <a:bodyPr>
            <a:normAutofit fontScale="90000"/>
          </a:bodyPr>
          <a:lstStyle/>
          <a:p>
            <a:pPr algn="ctr" eaLnBrk="1" fontAlgn="auto" hangingPunct="1">
              <a:lnSpc>
                <a:spcPct val="90000"/>
              </a:lnSpc>
              <a:spcAft>
                <a:spcPts val="0"/>
              </a:spcAft>
              <a:defRPr/>
            </a:pPr>
            <a:r>
              <a:rPr lang="ru-RU" sz="2700" dirty="0" err="1" smtClean="0">
                <a:solidFill>
                  <a:schemeClr val="tx1"/>
                </a:solidFill>
                <a:latin typeface="Times New Roman" pitchFamily="18" charset="0"/>
              </a:rPr>
              <a:t>Жер</a:t>
            </a:r>
            <a:r>
              <a:rPr lang="ru-RU" sz="2700" dirty="0" smtClean="0">
                <a:solidFill>
                  <a:schemeClr val="tx1"/>
                </a:solidFill>
                <a:latin typeface="Times New Roman" pitchFamily="18" charset="0"/>
              </a:rPr>
              <a:t> </a:t>
            </a:r>
            <a:r>
              <a:rPr lang="kk-KZ" sz="2700" dirty="0" smtClean="0">
                <a:solidFill>
                  <a:schemeClr val="tx1"/>
                </a:solidFill>
                <a:latin typeface="Times New Roman" pitchFamily="18" charset="0"/>
              </a:rPr>
              <a:t>төсемінің элементтері</a:t>
            </a:r>
            <a:r>
              <a:rPr lang="ru-RU" sz="2700" dirty="0" smtClean="0">
                <a:solidFill>
                  <a:schemeClr val="tx1"/>
                </a:solidFill>
                <a:latin typeface="Times New Roman" pitchFamily="18" charset="0"/>
              </a:rPr>
              <a:t>:</a:t>
            </a:r>
            <a:br>
              <a:rPr lang="ru-RU" sz="2700" dirty="0" smtClean="0">
                <a:solidFill>
                  <a:schemeClr val="tx1"/>
                </a:solidFill>
                <a:latin typeface="Times New Roman" pitchFamily="18" charset="0"/>
              </a:rPr>
            </a:br>
            <a:r>
              <a:rPr lang="ru-RU" sz="4000" dirty="0" smtClean="0">
                <a:solidFill>
                  <a:schemeClr val="tx1"/>
                </a:solidFill>
                <a:latin typeface="Times New Roman" pitchFamily="18" charset="0"/>
              </a:rPr>
              <a:t/>
            </a:r>
            <a:br>
              <a:rPr lang="ru-RU" sz="4000" dirty="0" smtClean="0">
                <a:solidFill>
                  <a:schemeClr val="tx1"/>
                </a:solidFill>
                <a:latin typeface="Times New Roman" pitchFamily="18" charset="0"/>
              </a:rPr>
            </a:br>
            <a:r>
              <a:rPr lang="ru-RU" sz="2200" dirty="0" smtClean="0">
                <a:solidFill>
                  <a:schemeClr val="tx1"/>
                </a:solidFill>
              </a:rPr>
              <a:t>1 – </a:t>
            </a:r>
            <a:r>
              <a:rPr lang="ru-RU" sz="2200" dirty="0" err="1" smtClean="0">
                <a:solidFill>
                  <a:schemeClr val="tx1"/>
                </a:solidFill>
              </a:rPr>
              <a:t>жер</a:t>
            </a:r>
            <a:r>
              <a:rPr lang="ru-RU" sz="2200" dirty="0" smtClean="0">
                <a:solidFill>
                  <a:schemeClr val="tx1"/>
                </a:solidFill>
              </a:rPr>
              <a:t> </a:t>
            </a:r>
            <a:r>
              <a:rPr lang="ru-RU" sz="2200" dirty="0" err="1" smtClean="0">
                <a:solidFill>
                  <a:schemeClr val="tx1"/>
                </a:solidFill>
              </a:rPr>
              <a:t>төсемінің негізі</a:t>
            </a:r>
            <a:r>
              <a:rPr lang="ru-RU" sz="2200" dirty="0" smtClean="0">
                <a:solidFill>
                  <a:schemeClr val="tx1"/>
                </a:solidFill>
              </a:rPr>
              <a:t> </a:t>
            </a:r>
            <a:r>
              <a:rPr lang="ru-RU" sz="2200" dirty="0" err="1" smtClean="0">
                <a:solidFill>
                  <a:schemeClr val="tx1"/>
                </a:solidFill>
              </a:rPr>
              <a:t>немесе</a:t>
            </a:r>
            <a:r>
              <a:rPr lang="ru-RU" sz="2200" dirty="0" smtClean="0">
                <a:solidFill>
                  <a:schemeClr val="tx1"/>
                </a:solidFill>
              </a:rPr>
              <a:t> </a:t>
            </a:r>
            <a:r>
              <a:rPr lang="ru-RU" sz="2200" dirty="0" err="1" smtClean="0">
                <a:solidFill>
                  <a:schemeClr val="tx1"/>
                </a:solidFill>
              </a:rPr>
              <a:t>табаны</a:t>
            </a:r>
            <a:r>
              <a:rPr lang="ru-RU" sz="2200" dirty="0" smtClean="0">
                <a:solidFill>
                  <a:schemeClr val="tx1"/>
                </a:solidFill>
              </a:rPr>
              <a:t/>
            </a:r>
            <a:br>
              <a:rPr lang="ru-RU" sz="2200" dirty="0" smtClean="0">
                <a:solidFill>
                  <a:schemeClr val="tx1"/>
                </a:solidFill>
              </a:rPr>
            </a:br>
            <a:r>
              <a:rPr lang="ru-RU" sz="2200" dirty="0" smtClean="0">
                <a:solidFill>
                  <a:schemeClr val="tx1"/>
                </a:solidFill>
              </a:rPr>
              <a:t>2 – </a:t>
            </a:r>
            <a:r>
              <a:rPr lang="kk-KZ" sz="2200" dirty="0" smtClean="0">
                <a:solidFill>
                  <a:schemeClr val="tx1"/>
                </a:solidFill>
              </a:rPr>
              <a:t>баурай бөлігі</a:t>
            </a:r>
            <a:r>
              <a:rPr lang="ru-RU" sz="2200" dirty="0" smtClean="0">
                <a:solidFill>
                  <a:schemeClr val="tx1"/>
                </a:solidFill>
              </a:rPr>
              <a:t/>
            </a:r>
            <a:br>
              <a:rPr lang="ru-RU" sz="2200" dirty="0" smtClean="0">
                <a:solidFill>
                  <a:schemeClr val="tx1"/>
                </a:solidFill>
              </a:rPr>
            </a:br>
            <a:r>
              <a:rPr lang="ru-RU" sz="2200" dirty="0" smtClean="0">
                <a:solidFill>
                  <a:schemeClr val="tx1"/>
                </a:solidFill>
              </a:rPr>
              <a:t>3 – </a:t>
            </a:r>
            <a:r>
              <a:rPr lang="ru-RU" sz="2200" dirty="0" err="1" smtClean="0">
                <a:solidFill>
                  <a:schemeClr val="tx1"/>
                </a:solidFill>
              </a:rPr>
              <a:t>жер</a:t>
            </a:r>
            <a:r>
              <a:rPr lang="ru-RU" sz="2200" dirty="0" smtClean="0">
                <a:solidFill>
                  <a:schemeClr val="tx1"/>
                </a:solidFill>
              </a:rPr>
              <a:t> </a:t>
            </a:r>
            <a:r>
              <a:rPr lang="ru-RU" sz="2200" dirty="0" err="1" smtClean="0">
                <a:solidFill>
                  <a:schemeClr val="tx1"/>
                </a:solidFill>
              </a:rPr>
              <a:t>төсемінің бровкасы</a:t>
            </a:r>
            <a:r>
              <a:rPr lang="ru-RU" sz="2200" dirty="0" smtClean="0">
                <a:solidFill>
                  <a:schemeClr val="tx1"/>
                </a:solidFill>
              </a:rPr>
              <a:t/>
            </a:r>
            <a:br>
              <a:rPr lang="ru-RU" sz="2200" dirty="0" smtClean="0">
                <a:solidFill>
                  <a:schemeClr val="tx1"/>
                </a:solidFill>
              </a:rPr>
            </a:br>
            <a:r>
              <a:rPr lang="ru-RU" sz="2200" dirty="0" smtClean="0">
                <a:solidFill>
                  <a:schemeClr val="tx1"/>
                </a:solidFill>
              </a:rPr>
              <a:t>4 – </a:t>
            </a:r>
            <a:r>
              <a:rPr lang="ru-RU" sz="2200" dirty="0" err="1" smtClean="0">
                <a:solidFill>
                  <a:schemeClr val="tx1"/>
                </a:solidFill>
              </a:rPr>
              <a:t>субұру канавасы</a:t>
            </a:r>
            <a:r>
              <a:rPr lang="ru-RU" sz="2200" dirty="0" smtClean="0">
                <a:solidFill>
                  <a:schemeClr val="tx1"/>
                </a:solidFill>
              </a:rPr>
              <a:t>, резерв</a:t>
            </a:r>
            <a:r>
              <a:rPr lang="ru-RU" sz="4000" dirty="0" smtClean="0"/>
              <a:t/>
            </a:r>
            <a:br>
              <a:rPr lang="ru-RU" sz="4000" dirty="0" smtClean="0"/>
            </a:br>
            <a:endParaRPr lang="ru-RU" dirty="0"/>
          </a:p>
        </p:txBody>
      </p:sp>
      <p:pic>
        <p:nvPicPr>
          <p:cNvPr id="10243" name="Содержимое 3" descr="зем.png"/>
          <p:cNvPicPr>
            <a:picLocks noGrp="1" noChangeAspect="1"/>
          </p:cNvPicPr>
          <p:nvPr>
            <p:ph idx="1"/>
          </p:nvPr>
        </p:nvPicPr>
        <p:blipFill>
          <a:blip r:embed="rId2"/>
          <a:srcRect/>
          <a:stretch>
            <a:fillRect/>
          </a:stretch>
        </p:blipFill>
        <p:spPr>
          <a:xfrm>
            <a:off x="684213" y="2349500"/>
            <a:ext cx="6840537" cy="4103688"/>
          </a:xfrm>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50825" y="188913"/>
            <a:ext cx="8713788" cy="6480175"/>
          </a:xfrm>
        </p:spPr>
        <p:txBody>
          <a:bodyPr/>
          <a:lstStyle/>
          <a:p>
            <a:pPr algn="ctr" eaLnBrk="1" hangingPunct="1">
              <a:lnSpc>
                <a:spcPct val="80000"/>
              </a:lnSpc>
              <a:buFontTx/>
              <a:buNone/>
            </a:pPr>
            <a:r>
              <a:rPr lang="ru-RU" sz="2800" b="1" smtClean="0">
                <a:latin typeface="Times New Roman" pitchFamily="18" charset="0"/>
              </a:rPr>
              <a:t>Жер төсемінің материал түрлері:</a:t>
            </a:r>
          </a:p>
          <a:p>
            <a:pPr eaLnBrk="1" hangingPunct="1">
              <a:lnSpc>
                <a:spcPct val="80000"/>
              </a:lnSpc>
            </a:pPr>
            <a:r>
              <a:rPr lang="ru-RU" sz="2800" smtClean="0">
                <a:latin typeface="Times New Roman" pitchFamily="18" charset="0"/>
              </a:rPr>
              <a:t>Ойықтағы топырақ;</a:t>
            </a:r>
          </a:p>
          <a:p>
            <a:pPr eaLnBrk="1" hangingPunct="1">
              <a:lnSpc>
                <a:spcPct val="80000"/>
              </a:lnSpc>
            </a:pPr>
            <a:r>
              <a:rPr lang="ru-RU" sz="2800" smtClean="0">
                <a:latin typeface="Times New Roman" pitchFamily="18" charset="0"/>
              </a:rPr>
              <a:t>Жолдың резервтегі топырағы ;</a:t>
            </a:r>
          </a:p>
          <a:p>
            <a:pPr eaLnBrk="1" hangingPunct="1">
              <a:lnSpc>
                <a:spcPct val="80000"/>
              </a:lnSpc>
            </a:pPr>
            <a:r>
              <a:rPr lang="ru-RU" sz="2800" smtClean="0">
                <a:latin typeface="Times New Roman" pitchFamily="18" charset="0"/>
              </a:rPr>
              <a:t>Карьерден әкелінген топырақ;</a:t>
            </a:r>
          </a:p>
          <a:p>
            <a:pPr eaLnBrk="1" hangingPunct="1">
              <a:lnSpc>
                <a:spcPct val="80000"/>
              </a:lnSpc>
              <a:buFont typeface="Wingdings 2" pitchFamily="18" charset="2"/>
              <a:buNone/>
            </a:pPr>
            <a:r>
              <a:rPr lang="ru-RU" sz="2400" b="1" smtClean="0">
                <a:latin typeface="Times New Roman" pitchFamily="18" charset="0"/>
              </a:rPr>
              <a:t>Құрылым коэффициенті (</a:t>
            </a:r>
            <a:r>
              <a:rPr lang="en-US" sz="2400" b="1" smtClean="0">
                <a:latin typeface="Times New Roman" pitchFamily="18" charset="0"/>
              </a:rPr>
              <a:t>1</a:t>
            </a:r>
            <a:r>
              <a:rPr lang="ru-RU" sz="2400" b="1" smtClean="0">
                <a:latin typeface="Times New Roman" pitchFamily="18" charset="0"/>
              </a:rPr>
              <a:t>:</a:t>
            </a:r>
            <a:r>
              <a:rPr lang="en-US" sz="2400" b="1" smtClean="0">
                <a:latin typeface="Times New Roman" pitchFamily="18" charset="0"/>
              </a:rPr>
              <a:t>m</a:t>
            </a:r>
            <a:r>
              <a:rPr lang="ru-RU" sz="2400" b="1" smtClean="0">
                <a:latin typeface="Times New Roman" pitchFamily="18" charset="0"/>
              </a:rPr>
              <a:t>) байланысты болады:</a:t>
            </a:r>
          </a:p>
          <a:p>
            <a:pPr eaLnBrk="1" hangingPunct="1">
              <a:lnSpc>
                <a:spcPct val="80000"/>
              </a:lnSpc>
              <a:buFontTx/>
              <a:buNone/>
            </a:pPr>
            <a:r>
              <a:rPr lang="ru-RU" sz="2800" smtClean="0">
                <a:latin typeface="Times New Roman" pitchFamily="18" charset="0"/>
              </a:rPr>
              <a:t>	 1 – топырақ түрінен</a:t>
            </a:r>
          </a:p>
          <a:p>
            <a:pPr lvl="1" eaLnBrk="1" hangingPunct="1">
              <a:lnSpc>
                <a:spcPct val="80000"/>
              </a:lnSpc>
              <a:buFontTx/>
              <a:buNone/>
            </a:pPr>
            <a:r>
              <a:rPr lang="ru-RU" sz="2800" smtClean="0">
                <a:solidFill>
                  <a:schemeClr val="tx1"/>
                </a:solidFill>
                <a:latin typeface="Times New Roman" pitchFamily="18" charset="0"/>
              </a:rPr>
              <a:t> 2 – үйінді биіктігінен</a:t>
            </a:r>
          </a:p>
          <a:p>
            <a:pPr lvl="1" eaLnBrk="1" hangingPunct="1">
              <a:lnSpc>
                <a:spcPct val="80000"/>
              </a:lnSpc>
              <a:buFontTx/>
              <a:buNone/>
            </a:pPr>
            <a:r>
              <a:rPr lang="ru-RU" sz="2800" smtClean="0">
                <a:solidFill>
                  <a:schemeClr val="tx1"/>
                </a:solidFill>
                <a:latin typeface="Times New Roman" pitchFamily="18" charset="0"/>
              </a:rPr>
              <a:t> 3 – жол санатынан</a:t>
            </a:r>
          </a:p>
          <a:p>
            <a:pPr eaLnBrk="1" hangingPunct="1">
              <a:lnSpc>
                <a:spcPct val="80000"/>
              </a:lnSpc>
              <a:buFontTx/>
              <a:buNone/>
            </a:pPr>
            <a:r>
              <a:rPr lang="ru-RU" sz="2800" smtClean="0">
                <a:hlinkClick r:id="rId2" action="ppaction://hlinkfile"/>
              </a:rPr>
              <a:t>СНиП 3.06.03-85</a:t>
            </a:r>
            <a:r>
              <a:rPr lang="ru-RU" sz="2800" smtClean="0"/>
              <a:t> </a:t>
            </a:r>
            <a:r>
              <a:rPr lang="ru-RU" sz="2800" smtClean="0">
                <a:latin typeface="Times New Roman" pitchFamily="18" charset="0"/>
              </a:rPr>
              <a:t>бойынша ұзын бойлы үйінділерге (3 м) құрылым коэффициенті:</a:t>
            </a:r>
          </a:p>
          <a:p>
            <a:pPr eaLnBrk="1" hangingPunct="1">
              <a:lnSpc>
                <a:spcPct val="80000"/>
              </a:lnSpc>
              <a:buFontTx/>
              <a:buNone/>
            </a:pPr>
            <a:endParaRPr lang="en-US" sz="2800" smtClean="0">
              <a:latin typeface="Times New Roman" pitchFamily="18" charset="0"/>
            </a:endParaRPr>
          </a:p>
          <a:p>
            <a:pPr lvl="1" eaLnBrk="1" hangingPunct="1">
              <a:lnSpc>
                <a:spcPct val="80000"/>
              </a:lnSpc>
              <a:buFontTx/>
              <a:buNone/>
            </a:pPr>
            <a:r>
              <a:rPr lang="en-US" sz="2400" smtClean="0">
                <a:solidFill>
                  <a:schemeClr val="tx1"/>
                </a:solidFill>
                <a:latin typeface="Times New Roman" pitchFamily="18" charset="0"/>
              </a:rPr>
              <a:t>I</a:t>
            </a:r>
            <a:r>
              <a:rPr lang="ru-RU" sz="2400" smtClean="0">
                <a:solidFill>
                  <a:schemeClr val="tx1"/>
                </a:solidFill>
                <a:latin typeface="Times New Roman" pitchFamily="18" charset="0"/>
              </a:rPr>
              <a:t> – </a:t>
            </a:r>
            <a:r>
              <a:rPr lang="en-US" sz="2400" smtClean="0">
                <a:solidFill>
                  <a:schemeClr val="tx1"/>
                </a:solidFill>
                <a:latin typeface="Times New Roman" pitchFamily="18" charset="0"/>
              </a:rPr>
              <a:t>III </a:t>
            </a:r>
            <a:r>
              <a:rPr lang="ru-RU" sz="2400" smtClean="0">
                <a:solidFill>
                  <a:schemeClr val="tx1"/>
                </a:solidFill>
                <a:latin typeface="Times New Roman" pitchFamily="18" charset="0"/>
              </a:rPr>
              <a:t>санаттар – 1:4;</a:t>
            </a:r>
            <a:endParaRPr lang="en-US" sz="2400" smtClean="0">
              <a:solidFill>
                <a:schemeClr val="tx1"/>
              </a:solidFill>
              <a:latin typeface="Times New Roman" pitchFamily="18" charset="0"/>
            </a:endParaRPr>
          </a:p>
          <a:p>
            <a:pPr lvl="1" eaLnBrk="1" hangingPunct="1">
              <a:lnSpc>
                <a:spcPct val="80000"/>
              </a:lnSpc>
              <a:buFontTx/>
              <a:buNone/>
            </a:pPr>
            <a:r>
              <a:rPr lang="en-US" sz="2400" smtClean="0">
                <a:solidFill>
                  <a:schemeClr val="tx1"/>
                </a:solidFill>
                <a:latin typeface="Times New Roman" pitchFamily="18" charset="0"/>
              </a:rPr>
              <a:t>IV</a:t>
            </a:r>
            <a:r>
              <a:rPr lang="ru-RU" sz="2400" smtClean="0">
                <a:solidFill>
                  <a:schemeClr val="tx1"/>
                </a:solidFill>
                <a:latin typeface="Times New Roman" pitchFamily="18" charset="0"/>
              </a:rPr>
              <a:t> – </a:t>
            </a:r>
            <a:r>
              <a:rPr lang="en-US" sz="2400" smtClean="0">
                <a:solidFill>
                  <a:schemeClr val="tx1"/>
                </a:solidFill>
                <a:latin typeface="Times New Roman" pitchFamily="18" charset="0"/>
              </a:rPr>
              <a:t>V </a:t>
            </a:r>
            <a:r>
              <a:rPr lang="ru-RU" sz="2400" smtClean="0">
                <a:solidFill>
                  <a:schemeClr val="tx1"/>
                </a:solidFill>
                <a:latin typeface="Times New Roman" pitchFamily="18" charset="0"/>
              </a:rPr>
              <a:t>санаттар – 1:3.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0" y="188913"/>
            <a:ext cx="9144000" cy="5937250"/>
          </a:xfrm>
        </p:spPr>
        <p:txBody>
          <a:bodyPr/>
          <a:lstStyle/>
          <a:p>
            <a:pPr algn="ctr" eaLnBrk="1" hangingPunct="1">
              <a:lnSpc>
                <a:spcPct val="90000"/>
              </a:lnSpc>
              <a:buFontTx/>
              <a:buNone/>
            </a:pPr>
            <a:endParaRPr lang="ru-RU" b="1" smtClean="0">
              <a:latin typeface="Times New Roman" pitchFamily="18" charset="0"/>
            </a:endParaRPr>
          </a:p>
          <a:p>
            <a:pPr algn="ctr" eaLnBrk="1" hangingPunct="1">
              <a:lnSpc>
                <a:spcPct val="90000"/>
              </a:lnSpc>
              <a:buFontTx/>
              <a:buNone/>
            </a:pPr>
            <a:r>
              <a:rPr lang="ru-RU" sz="2800" b="1" smtClean="0">
                <a:latin typeface="Times New Roman" pitchFamily="18" charset="0"/>
              </a:rPr>
              <a:t>Көлденең пішіндердің типтері:</a:t>
            </a:r>
          </a:p>
          <a:p>
            <a:pPr algn="ctr" eaLnBrk="1" hangingPunct="1">
              <a:lnSpc>
                <a:spcPct val="90000"/>
              </a:lnSpc>
              <a:buFontTx/>
              <a:buNone/>
            </a:pPr>
            <a:endParaRPr lang="en-US" sz="1600" b="1" smtClean="0">
              <a:latin typeface="Times New Roman" pitchFamily="18" charset="0"/>
            </a:endParaRPr>
          </a:p>
          <a:p>
            <a:pPr eaLnBrk="1" hangingPunct="1">
              <a:lnSpc>
                <a:spcPct val="90000"/>
              </a:lnSpc>
              <a:buFont typeface="Wingdings 2" pitchFamily="18" charset="2"/>
              <a:buNone/>
            </a:pPr>
            <a:endParaRPr lang="en-US" smtClean="0">
              <a:latin typeface="Times New Roman" pitchFamily="18" charset="0"/>
            </a:endParaRPr>
          </a:p>
          <a:p>
            <a:pPr eaLnBrk="1" hangingPunct="1">
              <a:lnSpc>
                <a:spcPct val="90000"/>
              </a:lnSpc>
              <a:buFontTx/>
              <a:buNone/>
            </a:pPr>
            <a:endParaRPr lang="ru-RU" smtClean="0">
              <a:latin typeface="Times New Roman" pitchFamily="18" charset="0"/>
            </a:endParaRPr>
          </a:p>
        </p:txBody>
      </p:sp>
      <p:sp>
        <p:nvSpPr>
          <p:cNvPr id="3" name="Прямоугольник 2"/>
          <p:cNvSpPr/>
          <p:nvPr/>
        </p:nvSpPr>
        <p:spPr>
          <a:xfrm>
            <a:off x="755650" y="1484313"/>
            <a:ext cx="2160588" cy="1296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Font typeface="Wingdings" pitchFamily="2" charset="2"/>
              <a:buNone/>
              <a:defRPr/>
            </a:pPr>
            <a:r>
              <a:rPr lang="en-US" sz="2400" dirty="0">
                <a:solidFill>
                  <a:schemeClr val="tx1"/>
                </a:solidFill>
                <a:latin typeface="Times New Roman" pitchFamily="18" charset="0"/>
              </a:rPr>
              <a:t>I</a:t>
            </a:r>
            <a:r>
              <a:rPr lang="ru-RU" sz="2400" dirty="0">
                <a:solidFill>
                  <a:schemeClr val="tx1"/>
                </a:solidFill>
                <a:latin typeface="Times New Roman" pitchFamily="18" charset="0"/>
              </a:rPr>
              <a:t>. </a:t>
            </a:r>
            <a:r>
              <a:rPr lang="ru-RU" sz="2400" dirty="0" err="1">
                <a:solidFill>
                  <a:schemeClr val="tx1"/>
                </a:solidFill>
                <a:latin typeface="Times New Roman" pitchFamily="18" charset="0"/>
              </a:rPr>
              <a:t>Үйінді</a:t>
            </a:r>
            <a:endParaRPr lang="en-US" sz="2400" dirty="0">
              <a:solidFill>
                <a:schemeClr val="tx1"/>
              </a:solidFill>
              <a:latin typeface="Times New Roman" pitchFamily="18" charset="0"/>
            </a:endParaRPr>
          </a:p>
        </p:txBody>
      </p:sp>
      <p:sp>
        <p:nvSpPr>
          <p:cNvPr id="4" name="Прямоугольник 3"/>
          <p:cNvSpPr/>
          <p:nvPr/>
        </p:nvSpPr>
        <p:spPr>
          <a:xfrm>
            <a:off x="5219700" y="1484313"/>
            <a:ext cx="2232025" cy="1296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Font typeface="Wingdings" pitchFamily="2" charset="2"/>
              <a:buNone/>
              <a:defRPr/>
            </a:pPr>
            <a:r>
              <a:rPr lang="en-US" sz="2000" dirty="0">
                <a:latin typeface="Times New Roman" pitchFamily="18" charset="0"/>
              </a:rPr>
              <a:t>II</a:t>
            </a:r>
            <a:r>
              <a:rPr lang="ru-RU" sz="2000" dirty="0" err="1">
                <a:solidFill>
                  <a:schemeClr val="tx1"/>
                </a:solidFill>
                <a:latin typeface="Times New Roman" pitchFamily="18" charset="0"/>
              </a:rPr>
              <a:t>.Ойық</a:t>
            </a:r>
            <a:endParaRPr lang="en-US" sz="2000" dirty="0">
              <a:solidFill>
                <a:schemeClr val="tx1"/>
              </a:solidFill>
              <a:latin typeface="Times New Roman" pitchFamily="18" charset="0"/>
            </a:endParaRPr>
          </a:p>
        </p:txBody>
      </p:sp>
      <p:sp>
        <p:nvSpPr>
          <p:cNvPr id="5" name="Прямоугольник 4"/>
          <p:cNvSpPr/>
          <p:nvPr/>
        </p:nvSpPr>
        <p:spPr>
          <a:xfrm>
            <a:off x="1547813" y="3644900"/>
            <a:ext cx="2232025" cy="129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Font typeface="Wingdings" pitchFamily="2" charset="2"/>
              <a:buNone/>
              <a:defRPr/>
            </a:pPr>
            <a:r>
              <a:rPr lang="en-US" sz="2000" dirty="0">
                <a:solidFill>
                  <a:schemeClr val="tx1"/>
                </a:solidFill>
                <a:latin typeface="Times New Roman" pitchFamily="18" charset="0"/>
              </a:rPr>
              <a:t>III</a:t>
            </a:r>
            <a:r>
              <a:rPr lang="ru-RU" sz="2000" dirty="0">
                <a:solidFill>
                  <a:schemeClr val="tx1"/>
                </a:solidFill>
                <a:latin typeface="Times New Roman" pitchFamily="18" charset="0"/>
              </a:rPr>
              <a:t>. </a:t>
            </a:r>
            <a:r>
              <a:rPr lang="ru-RU" sz="2000" dirty="0" err="1">
                <a:solidFill>
                  <a:schemeClr val="tx1"/>
                </a:solidFill>
                <a:latin typeface="Times New Roman" pitchFamily="18" charset="0"/>
              </a:rPr>
              <a:t>Жартылай-үйінді, жартылай-ойық</a:t>
            </a:r>
            <a:r>
              <a:rPr lang="ru-RU" dirty="0" err="1">
                <a:latin typeface="Times New Roman" pitchFamily="18" charset="0"/>
              </a:rPr>
              <a:t>, </a:t>
            </a:r>
            <a:r>
              <a:rPr lang="ru-RU" sz="2000" dirty="0" err="1">
                <a:solidFill>
                  <a:schemeClr val="tx1"/>
                </a:solidFill>
                <a:latin typeface="Times New Roman" pitchFamily="18" charset="0"/>
              </a:rPr>
              <a:t>баурайдағы</a:t>
            </a:r>
            <a:endParaRPr lang="ru-RU" dirty="0">
              <a:solidFill>
                <a:schemeClr val="tx1"/>
              </a:solidFill>
            </a:endParaRPr>
          </a:p>
        </p:txBody>
      </p:sp>
      <p:sp>
        <p:nvSpPr>
          <p:cNvPr id="6" name="Прямоугольник 5"/>
          <p:cNvSpPr/>
          <p:nvPr/>
        </p:nvSpPr>
        <p:spPr>
          <a:xfrm>
            <a:off x="4500563" y="3644900"/>
            <a:ext cx="2303462" cy="129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Font typeface="Wingdings" pitchFamily="2" charset="2"/>
              <a:buNone/>
              <a:defRPr/>
            </a:pPr>
            <a:r>
              <a:rPr lang="en-US" sz="2000" dirty="0">
                <a:solidFill>
                  <a:schemeClr val="tx1"/>
                </a:solidFill>
                <a:latin typeface="Times New Roman" pitchFamily="18" charset="0"/>
              </a:rPr>
              <a:t>IV</a:t>
            </a:r>
            <a:r>
              <a:rPr lang="ru-RU" sz="2000" dirty="0">
                <a:solidFill>
                  <a:schemeClr val="tx1"/>
                </a:solidFill>
                <a:latin typeface="Times New Roman" pitchFamily="18" charset="0"/>
              </a:rPr>
              <a:t>. </a:t>
            </a:r>
            <a:r>
              <a:rPr lang="ru-RU" sz="2000" dirty="0" err="1">
                <a:solidFill>
                  <a:schemeClr val="tx1"/>
                </a:solidFill>
                <a:latin typeface="Times New Roman" pitchFamily="18" charset="0"/>
              </a:rPr>
              <a:t>Нольдік</a:t>
            </a:r>
            <a:r>
              <a:rPr lang="ru-RU" sz="2000" dirty="0">
                <a:solidFill>
                  <a:schemeClr val="tx1"/>
                </a:solidFill>
                <a:latin typeface="Times New Roman" pitchFamily="18" charset="0"/>
              </a:rPr>
              <a:t> </a:t>
            </a:r>
            <a:r>
              <a:rPr lang="ru-RU" sz="2000" dirty="0" err="1">
                <a:solidFill>
                  <a:schemeClr val="tx1"/>
                </a:solidFill>
                <a:latin typeface="Times New Roman" pitchFamily="18" charset="0"/>
              </a:rPr>
              <a:t>белгідегі</a:t>
            </a:r>
            <a:r>
              <a:rPr lang="ru-RU" sz="2000" dirty="0">
                <a:solidFill>
                  <a:schemeClr val="tx1"/>
                </a:solidFill>
                <a:latin typeface="Times New Roman" pitchFamily="18" charset="0"/>
              </a:rPr>
              <a:t> </a:t>
            </a:r>
            <a:r>
              <a:rPr lang="ru-RU" sz="2000" dirty="0" err="1">
                <a:solidFill>
                  <a:schemeClr val="tx1"/>
                </a:solidFill>
                <a:latin typeface="Times New Roman" pitchFamily="18" charset="0"/>
              </a:rPr>
              <a:t>үйінді</a:t>
            </a:r>
            <a:endParaRPr lang="ru-RU" sz="2000" dirty="0">
              <a:solidFill>
                <a:schemeClr val="tx1"/>
              </a:solidFill>
              <a:latin typeface="Times New Roman" pitchFamily="18" charset="0"/>
            </a:endParaRPr>
          </a:p>
        </p:txBody>
      </p:sp>
      <p:cxnSp>
        <p:nvCxnSpPr>
          <p:cNvPr id="8" name="Прямая со стрелкой 7"/>
          <p:cNvCxnSpPr/>
          <p:nvPr/>
        </p:nvCxnSpPr>
        <p:spPr>
          <a:xfrm flipH="1">
            <a:off x="2843213" y="1052513"/>
            <a:ext cx="360362"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364163" y="1052513"/>
            <a:ext cx="2159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3276600" y="1052513"/>
            <a:ext cx="790575" cy="2447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1052513"/>
            <a:ext cx="576263" cy="2447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2132856"/>
          </a:xfrm>
        </p:spPr>
        <p:txBody>
          <a:bodyPr>
            <a:normAutofit fontScale="90000"/>
          </a:bodyPr>
          <a:lstStyle/>
          <a:p>
            <a:pPr eaLnBrk="1" fontAlgn="auto" hangingPunct="1">
              <a:lnSpc>
                <a:spcPct val="80000"/>
              </a:lnSpc>
              <a:spcAft>
                <a:spcPts val="0"/>
              </a:spcAft>
              <a:defRPr/>
            </a:pPr>
            <a:r>
              <a:rPr lang="ru-RU" sz="2000" b="0" dirty="0" err="1" smtClean="0">
                <a:solidFill>
                  <a:schemeClr val="tx1"/>
                </a:solidFill>
                <a:latin typeface="Times New Roman" pitchFamily="18" charset="0"/>
              </a:rPr>
              <a:t>Құрылыс жұмыстарының классификациясы</a:t>
            </a:r>
            <a:r>
              <a:rPr lang="ru-RU" sz="2000" b="0" dirty="0" smtClean="0">
                <a:solidFill>
                  <a:schemeClr val="tx1"/>
                </a:solidFill>
                <a:latin typeface="Times New Roman" pitchFamily="18" charset="0"/>
              </a:rPr>
              <a:t> </a:t>
            </a:r>
            <a:r>
              <a:rPr lang="ru-RU" sz="2000" b="0" dirty="0" err="1" smtClean="0">
                <a:solidFill>
                  <a:schemeClr val="tx1"/>
                </a:solidFill>
                <a:latin typeface="Times New Roman" pitchFamily="18" charset="0"/>
              </a:rPr>
              <a:t>(технологиялық картасы</a:t>
            </a:r>
            <a:r>
              <a:rPr lang="ru-RU" sz="2000" b="0" dirty="0" smtClean="0">
                <a:solidFill>
                  <a:schemeClr val="tx1"/>
                </a:solidFill>
                <a:latin typeface="Times New Roman" pitchFamily="18" charset="0"/>
              </a:rPr>
              <a:t>):</a:t>
            </a:r>
            <a:br>
              <a:rPr lang="ru-RU" sz="2000" b="0" dirty="0" smtClean="0">
                <a:solidFill>
                  <a:schemeClr val="tx1"/>
                </a:solidFill>
                <a:latin typeface="Times New Roman" pitchFamily="18" charset="0"/>
              </a:rPr>
            </a:br>
            <a:r>
              <a:rPr lang="ru-RU" sz="2000" b="0" dirty="0" smtClean="0">
                <a:solidFill>
                  <a:schemeClr val="tx1"/>
                </a:solidFill>
                <a:latin typeface="Times New Roman" pitchFamily="18" charset="0"/>
              </a:rPr>
              <a:t>1. </a:t>
            </a:r>
            <a:r>
              <a:rPr lang="ru-RU" sz="2000" b="0" dirty="0" err="1" smtClean="0">
                <a:solidFill>
                  <a:schemeClr val="tx1"/>
                </a:solidFill>
                <a:latin typeface="Times New Roman" pitchFamily="18" charset="0"/>
              </a:rPr>
              <a:t>Дайындық жұмыстары</a:t>
            </a:r>
            <a:r>
              <a:rPr lang="ru-RU" sz="2000" b="0" dirty="0" smtClean="0">
                <a:solidFill>
                  <a:schemeClr val="tx1"/>
                </a:solidFill>
                <a:latin typeface="Times New Roman" pitchFamily="18" charset="0"/>
              </a:rPr>
              <a:t/>
            </a:r>
            <a:br>
              <a:rPr lang="ru-RU" sz="2000" b="0" dirty="0" smtClean="0">
                <a:solidFill>
                  <a:schemeClr val="tx1"/>
                </a:solidFill>
                <a:latin typeface="Times New Roman" pitchFamily="18" charset="0"/>
              </a:rPr>
            </a:br>
            <a:r>
              <a:rPr lang="ru-RU" sz="2000" b="0" dirty="0" smtClean="0">
                <a:solidFill>
                  <a:schemeClr val="tx1"/>
                </a:solidFill>
                <a:latin typeface="Times New Roman" pitchFamily="18" charset="0"/>
              </a:rPr>
              <a:t/>
            </a:r>
            <a:br>
              <a:rPr lang="ru-RU" sz="2000" b="0" dirty="0" smtClean="0">
                <a:solidFill>
                  <a:schemeClr val="tx1"/>
                </a:solidFill>
                <a:latin typeface="Times New Roman" pitchFamily="18" charset="0"/>
              </a:rPr>
            </a:br>
            <a:r>
              <a:rPr lang="ru-RU" sz="2000" b="0" dirty="0" smtClean="0">
                <a:solidFill>
                  <a:schemeClr val="tx1"/>
                </a:solidFill>
                <a:latin typeface="Times New Roman" pitchFamily="18" charset="0"/>
              </a:rPr>
              <a:t>2. </a:t>
            </a:r>
            <a:r>
              <a:rPr lang="ru-RU" sz="2000" b="0" dirty="0" err="1" smtClean="0">
                <a:solidFill>
                  <a:schemeClr val="tx1"/>
                </a:solidFill>
                <a:latin typeface="Times New Roman" pitchFamily="18" charset="0"/>
              </a:rPr>
              <a:t>Негізгі</a:t>
            </a:r>
            <a:r>
              <a:rPr lang="ru-RU" sz="2000" b="0" dirty="0" smtClean="0">
                <a:solidFill>
                  <a:schemeClr val="tx1"/>
                </a:solidFill>
                <a:latin typeface="Times New Roman" pitchFamily="18" charset="0"/>
              </a:rPr>
              <a:t> </a:t>
            </a:r>
            <a:r>
              <a:rPr lang="ru-RU" sz="2000" b="0" dirty="0" err="1" smtClean="0">
                <a:solidFill>
                  <a:schemeClr val="tx1"/>
                </a:solidFill>
                <a:latin typeface="Times New Roman" pitchFamily="18" charset="0"/>
              </a:rPr>
              <a:t>жұмыстары</a:t>
            </a:r>
            <a:r>
              <a:rPr lang="ru-RU" sz="2000" b="0" dirty="0" smtClean="0">
                <a:solidFill>
                  <a:schemeClr val="tx1"/>
                </a:solidFill>
                <a:latin typeface="Times New Roman" pitchFamily="18" charset="0"/>
              </a:rPr>
              <a:t/>
            </a:r>
            <a:br>
              <a:rPr lang="ru-RU" sz="2000" b="0" dirty="0" smtClean="0">
                <a:solidFill>
                  <a:schemeClr val="tx1"/>
                </a:solidFill>
                <a:latin typeface="Times New Roman" pitchFamily="18" charset="0"/>
              </a:rPr>
            </a:br>
            <a:r>
              <a:rPr lang="ru-RU" sz="2000" b="0" dirty="0" smtClean="0">
                <a:solidFill>
                  <a:schemeClr val="tx1"/>
                </a:solidFill>
                <a:latin typeface="Times New Roman" pitchFamily="18" charset="0"/>
              </a:rPr>
              <a:t/>
            </a:r>
            <a:br>
              <a:rPr lang="ru-RU" sz="2000" b="0" dirty="0" smtClean="0">
                <a:solidFill>
                  <a:schemeClr val="tx1"/>
                </a:solidFill>
                <a:latin typeface="Times New Roman" pitchFamily="18" charset="0"/>
              </a:rPr>
            </a:br>
            <a:r>
              <a:rPr lang="ru-RU" sz="2000" b="0" dirty="0" smtClean="0">
                <a:solidFill>
                  <a:schemeClr val="tx1"/>
                </a:solidFill>
                <a:latin typeface="Times New Roman" pitchFamily="18" charset="0"/>
              </a:rPr>
              <a:t>3. </a:t>
            </a:r>
            <a:r>
              <a:rPr lang="ru-RU" sz="2000" b="0" dirty="0" err="1" smtClean="0">
                <a:solidFill>
                  <a:schemeClr val="tx1"/>
                </a:solidFill>
                <a:latin typeface="Times New Roman" pitchFamily="18" charset="0"/>
              </a:rPr>
              <a:t>Қорытындылау жұмыстары</a:t>
            </a:r>
            <a:r>
              <a:rPr lang="ru-RU" sz="4000" dirty="0" smtClean="0">
                <a:latin typeface="Times New Roman" pitchFamily="18" charset="0"/>
              </a:rPr>
              <a:t/>
            </a:r>
            <a:br>
              <a:rPr lang="ru-RU" sz="4000" dirty="0" smtClean="0">
                <a:latin typeface="Times New Roman" pitchFamily="18" charset="0"/>
              </a:rPr>
            </a:br>
            <a:endParaRPr lang="ru-RU" dirty="0"/>
          </a:p>
        </p:txBody>
      </p:sp>
      <p:pic>
        <p:nvPicPr>
          <p:cNvPr id="13315" name="Содержимое 3" descr="image008.png"/>
          <p:cNvPicPr>
            <a:picLocks noGrp="1" noChangeAspect="1"/>
          </p:cNvPicPr>
          <p:nvPr>
            <p:ph idx="1"/>
          </p:nvPr>
        </p:nvPicPr>
        <p:blipFill>
          <a:blip r:embed="rId2"/>
          <a:srcRect/>
          <a:stretch>
            <a:fillRect/>
          </a:stretch>
        </p:blipFill>
        <p:spPr>
          <a:xfrm>
            <a:off x="250825" y="1773238"/>
            <a:ext cx="7634288" cy="4751387"/>
          </a:xfr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1403350" y="333375"/>
            <a:ext cx="6697663" cy="2430463"/>
          </a:xfrm>
          <a:prstGeom prst="rect">
            <a:avLst/>
          </a:prstGeom>
          <a:noFill/>
          <a:ln w="9525">
            <a:noFill/>
            <a:miter lim="800000"/>
            <a:headEnd/>
            <a:tailEnd/>
          </a:ln>
        </p:spPr>
        <p:txBody>
          <a:bodyPr>
            <a:spAutoFit/>
          </a:bodyPr>
          <a:lstStyle/>
          <a:p>
            <a:pPr>
              <a:buFont typeface="Wingdings" pitchFamily="2" charset="2"/>
              <a:buNone/>
            </a:pPr>
            <a:r>
              <a:rPr lang="ru-RU" sz="2000" i="1">
                <a:solidFill>
                  <a:schemeClr val="tx1"/>
                </a:solidFill>
                <a:latin typeface="Times New Roman" pitchFamily="18" charset="0"/>
              </a:rPr>
              <a:t>1. Дайындық және негізгі жұмыстарына келесі жұмыстар кіреді</a:t>
            </a:r>
            <a:r>
              <a:rPr lang="ru-RU" sz="2000">
                <a:solidFill>
                  <a:schemeClr val="tx1"/>
                </a:solidFill>
                <a:latin typeface="Times New Roman" pitchFamily="18" charset="0"/>
              </a:rPr>
              <a:t>:</a:t>
            </a:r>
          </a:p>
          <a:p>
            <a:pPr>
              <a:buFont typeface="Wingdings" pitchFamily="2" charset="2"/>
              <a:buNone/>
            </a:pPr>
            <a:r>
              <a:rPr lang="ru-RU" sz="2000">
                <a:solidFill>
                  <a:schemeClr val="tx1"/>
                </a:solidFill>
                <a:latin typeface="Times New Roman" pitchFamily="18" charset="0"/>
              </a:rPr>
              <a:t>  - жердің берілген жерін тазарту;</a:t>
            </a:r>
          </a:p>
          <a:p>
            <a:pPr>
              <a:buFont typeface="Wingdings" pitchFamily="2" charset="2"/>
              <a:buNone/>
            </a:pPr>
            <a:r>
              <a:rPr lang="ru-RU" sz="2000">
                <a:solidFill>
                  <a:schemeClr val="tx1"/>
                </a:solidFill>
                <a:latin typeface="Times New Roman" pitchFamily="18" charset="0"/>
              </a:rPr>
              <a:t>  - трассаны жөндеу және бекіту;</a:t>
            </a:r>
          </a:p>
          <a:p>
            <a:pPr>
              <a:buFont typeface="Wingdings" pitchFamily="2" charset="2"/>
              <a:buNone/>
            </a:pPr>
            <a:r>
              <a:rPr lang="ru-RU" sz="2000">
                <a:solidFill>
                  <a:schemeClr val="tx1"/>
                </a:solidFill>
                <a:latin typeface="Times New Roman" pitchFamily="18" charset="0"/>
              </a:rPr>
              <a:t>  - жер төсемінің элементтерін бөлу;</a:t>
            </a:r>
          </a:p>
          <a:p>
            <a:pPr>
              <a:buFont typeface="Wingdings" pitchFamily="2" charset="2"/>
              <a:buNone/>
            </a:pPr>
            <a:r>
              <a:rPr lang="ru-RU" sz="2000">
                <a:solidFill>
                  <a:schemeClr val="tx1"/>
                </a:solidFill>
                <a:latin typeface="Times New Roman" pitchFamily="18" charset="0"/>
              </a:rPr>
              <a:t>  - уақытша жолды құру;</a:t>
            </a:r>
          </a:p>
          <a:p>
            <a:pPr>
              <a:buFont typeface="Wingdings" pitchFamily="2" charset="2"/>
              <a:buNone/>
            </a:pPr>
            <a:r>
              <a:rPr lang="ru-RU" sz="2000">
                <a:solidFill>
                  <a:schemeClr val="tx1"/>
                </a:solidFill>
                <a:latin typeface="Times New Roman" pitchFamily="18" charset="0"/>
              </a:rPr>
              <a:t>  - уақытша жасанды ғимараттарды салу;</a:t>
            </a:r>
          </a:p>
          <a:p>
            <a:pPr>
              <a:buFont typeface="Wingdings" pitchFamily="2" charset="2"/>
              <a:buNone/>
            </a:pPr>
            <a:r>
              <a:rPr lang="ru-RU" sz="2000">
                <a:solidFill>
                  <a:schemeClr val="tx1"/>
                </a:solidFill>
                <a:latin typeface="Times New Roman" pitchFamily="18" charset="0"/>
              </a:rPr>
              <a:t>  - субұру және кептіру жұмыстары.</a:t>
            </a:r>
            <a:endParaRPr lang="ru-RU" sz="2000">
              <a:solidFill>
                <a:schemeClr val="tx1"/>
              </a:solidFill>
            </a:endParaRPr>
          </a:p>
        </p:txBody>
      </p:sp>
      <p:pic>
        <p:nvPicPr>
          <p:cNvPr id="14339" name="Picture 2" descr="http://hydrotechnics.ru/images/nov/c728.jpg"/>
          <p:cNvPicPr>
            <a:picLocks noChangeAspect="1" noChangeArrowheads="1"/>
          </p:cNvPicPr>
          <p:nvPr/>
        </p:nvPicPr>
        <p:blipFill>
          <a:blip r:embed="rId2"/>
          <a:srcRect/>
          <a:stretch>
            <a:fillRect/>
          </a:stretch>
        </p:blipFill>
        <p:spPr bwMode="auto">
          <a:xfrm>
            <a:off x="0" y="2997200"/>
            <a:ext cx="8172450" cy="3860800"/>
          </a:xfrm>
          <a:prstGeom prst="rect">
            <a:avLst/>
          </a:prstGeom>
          <a:noFill/>
          <a:ln w="9525">
            <a:noFill/>
            <a:miter lim="800000"/>
            <a:headEnd/>
            <a:tailEnd/>
          </a:ln>
        </p:spPr>
      </p:pic>
    </p:spTree>
  </p:cSld>
  <p:clrMapOvr>
    <a:masterClrMapping/>
  </p:clrMapOvr>
  <p:transition>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11124</TotalTime>
  <Words>501</Words>
  <Application>Microsoft Office PowerPoint</Application>
  <PresentationFormat>Экран (4:3)</PresentationFormat>
  <Paragraphs>100</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Wingdings</vt:lpstr>
      <vt:lpstr>Trebuchet MS</vt:lpstr>
      <vt:lpstr>Wingdings 2</vt:lpstr>
      <vt:lpstr>Times New Roman</vt:lpstr>
      <vt:lpstr>Constantia</vt:lpstr>
      <vt:lpstr>Iskoola Pota</vt:lpstr>
      <vt:lpstr>Изящная</vt:lpstr>
      <vt:lpstr>Сабақтың тақырыбы: “Жер төсемі”      </vt:lpstr>
      <vt:lpstr>Сабақтың мақсаты:</vt:lpstr>
      <vt:lpstr>          Жер төсемі- автомобиль жолының конструктивті элементі, жобалық ұстанымын, күш, тұрақтылығын, және ондағы қозғалыс қауіпсіздігін қамтамасыз ететін, жолдың құрылымдық элементі болып табылады. </vt:lpstr>
      <vt:lpstr>Слайд 4</vt:lpstr>
      <vt:lpstr>Жер төсемінің элементтері:  1 – жер төсемінің негізі немесе табаны 2 – баурай бөлігі 3 – жер төсемінің бровкасы 4 – субұру канавасы, резерв </vt:lpstr>
      <vt:lpstr>Слайд 6</vt:lpstr>
      <vt:lpstr>Слайд 7</vt:lpstr>
      <vt:lpstr>Құрылыс жұмыстарының классификациясы (технологиялық картасы): 1. Дайындық жұмыстары  2. Негізгі жұмыстары  3. Қорытындылау жұмыстары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1. Жер төсемі дегеніміз не?  2. Жер төсемінің негізгі элементтері?  3. Құрылыс жұмыстарының классификациясы?  4. жер төсемін орнатуға арналған жол машиналары?  </vt:lpstr>
    </vt:vector>
  </TitlesOfParts>
  <Company>SibADI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astaxova_lp</dc:creator>
  <cp:lastModifiedBy>RePack by SPecialiST</cp:lastModifiedBy>
  <cp:revision>747</cp:revision>
  <dcterms:created xsi:type="dcterms:W3CDTF">2006-07-12T08:45:15Z</dcterms:created>
  <dcterms:modified xsi:type="dcterms:W3CDTF">2017-11-11T07:05:53Z</dcterms:modified>
</cp:coreProperties>
</file>