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57" r:id="rId2"/>
    <p:sldId id="305" r:id="rId3"/>
    <p:sldId id="267" r:id="rId4"/>
    <p:sldId id="295" r:id="rId5"/>
    <p:sldId id="301" r:id="rId6"/>
    <p:sldId id="258" r:id="rId7"/>
    <p:sldId id="269" r:id="rId8"/>
    <p:sldId id="260" r:id="rId9"/>
    <p:sldId id="261" r:id="rId10"/>
    <p:sldId id="262" r:id="rId11"/>
    <p:sldId id="263" r:id="rId12"/>
    <p:sldId id="265" r:id="rId13"/>
    <p:sldId id="271" r:id="rId14"/>
    <p:sldId id="288" r:id="rId15"/>
    <p:sldId id="294" r:id="rId16"/>
    <p:sldId id="293" r:id="rId17"/>
    <p:sldId id="285" r:id="rId18"/>
    <p:sldId id="274" r:id="rId19"/>
    <p:sldId id="286" r:id="rId20"/>
    <p:sldId id="275" r:id="rId21"/>
    <p:sldId id="287" r:id="rId22"/>
    <p:sldId id="276" r:id="rId23"/>
    <p:sldId id="277" r:id="rId24"/>
    <p:sldId id="302" r:id="rId25"/>
    <p:sldId id="300" r:id="rId26"/>
    <p:sldId id="280" r:id="rId27"/>
    <p:sldId id="282" r:id="rId28"/>
    <p:sldId id="283" r:id="rId29"/>
    <p:sldId id="291" r:id="rId30"/>
    <p:sldId id="284" r:id="rId31"/>
    <p:sldId id="278" r:id="rId32"/>
    <p:sldId id="279" r:id="rId33"/>
    <p:sldId id="296" r:id="rId34"/>
    <p:sldId id="297" r:id="rId35"/>
    <p:sldId id="298" r:id="rId36"/>
    <p:sldId id="303" r:id="rId37"/>
    <p:sldId id="292" r:id="rId38"/>
    <p:sldId id="307" r:id="rId39"/>
    <p:sldId id="306" r:id="rId4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8489" autoAdjust="0"/>
  </p:normalViewPr>
  <p:slideViewPr>
    <p:cSldViewPr>
      <p:cViewPr varScale="1">
        <p:scale>
          <a:sx n="76" d="100"/>
          <a:sy n="76" d="100"/>
        </p:scale>
        <p:origin x="-126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DD1A33-E670-400D-B1CC-C5175B5D84F6}" type="datetimeFigureOut">
              <a:rPr lang="ru-RU" smtClean="0"/>
              <a:t>15.11.2015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8BC3AE-3BFF-4831-B407-AA34A68ABF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68976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383F6-C34E-4FCD-8D9C-FF6FFF6EE679}" type="datetimeFigureOut">
              <a:rPr lang="ru-RU" smtClean="0"/>
              <a:t>15.11.2015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46D3E-5F05-4F37-A33D-E4CB75AD31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18706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383F6-C34E-4FCD-8D9C-FF6FFF6EE679}" type="datetimeFigureOut">
              <a:rPr lang="ru-RU" smtClean="0"/>
              <a:t>15.11.2015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46D3E-5F05-4F37-A33D-E4CB75AD31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79883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383F6-C34E-4FCD-8D9C-FF6FFF6EE679}" type="datetimeFigureOut">
              <a:rPr lang="ru-RU" smtClean="0"/>
              <a:t>15.11.2015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46D3E-5F05-4F37-A33D-E4CB75AD31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0410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383F6-C34E-4FCD-8D9C-FF6FFF6EE679}" type="datetimeFigureOut">
              <a:rPr lang="ru-RU" smtClean="0"/>
              <a:t>15.11.2015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46D3E-5F05-4F37-A33D-E4CB75AD31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46968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383F6-C34E-4FCD-8D9C-FF6FFF6EE679}" type="datetimeFigureOut">
              <a:rPr lang="ru-RU" smtClean="0"/>
              <a:t>15.11.2015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46D3E-5F05-4F37-A33D-E4CB75AD31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5126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383F6-C34E-4FCD-8D9C-FF6FFF6EE679}" type="datetimeFigureOut">
              <a:rPr lang="ru-RU" smtClean="0"/>
              <a:t>15.11.2015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46D3E-5F05-4F37-A33D-E4CB75AD31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83281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383F6-C34E-4FCD-8D9C-FF6FFF6EE679}" type="datetimeFigureOut">
              <a:rPr lang="ru-RU" smtClean="0"/>
              <a:t>15.11.2015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46D3E-5F05-4F37-A33D-E4CB75AD31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54576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383F6-C34E-4FCD-8D9C-FF6FFF6EE679}" type="datetimeFigureOut">
              <a:rPr lang="ru-RU" smtClean="0"/>
              <a:t>15.11.2015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46D3E-5F05-4F37-A33D-E4CB75AD31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2340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383F6-C34E-4FCD-8D9C-FF6FFF6EE679}" type="datetimeFigureOut">
              <a:rPr lang="ru-RU" smtClean="0"/>
              <a:t>15.11.2015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46D3E-5F05-4F37-A33D-E4CB75AD31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02091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383F6-C34E-4FCD-8D9C-FF6FFF6EE679}" type="datetimeFigureOut">
              <a:rPr lang="ru-RU" smtClean="0"/>
              <a:t>15.11.2015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46D3E-5F05-4F37-A33D-E4CB75AD31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4700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383F6-C34E-4FCD-8D9C-FF6FFF6EE679}" type="datetimeFigureOut">
              <a:rPr lang="ru-RU" smtClean="0"/>
              <a:t>15.11.2015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46D3E-5F05-4F37-A33D-E4CB75AD31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25360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E383F6-C34E-4FCD-8D9C-FF6FFF6EE679}" type="datetimeFigureOut">
              <a:rPr lang="ru-RU" smtClean="0"/>
              <a:t>15.11.2015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B46D3E-5F05-4F37-A33D-E4CB75AD31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4521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Цель: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21" name="Picture 5" descr="C:\Users\xxx\Desktop\картинки\prav_pi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640960" cy="6395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721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C:\Users\xxx\Desktop\картинки\0014-014-Ratsionalnoe-pitanie-chelovek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3397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 descr="C:\Users\xxx\Desktop\картинки\img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226" y="260648"/>
            <a:ext cx="8628112" cy="6097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951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 descr="C:\Users\xxx\Desktop\картинки\kak-sostavit-racionalnoe-pitanie-dlya-snizheniya-vesa-628x35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1928"/>
            <a:ext cx="8640960" cy="6415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5035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4338" name="Picture 2" descr="C:\Users\xxx\Desktop\картинки\0018-018-My-zhivem-ne-dlja-togo-chtoby-est-a-edim-dlja-togo-chtoby-zhi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3610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 descr="C:\Users\xxx\Desktop\питание\img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8700120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4354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677094" cy="648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4017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0648"/>
            <a:ext cx="8784976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4927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xxx\Desktop\питание\img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8712968" cy="6601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7039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720080"/>
          </a:xfrm>
        </p:spPr>
        <p:txBody>
          <a:bodyPr>
            <a:noAutofit/>
          </a:bodyPr>
          <a:lstStyle/>
          <a:p>
            <a:r>
              <a:rPr lang="ru-RU" sz="7200" b="1" i="1" dirty="0" smtClean="0">
                <a:solidFill>
                  <a:srgbClr val="FF0000"/>
                </a:solidFill>
              </a:rPr>
              <a:t>Белки</a:t>
            </a:r>
            <a:endParaRPr lang="ru-RU" sz="7200" b="1" i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836712"/>
            <a:ext cx="8517632" cy="5832648"/>
          </a:xfrm>
        </p:spPr>
        <p:txBody>
          <a:bodyPr/>
          <a:lstStyle/>
          <a:p>
            <a:r>
              <a:rPr lang="ru-RU" sz="2400" i="1" dirty="0" smtClean="0">
                <a:solidFill>
                  <a:schemeClr val="bg2">
                    <a:lumMod val="10000"/>
                  </a:schemeClr>
                </a:solidFill>
              </a:rPr>
              <a:t>В рационе ребенка школьного  возраста обязательно должны присутствовать следующие продукты:</a:t>
            </a:r>
          </a:p>
          <a:p>
            <a:r>
              <a:rPr lang="ru-RU" sz="2400" i="1" dirty="0" smtClean="0">
                <a:solidFill>
                  <a:schemeClr val="bg2">
                    <a:lumMod val="10000"/>
                  </a:schemeClr>
                </a:solidFill>
              </a:rPr>
              <a:t>Молоко или кисломолочные продукты</a:t>
            </a:r>
          </a:p>
          <a:p>
            <a:r>
              <a:rPr lang="ru-RU" sz="2400" i="1" dirty="0" smtClean="0">
                <a:solidFill>
                  <a:schemeClr val="bg2">
                    <a:lumMod val="10000"/>
                  </a:schemeClr>
                </a:solidFill>
              </a:rPr>
              <a:t>Творог</a:t>
            </a:r>
          </a:p>
          <a:p>
            <a:r>
              <a:rPr lang="ru-RU" sz="2400" i="1" dirty="0" smtClean="0">
                <a:solidFill>
                  <a:schemeClr val="bg2">
                    <a:lumMod val="10000"/>
                  </a:schemeClr>
                </a:solidFill>
              </a:rPr>
              <a:t>Сыр</a:t>
            </a:r>
          </a:p>
          <a:p>
            <a:r>
              <a:rPr lang="ru-RU" sz="2400" i="1" dirty="0" smtClean="0">
                <a:solidFill>
                  <a:schemeClr val="bg2">
                    <a:lumMod val="10000"/>
                  </a:schemeClr>
                </a:solidFill>
              </a:rPr>
              <a:t>Рыба</a:t>
            </a:r>
          </a:p>
          <a:p>
            <a:r>
              <a:rPr lang="ru-RU" sz="2400" i="1" dirty="0" smtClean="0">
                <a:solidFill>
                  <a:schemeClr val="bg2">
                    <a:lumMod val="10000"/>
                  </a:schemeClr>
                </a:solidFill>
              </a:rPr>
              <a:t>Мясные продукты</a:t>
            </a:r>
          </a:p>
          <a:p>
            <a:r>
              <a:rPr lang="ru-RU" sz="2400" i="1" dirty="0" smtClean="0">
                <a:solidFill>
                  <a:schemeClr val="bg2">
                    <a:lumMod val="10000"/>
                  </a:schemeClr>
                </a:solidFill>
              </a:rPr>
              <a:t>Яйца </a:t>
            </a:r>
          </a:p>
          <a:p>
            <a:endParaRPr lang="ru-RU" dirty="0"/>
          </a:p>
        </p:txBody>
      </p:sp>
      <p:pic>
        <p:nvPicPr>
          <p:cNvPr id="5122" name="Picture 2" descr="C:\Users\56467\Desktop\елена бисинбаевна\milk-products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060848"/>
            <a:ext cx="3132460" cy="4634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56467\Desktop\елена бисинбаевна\картинки\Meat(0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509103"/>
            <a:ext cx="2282874" cy="2160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56467\Desktop\елена бисинбаевна\картинки\0012-006-Ratsionalnoe-pitanie-chelovek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4509120"/>
            <a:ext cx="2448272" cy="216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C:\Users\56467\Desktop\елена бисинбаевна\0848368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7" y="2132856"/>
            <a:ext cx="2160241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4832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C:\Users\xxx\Desktop\питание\img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9262"/>
            <a:ext cx="8748464" cy="6530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1603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ru-RU" b="1" i="1" dirty="0" smtClean="0">
                <a:solidFill>
                  <a:srgbClr val="002060"/>
                </a:solidFill>
              </a:rPr>
              <a:t>Исследовательский проект</a:t>
            </a:r>
            <a:endParaRPr lang="ru-RU" b="1" i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328592"/>
          </a:xfrm>
        </p:spPr>
        <p:txBody>
          <a:bodyPr/>
          <a:lstStyle/>
          <a:p>
            <a:r>
              <a:rPr lang="ru-RU" i="1" dirty="0" smtClean="0">
                <a:solidFill>
                  <a:srgbClr val="7030A0"/>
                </a:solidFill>
              </a:rPr>
              <a:t>Правильное рациональное питание школьников</a:t>
            </a:r>
          </a:p>
          <a:p>
            <a:r>
              <a:rPr lang="ru-RU" i="1" dirty="0" smtClean="0">
                <a:solidFill>
                  <a:srgbClr val="7030A0"/>
                </a:solidFill>
              </a:rPr>
              <a:t>Режим дня и питание школьников</a:t>
            </a:r>
          </a:p>
          <a:p>
            <a:r>
              <a:rPr lang="ru-RU" i="1" dirty="0" smtClean="0">
                <a:solidFill>
                  <a:srgbClr val="7030A0"/>
                </a:solidFill>
              </a:rPr>
              <a:t>Влияние газированных напитков жевательной резинки, чипсов, </a:t>
            </a:r>
            <a:r>
              <a:rPr lang="ru-RU" i="1" dirty="0" err="1" smtClean="0">
                <a:solidFill>
                  <a:srgbClr val="7030A0"/>
                </a:solidFill>
              </a:rPr>
              <a:t>кириешек</a:t>
            </a:r>
            <a:r>
              <a:rPr lang="ru-RU" i="1" dirty="0" smtClean="0">
                <a:solidFill>
                  <a:srgbClr val="7030A0"/>
                </a:solidFill>
              </a:rPr>
              <a:t> на здоровье.</a:t>
            </a:r>
            <a:endParaRPr lang="ru-RU" i="1" dirty="0">
              <a:solidFill>
                <a:srgbClr val="7030A0"/>
              </a:solidFill>
            </a:endParaRPr>
          </a:p>
        </p:txBody>
      </p:sp>
      <p:pic>
        <p:nvPicPr>
          <p:cNvPr id="1027" name="Picture 3" descr="C:\Users\xxx\Desktop\режим дня\imgpreview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343400"/>
            <a:ext cx="19812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2868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792088"/>
          </a:xfrm>
        </p:spPr>
        <p:txBody>
          <a:bodyPr>
            <a:noAutofit/>
          </a:bodyPr>
          <a:lstStyle/>
          <a:p>
            <a:r>
              <a:rPr lang="ru-RU" sz="4800" b="1" i="1" dirty="0" smtClean="0">
                <a:solidFill>
                  <a:srgbClr val="C00000"/>
                </a:solidFill>
              </a:rPr>
              <a:t>Жиры</a:t>
            </a:r>
            <a:endParaRPr lang="ru-RU" sz="4800" b="1" i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760640"/>
          </a:xfrm>
        </p:spPr>
        <p:txBody>
          <a:bodyPr/>
          <a:lstStyle/>
          <a:p>
            <a:r>
              <a:rPr lang="ru-RU" i="1" dirty="0" smtClean="0">
                <a:solidFill>
                  <a:srgbClr val="002060"/>
                </a:solidFill>
              </a:rPr>
              <a:t>Ежедневно нома потребления жиров для школьников 80-90 г в сутки. Ежедневно ребенок школьного возраста должен получать :</a:t>
            </a:r>
          </a:p>
          <a:p>
            <a:r>
              <a:rPr lang="ru-RU" i="1" dirty="0" smtClean="0">
                <a:solidFill>
                  <a:srgbClr val="002060"/>
                </a:solidFill>
              </a:rPr>
              <a:t>Сливочное масло</a:t>
            </a:r>
          </a:p>
          <a:p>
            <a:r>
              <a:rPr lang="ru-RU" i="1" dirty="0" smtClean="0">
                <a:solidFill>
                  <a:srgbClr val="002060"/>
                </a:solidFill>
              </a:rPr>
              <a:t>Растительное масло</a:t>
            </a:r>
          </a:p>
          <a:p>
            <a:r>
              <a:rPr lang="ru-RU" i="1" dirty="0" smtClean="0">
                <a:solidFill>
                  <a:srgbClr val="002060"/>
                </a:solidFill>
              </a:rPr>
              <a:t>Сметану </a:t>
            </a:r>
            <a:endParaRPr lang="ru-RU" i="1" dirty="0">
              <a:solidFill>
                <a:srgbClr val="002060"/>
              </a:solidFill>
            </a:endParaRPr>
          </a:p>
        </p:txBody>
      </p:sp>
      <p:pic>
        <p:nvPicPr>
          <p:cNvPr id="6149" name="Picture 5" descr="C:\Users\56467\Desktop\елена бисинбаевна\0011-011-Maslo-slivochnoe-i-rastitelno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012" y="2852936"/>
            <a:ext cx="4211960" cy="371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942418"/>
            <a:ext cx="3039591" cy="1604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2262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           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 descr="C:\Users\xxx\Desktop\питание\img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09" y="188640"/>
            <a:ext cx="8712968" cy="6529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9104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008112"/>
          </a:xfrm>
        </p:spPr>
        <p:txBody>
          <a:bodyPr>
            <a:normAutofit/>
          </a:bodyPr>
          <a:lstStyle/>
          <a:p>
            <a:r>
              <a:rPr lang="ru-RU" sz="4800" b="1" i="1" dirty="0" smtClean="0">
                <a:solidFill>
                  <a:srgbClr val="7030A0"/>
                </a:solidFill>
              </a:rPr>
              <a:t>Углеводы</a:t>
            </a:r>
            <a:endParaRPr lang="ru-RU" sz="4800" b="1" i="1" dirty="0">
              <a:solidFill>
                <a:srgbClr val="7030A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980728"/>
            <a:ext cx="8517632" cy="5577483"/>
          </a:xfrm>
        </p:spPr>
        <p:txBody>
          <a:bodyPr>
            <a:normAutofit/>
          </a:bodyPr>
          <a:lstStyle/>
          <a:p>
            <a:r>
              <a:rPr lang="ru-RU" sz="2800" i="1" dirty="0" smtClean="0">
                <a:solidFill>
                  <a:srgbClr val="002060"/>
                </a:solidFill>
              </a:rPr>
              <a:t>Суточная норма углеводов в рационе школьника 300-400 г. Необходимые продукты в меню школьника:</a:t>
            </a:r>
          </a:p>
          <a:p>
            <a:r>
              <a:rPr lang="ru-RU" sz="2800" i="1" dirty="0" smtClean="0">
                <a:solidFill>
                  <a:srgbClr val="002060"/>
                </a:solidFill>
              </a:rPr>
              <a:t>Хлеб</a:t>
            </a:r>
          </a:p>
          <a:p>
            <a:r>
              <a:rPr lang="ru-RU" sz="2800" i="1" dirty="0" smtClean="0">
                <a:solidFill>
                  <a:srgbClr val="002060"/>
                </a:solidFill>
              </a:rPr>
              <a:t>Крупы</a:t>
            </a:r>
          </a:p>
          <a:p>
            <a:r>
              <a:rPr lang="ru-RU" sz="2800" i="1" dirty="0" smtClean="0">
                <a:solidFill>
                  <a:srgbClr val="002060"/>
                </a:solidFill>
              </a:rPr>
              <a:t>Картофель</a:t>
            </a:r>
          </a:p>
          <a:p>
            <a:r>
              <a:rPr lang="ru-RU" sz="2800" i="1" dirty="0" smtClean="0">
                <a:solidFill>
                  <a:srgbClr val="002060"/>
                </a:solidFill>
              </a:rPr>
              <a:t>Мёд</a:t>
            </a:r>
          </a:p>
          <a:p>
            <a:r>
              <a:rPr lang="ru-RU" sz="2800" i="1" dirty="0" smtClean="0">
                <a:solidFill>
                  <a:srgbClr val="002060"/>
                </a:solidFill>
              </a:rPr>
              <a:t>Сухофрукты</a:t>
            </a:r>
          </a:p>
          <a:p>
            <a:r>
              <a:rPr lang="ru-RU" sz="2800" i="1" dirty="0" smtClean="0">
                <a:solidFill>
                  <a:srgbClr val="002060"/>
                </a:solidFill>
              </a:rPr>
              <a:t>Сахар </a:t>
            </a:r>
            <a:endParaRPr lang="ru-RU" sz="2800" i="1" dirty="0">
              <a:solidFill>
                <a:srgbClr val="002060"/>
              </a:solidFill>
            </a:endParaRPr>
          </a:p>
        </p:txBody>
      </p:sp>
      <p:pic>
        <p:nvPicPr>
          <p:cNvPr id="7170" name="Picture 2" descr="C:\Users\56467\Desktop\елена бисинбаевна\59_sahar_vr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437112"/>
            <a:ext cx="2838202" cy="2216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56467\Desktop\елена бисинбаевна\52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3822" y="1916832"/>
            <a:ext cx="2908548" cy="2289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56467\Desktop\елена бисинбаевна\4051895931d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0048" y="4437113"/>
            <a:ext cx="2952328" cy="2143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56467\Desktop\елена бисинбаевна\photos0-800x600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0048" y="1916832"/>
            <a:ext cx="2721322" cy="2270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:\Users\56467\Desktop\елена бисинбаевна\0010306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365104"/>
            <a:ext cx="2632248" cy="1288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4086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-5716"/>
            <a:ext cx="8229600" cy="1143000"/>
          </a:xfrm>
        </p:spPr>
        <p:txBody>
          <a:bodyPr>
            <a:normAutofit/>
          </a:bodyPr>
          <a:lstStyle/>
          <a:p>
            <a:r>
              <a:rPr lang="ru-RU" sz="4800" b="1" i="1" dirty="0" smtClean="0">
                <a:solidFill>
                  <a:schemeClr val="accent5">
                    <a:lumMod val="50000"/>
                  </a:schemeClr>
                </a:solidFill>
              </a:rPr>
              <a:t>Витамины и минералы</a:t>
            </a:r>
            <a:endParaRPr lang="ru-RU" sz="4800" b="1" i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8194" name="Picture 2" descr="C:\Users\56467\Desktop\елена бисинбаевна\картинки\616577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717032"/>
            <a:ext cx="468052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56467\Desktop\картинки\127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98" y="1112465"/>
            <a:ext cx="4032854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56467\Desktop\картинки\5231434234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9596" y="931422"/>
            <a:ext cx="4233307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5953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8640960" cy="648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836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09" y="0"/>
            <a:ext cx="8892480" cy="6700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145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chemeClr val="tx2">
                    <a:lumMod val="50000"/>
                  </a:schemeClr>
                </a:solidFill>
              </a:rPr>
              <a:t>Режим питания- важнейший компонент здорового питания</a:t>
            </a:r>
            <a:endParaRPr lang="ru-RU" b="1" i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1266" name="Picture 2" descr="C:\Users\56467\Desktop\елена бисинбаевна\school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407" y="1412776"/>
            <a:ext cx="4176464" cy="2814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56467\Desktop\елена бисинбаевна\8f0f2e795ea38212802ef8427244667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359" y="2132856"/>
            <a:ext cx="4339580" cy="453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56467\Desktop\елена бисинбаевна\27320971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351" y="4399806"/>
            <a:ext cx="4124622" cy="226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3423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936104"/>
          </a:xfrm>
        </p:spPr>
        <p:txBody>
          <a:bodyPr/>
          <a:lstStyle/>
          <a:p>
            <a:r>
              <a:rPr lang="ru-RU" b="1" i="1" dirty="0" smtClean="0">
                <a:solidFill>
                  <a:schemeClr val="accent4">
                    <a:lumMod val="75000"/>
                  </a:schemeClr>
                </a:solidFill>
              </a:rPr>
              <a:t>Режим питания школьников</a:t>
            </a:r>
            <a:endParaRPr lang="ru-RU" b="1" i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908720"/>
            <a:ext cx="8712968" cy="568863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2290" name="Picture 2" descr="C:\Users\56467\Desktop\режим дня\dae372192daeb31b7f4ba9397f11582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922" y="819127"/>
            <a:ext cx="4968552" cy="5921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Users\56467\Desktop\режим дня\0006-006-Rezhim-dnja-shkolnik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819127"/>
            <a:ext cx="3672408" cy="5921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2611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800" b="1" i="1" dirty="0" smtClean="0">
                <a:solidFill>
                  <a:srgbClr val="7030A0"/>
                </a:solidFill>
              </a:rPr>
              <a:t>Потребность человека в энергии зависит от пола</a:t>
            </a:r>
            <a:endParaRPr lang="ru-RU" sz="4800" b="1" i="1" dirty="0">
              <a:solidFill>
                <a:srgbClr val="7030A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600200"/>
            <a:ext cx="8712968" cy="506916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3314" name="Picture 2" descr="C:\Users\56467\Desktop\елена бисинбаевна\PSA101202_1_en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56792"/>
            <a:ext cx="4176464" cy="52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56467\Desktop\елена бисинбаевна\1_14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647718"/>
            <a:ext cx="4536504" cy="4976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37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b="1" i="1" dirty="0" smtClean="0">
                <a:solidFill>
                  <a:schemeClr val="tx2">
                    <a:lumMod val="50000"/>
                  </a:schemeClr>
                </a:solidFill>
              </a:rPr>
              <a:t>Потребность человека в энергии зависит от климатических условий</a:t>
            </a:r>
            <a:endParaRPr lang="ru-RU" sz="4000" b="1" i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0242" name="Picture 2" descr="C:\Users\xxx\Desktop\елена бисинбаевна\44852937_26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50565"/>
            <a:ext cx="3888432" cy="2553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xxx\Desktop\елена бисинбаевна\3d3be96bc85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412776"/>
            <a:ext cx="4198987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xxx\Desktop\елена бисинбаевна\91_8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00498"/>
            <a:ext cx="3939902" cy="2749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C:\Users\xxx\Desktop\елена бисинбаевна\vesna_vesennie_peyzagi_foto_55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7" y="4000497"/>
            <a:ext cx="4223812" cy="2766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3974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7200" b="1" i="1" dirty="0" smtClean="0">
                <a:solidFill>
                  <a:schemeClr val="tx2"/>
                </a:solidFill>
              </a:rPr>
              <a:t>Цель:</a:t>
            </a:r>
            <a:endParaRPr lang="ru-RU" sz="7200" b="1" i="1" dirty="0">
              <a:solidFill>
                <a:schemeClr val="tx2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600" b="1" i="1" dirty="0" smtClean="0">
                <a:solidFill>
                  <a:srgbClr val="7030A0"/>
                </a:solidFill>
              </a:rPr>
              <a:t>Обеспечить здоровое питание школьников в целях сохранения и укрепления их здоровья</a:t>
            </a:r>
            <a:endParaRPr lang="ru-RU" sz="3600" b="1" i="1" dirty="0">
              <a:solidFill>
                <a:srgbClr val="7030A0"/>
              </a:solidFill>
            </a:endParaRPr>
          </a:p>
        </p:txBody>
      </p:sp>
      <p:pic>
        <p:nvPicPr>
          <p:cNvPr id="13314" name="Picture 2" descr="C:\Users\xxx\Desktop\елена бисинбаевна\600x10000_in_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2" y="3284984"/>
            <a:ext cx="4386064" cy="3401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xxx\Desktop\елена бисинбаевна\1089_639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315469"/>
            <a:ext cx="4341862" cy="3371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1541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0070C0"/>
                </a:solidFill>
              </a:rPr>
              <a:t>Потребность человека в энергии зависит от возраста:</a:t>
            </a:r>
            <a:endParaRPr lang="ru-RU" b="1" i="1" dirty="0">
              <a:solidFill>
                <a:srgbClr val="0070C0"/>
              </a:solidFill>
            </a:endParaRPr>
          </a:p>
        </p:txBody>
      </p:sp>
      <p:pic>
        <p:nvPicPr>
          <p:cNvPr id="9218" name="Picture 2" descr="C:\Users\xxx\Desktop\елена бисинбаевна\art_44_mj_o_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56791"/>
            <a:ext cx="3744416" cy="4904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xxx\Desktop\елена бисинбаевна\10213381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3115" y="3260939"/>
            <a:ext cx="42672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603122" y="1574151"/>
            <a:ext cx="4046204" cy="141099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Если ребёнок занимается спортом</a:t>
            </a:r>
            <a:endParaRPr lang="ru-RU" sz="3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218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>
            <a:noAutofit/>
          </a:bodyPr>
          <a:lstStyle/>
          <a:p>
            <a:r>
              <a:rPr lang="ru-RU" sz="4800" b="1" i="1" dirty="0" smtClean="0">
                <a:solidFill>
                  <a:srgbClr val="00B050"/>
                </a:solidFill>
              </a:rPr>
              <a:t>Питание школьника должно быть безопасным</a:t>
            </a:r>
            <a:endParaRPr lang="ru-RU" sz="4800" b="1" i="1" dirty="0">
              <a:solidFill>
                <a:srgbClr val="00B05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              </a:t>
            </a:r>
            <a:endParaRPr lang="ru-RU" dirty="0"/>
          </a:p>
        </p:txBody>
      </p:sp>
      <p:pic>
        <p:nvPicPr>
          <p:cNvPr id="9218" name="Picture 2" descr="C:\Users\56467\Desktop\картинки\6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00808"/>
            <a:ext cx="2883252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56467\Desktop\елена бисинбаевна\картинки\hrustyashchiy_kartofel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3447" y="1484784"/>
            <a:ext cx="2719239" cy="2549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56467\Desktop\елена бисинбаевна\картинки\racionalnoe-pitanie-pitanie-i-vne-doma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2780" y="1731785"/>
            <a:ext cx="2225824" cy="2569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56467\Desktop\елена бисинбаевна\_________________4d3d08f568d8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9871" y="4509121"/>
            <a:ext cx="2591459" cy="1987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C:\Users\56467\Desktop\елена бисинбаевна\--------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1581" y="4509120"/>
            <a:ext cx="2520271" cy="2145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Picture 7" descr="C:\Users\56467\Desktop\елена бисинбаевна\loveis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861048"/>
            <a:ext cx="2883252" cy="2661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9295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8640"/>
            <a:ext cx="8229600" cy="6480720"/>
          </a:xfrm>
        </p:spPr>
        <p:txBody>
          <a:bodyPr/>
          <a:lstStyle/>
          <a:p>
            <a:r>
              <a:rPr lang="ru-RU" b="1" i="1" dirty="0" smtClean="0">
                <a:solidFill>
                  <a:schemeClr val="tx2"/>
                </a:solidFill>
              </a:rPr>
              <a:t>В мороженом и шоколадной плитке содержится Е 407, который нарушает пищеварение.</a:t>
            </a:r>
          </a:p>
          <a:p>
            <a:r>
              <a:rPr lang="ru-RU" b="1" i="1" dirty="0" smtClean="0">
                <a:solidFill>
                  <a:schemeClr val="tx2"/>
                </a:solidFill>
              </a:rPr>
              <a:t>В жевательной резинке содержится Е 320, повышающий холестерин.</a:t>
            </a:r>
            <a:endParaRPr lang="ru-RU" b="1" i="1" dirty="0">
              <a:solidFill>
                <a:schemeClr val="tx2"/>
              </a:solidFill>
            </a:endParaRPr>
          </a:p>
        </p:txBody>
      </p:sp>
      <p:pic>
        <p:nvPicPr>
          <p:cNvPr id="10242" name="Picture 2" descr="C:\Users\56467\Desktop\елена бисинбаевна\wuhz_m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708920"/>
            <a:ext cx="3086100" cy="4027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56467\Desktop\елена бисинбаевна\745071-86177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708920"/>
            <a:ext cx="5040560" cy="3933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8342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err="1" smtClean="0"/>
              <a:t>н</a:t>
            </a:r>
            <a:r>
              <a:rPr lang="ru-RU" altLang="ru-RU" b="1" dirty="0" err="1">
                <a:solidFill>
                  <a:schemeClr val="accent2"/>
                </a:solidFill>
              </a:rPr>
              <a:t>н</a:t>
            </a:r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7525" y="3148013"/>
            <a:ext cx="487363" cy="56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398715" y="3221251"/>
            <a:ext cx="346570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100" b="1" i="0" u="none" strike="noStrike" kern="0" cap="none" spc="0" normalizeH="0" baseline="0" noProof="0" dirty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/>
              </a:rPr>
              <a:t>н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9925" y="3300413"/>
            <a:ext cx="487363" cy="56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416348" y="3244334"/>
            <a:ext cx="3113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b="1" dirty="0">
                <a:solidFill>
                  <a:schemeClr val="accent2"/>
                </a:solidFill>
              </a:rPr>
              <a:t>н</a:t>
            </a:r>
            <a:endParaRPr lang="ru-RU" dirty="0"/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62" y="188640"/>
            <a:ext cx="8964488" cy="6395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4162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altLang="ru-RU" sz="2800" dirty="0">
                <a:solidFill>
                  <a:srgbClr val="000000"/>
                </a:solidFill>
                <a:latin typeface="Arial" charset="0"/>
              </a:rPr>
              <a:t>. . </a:t>
            </a:r>
            <a:endParaRPr lang="ru-RU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3438" y="3055938"/>
            <a:ext cx="2395537" cy="74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424363" y="3244334"/>
            <a:ext cx="2952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. </a:t>
            </a: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5838" y="3208338"/>
            <a:ext cx="2395537" cy="74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5838" y="3208337"/>
            <a:ext cx="2395537" cy="74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5874"/>
            <a:ext cx="8712967" cy="6493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0705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712968" cy="648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4918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56467\Desktop\0010-010-Rekomendatsii-shkolnikam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677472" cy="6585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7457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7016" y="116632"/>
            <a:ext cx="8856984" cy="7128792"/>
          </a:xfrm>
        </p:spPr>
        <p:txBody>
          <a:bodyPr/>
          <a:lstStyle/>
          <a:p>
            <a:pPr marL="0" indent="0">
              <a:buNone/>
            </a:pPr>
            <a:endParaRPr lang="ru-RU" b="1" i="1" dirty="0" smtClean="0">
              <a:solidFill>
                <a:srgbClr val="C00000"/>
              </a:solidFill>
            </a:endParaRPr>
          </a:p>
          <a:p>
            <a:endParaRPr lang="ru-RU" dirty="0"/>
          </a:p>
        </p:txBody>
      </p:sp>
      <p:pic>
        <p:nvPicPr>
          <p:cNvPr id="18435" name="Picture 3" descr="C:\Users\xxx\Desktop\елена бисинбаевна\51828124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068960"/>
            <a:ext cx="4248472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C:\Users\xxx\Desktop\елена бисинбаевна\73234601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068960"/>
            <a:ext cx="4392488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56467\Desktop\картинки\0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4104456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56467\Desktop\картинки\racionalnoe-pitanie-sostav-produktov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5252" y="92038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0564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8461070" cy="612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585665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8496943" cy="6009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21009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ru-RU" sz="5400" b="1" i="1" dirty="0" smtClean="0">
                <a:solidFill>
                  <a:srgbClr val="002060"/>
                </a:solidFill>
              </a:rPr>
              <a:t>Задачи:</a:t>
            </a:r>
            <a:endParaRPr lang="ru-RU" sz="5400" b="1" i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472608"/>
          </a:xfrm>
        </p:spPr>
        <p:txBody>
          <a:bodyPr>
            <a:normAutofit lnSpcReduction="10000"/>
          </a:bodyPr>
          <a:lstStyle/>
          <a:p>
            <a:pPr>
              <a:buFontTx/>
              <a:buChar char="-"/>
            </a:pPr>
            <a:r>
              <a:rPr lang="ru-RU" i="1" dirty="0" smtClean="0">
                <a:solidFill>
                  <a:srgbClr val="7030A0"/>
                </a:solidFill>
              </a:rPr>
              <a:t>Развивать навыки рационального питания</a:t>
            </a:r>
          </a:p>
          <a:p>
            <a:pPr>
              <a:buFontTx/>
              <a:buChar char="-"/>
            </a:pPr>
            <a:r>
              <a:rPr lang="ru-RU" i="1" dirty="0" smtClean="0">
                <a:solidFill>
                  <a:srgbClr val="7030A0"/>
                </a:solidFill>
              </a:rPr>
              <a:t>Формировать основы правильного питания</a:t>
            </a:r>
          </a:p>
          <a:p>
            <a:pPr>
              <a:buFontTx/>
              <a:buChar char="-"/>
            </a:pPr>
            <a:r>
              <a:rPr lang="ru-RU" i="1" dirty="0" smtClean="0">
                <a:solidFill>
                  <a:srgbClr val="7030A0"/>
                </a:solidFill>
              </a:rPr>
              <a:t>Учить правильно питаться, соблюдать режим дня</a:t>
            </a:r>
          </a:p>
          <a:p>
            <a:pPr>
              <a:buFontTx/>
              <a:buChar char="-"/>
            </a:pPr>
            <a:r>
              <a:rPr lang="ru-RU" i="1" dirty="0" smtClean="0">
                <a:solidFill>
                  <a:srgbClr val="7030A0"/>
                </a:solidFill>
              </a:rPr>
              <a:t>Воспитывать бережное отношение к своему здоровью</a:t>
            </a:r>
          </a:p>
          <a:p>
            <a:pPr>
              <a:buFontTx/>
              <a:buChar char="-"/>
            </a:pPr>
            <a:r>
              <a:rPr lang="ru-RU" i="1" dirty="0" smtClean="0">
                <a:solidFill>
                  <a:srgbClr val="7030A0"/>
                </a:solidFill>
              </a:rPr>
              <a:t>Показать, что употребление в пищу чипсов, </a:t>
            </a:r>
            <a:r>
              <a:rPr lang="ru-RU" i="1" dirty="0" err="1" smtClean="0">
                <a:solidFill>
                  <a:srgbClr val="7030A0"/>
                </a:solidFill>
              </a:rPr>
              <a:t>кириешек</a:t>
            </a:r>
            <a:r>
              <a:rPr lang="ru-RU" i="1" dirty="0" smtClean="0">
                <a:solidFill>
                  <a:srgbClr val="7030A0"/>
                </a:solidFill>
              </a:rPr>
              <a:t>, кока-колы приводит к ранним гастритам, холециститам и т.д.</a:t>
            </a:r>
          </a:p>
        </p:txBody>
      </p:sp>
    </p:spTree>
    <p:extLst>
      <p:ext uri="{BB962C8B-B14F-4D97-AF65-F5344CB8AC3E}">
        <p14:creationId xmlns:p14="http://schemas.microsoft.com/office/powerpoint/2010/main" val="2401388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b="1" i="1" dirty="0" smtClean="0">
                <a:solidFill>
                  <a:srgbClr val="002060"/>
                </a:solidFill>
              </a:rPr>
              <a:t>Актуальность работы:</a:t>
            </a:r>
            <a:endParaRPr lang="ru-RU" sz="5400" b="1" i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196752"/>
            <a:ext cx="8733656" cy="5472608"/>
          </a:xfrm>
        </p:spPr>
        <p:txBody>
          <a:bodyPr>
            <a:noAutofit/>
          </a:bodyPr>
          <a:lstStyle/>
          <a:p>
            <a:r>
              <a:rPr lang="ru-RU" sz="3600" i="1" dirty="0" smtClean="0">
                <a:solidFill>
                  <a:srgbClr val="7030A0"/>
                </a:solidFill>
              </a:rPr>
              <a:t>Заключается в том, что в настоящее время школьники много времени проводят в учебном заведении, но не питаются полноценно. Привыкшие к постоянным перекусам, взрослые и дети не собираются отказываться от высококалорийной порции удовольствия. Проблема здоровой еды довольно распространена в современном обществе.</a:t>
            </a:r>
            <a:endParaRPr lang="ru-RU" sz="3600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101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Задачи: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xxx\Desktop\питание\img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18264"/>
            <a:ext cx="864096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6730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6" name="Picture 2" descr="C:\Users\xxx\Desktop\картинки\img5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93612"/>
            <a:ext cx="8640960" cy="6363072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095193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xxx\Desktop\картинки\0008-008-Tri-osnovnye-sostavljajuschie-zdorovogo-obraza-zhizn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6040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xxx\Desktop\картинки\11_za_pitani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424936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2376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320</TotalTime>
  <Words>275</Words>
  <Application>Microsoft Office PowerPoint</Application>
  <PresentationFormat>Экран (4:3)</PresentationFormat>
  <Paragraphs>54</Paragraphs>
  <Slides>39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0" baseType="lpstr">
      <vt:lpstr>Тема Office</vt:lpstr>
      <vt:lpstr>Цель:</vt:lpstr>
      <vt:lpstr>Исследовательский проект</vt:lpstr>
      <vt:lpstr>Цель:</vt:lpstr>
      <vt:lpstr>Задачи:</vt:lpstr>
      <vt:lpstr>Актуальность работы:</vt:lpstr>
      <vt:lpstr>Задачи: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Белки</vt:lpstr>
      <vt:lpstr>Презентация PowerPoint</vt:lpstr>
      <vt:lpstr>Жиры</vt:lpstr>
      <vt:lpstr>                        </vt:lpstr>
      <vt:lpstr>Углеводы</vt:lpstr>
      <vt:lpstr>Витамины и минералы</vt:lpstr>
      <vt:lpstr>Презентация PowerPoint</vt:lpstr>
      <vt:lpstr>Презентация PowerPoint</vt:lpstr>
      <vt:lpstr>Режим питания- важнейший компонент здорового питания</vt:lpstr>
      <vt:lpstr>Режим питания школьников</vt:lpstr>
      <vt:lpstr>Потребность человека в энергии зависит от пола</vt:lpstr>
      <vt:lpstr>Потребность человека в энергии зависит от климатических условий</vt:lpstr>
      <vt:lpstr>Потребность человека в энергии зависит от возраста:</vt:lpstr>
      <vt:lpstr>Питание школьника должно быть безопасным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*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xxx</dc:creator>
  <cp:lastModifiedBy>xxx</cp:lastModifiedBy>
  <cp:revision>33</cp:revision>
  <dcterms:created xsi:type="dcterms:W3CDTF">2014-04-06T15:31:14Z</dcterms:created>
  <dcterms:modified xsi:type="dcterms:W3CDTF">2015-11-15T15:34:39Z</dcterms:modified>
</cp:coreProperties>
</file>