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305" r:id="rId3"/>
    <p:sldId id="267" r:id="rId4"/>
    <p:sldId id="295" r:id="rId5"/>
    <p:sldId id="301" r:id="rId6"/>
    <p:sldId id="258" r:id="rId7"/>
    <p:sldId id="269" r:id="rId8"/>
    <p:sldId id="260" r:id="rId9"/>
    <p:sldId id="261" r:id="rId10"/>
    <p:sldId id="262" r:id="rId11"/>
    <p:sldId id="263" r:id="rId12"/>
    <p:sldId id="265" r:id="rId13"/>
    <p:sldId id="271" r:id="rId14"/>
    <p:sldId id="288" r:id="rId15"/>
    <p:sldId id="294" r:id="rId16"/>
    <p:sldId id="293" r:id="rId17"/>
    <p:sldId id="285" r:id="rId18"/>
    <p:sldId id="274" r:id="rId19"/>
    <p:sldId id="286" r:id="rId20"/>
    <p:sldId id="275" r:id="rId21"/>
    <p:sldId id="287" r:id="rId22"/>
    <p:sldId id="276" r:id="rId23"/>
    <p:sldId id="277" r:id="rId24"/>
    <p:sldId id="302" r:id="rId25"/>
    <p:sldId id="300" r:id="rId26"/>
    <p:sldId id="280" r:id="rId27"/>
    <p:sldId id="282" r:id="rId28"/>
    <p:sldId id="283" r:id="rId29"/>
    <p:sldId id="291" r:id="rId30"/>
    <p:sldId id="284" r:id="rId31"/>
    <p:sldId id="278" r:id="rId32"/>
    <p:sldId id="279" r:id="rId33"/>
    <p:sldId id="296" r:id="rId34"/>
    <p:sldId id="297" r:id="rId35"/>
    <p:sldId id="298" r:id="rId36"/>
    <p:sldId id="303" r:id="rId37"/>
    <p:sldId id="292" r:id="rId38"/>
    <p:sldId id="307" r:id="rId39"/>
    <p:sldId id="30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89" autoAdjust="0"/>
  </p:normalViewPr>
  <p:slideViewPr>
    <p:cSldViewPr>
      <p:cViewPr varScale="1">
        <p:scale>
          <a:sx n="76" d="100"/>
          <a:sy n="76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D1A33-E670-400D-B1CC-C5175B5D84F6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BC3AE-3BFF-4831-B407-AA34A68ABF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9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87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988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410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69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126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328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45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34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20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70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3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383F6-C34E-4FCD-8D9C-FF6FFF6EE679}" type="datetimeFigureOut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46D3E-5F05-4F37-A33D-E4CB75AD3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52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21" name="Picture 5" descr="C:\Users\xxx\Desktop\картинки\prav_p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39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2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xxx\Desktop\картинки\0014-014-Ratsionalnoe-pitanie-chelove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39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xxx\Desktop\картинки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26" y="260648"/>
            <a:ext cx="8628112" cy="609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5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xxx\Desktop\картинки\kak-sostavit-racionalnoe-pitanie-dlya-snizheniya-vesa-628x3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1928"/>
            <a:ext cx="8640960" cy="641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03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xxx\Desktop\картинки\0018-018-My-zhivem-ne-dlja-togo-chtoby-est-a-edim-dlja-togo-chtoby-zh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61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xxx\Desktop\питание\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0012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35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77094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01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78497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492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xxx\Desktop\питание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60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03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</a:rPr>
              <a:t>Белки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517632" cy="5832648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bg2">
                    <a:lumMod val="10000"/>
                  </a:schemeClr>
                </a:solidFill>
              </a:rPr>
              <a:t>В рационе ребенка школьного  возраста обязательно должны присутствовать следующие продукты:</a:t>
            </a:r>
          </a:p>
          <a:p>
            <a:r>
              <a:rPr lang="ru-RU" sz="2400" i="1" dirty="0" smtClean="0">
                <a:solidFill>
                  <a:schemeClr val="bg2">
                    <a:lumMod val="10000"/>
                  </a:schemeClr>
                </a:solidFill>
              </a:rPr>
              <a:t>Молоко или кисломолочные продукты</a:t>
            </a:r>
          </a:p>
          <a:p>
            <a:r>
              <a:rPr lang="ru-RU" sz="2400" i="1" dirty="0" smtClean="0">
                <a:solidFill>
                  <a:schemeClr val="bg2">
                    <a:lumMod val="10000"/>
                  </a:schemeClr>
                </a:solidFill>
              </a:rPr>
              <a:t>Творог</a:t>
            </a:r>
          </a:p>
          <a:p>
            <a:r>
              <a:rPr lang="ru-RU" sz="2400" i="1" dirty="0" smtClean="0">
                <a:solidFill>
                  <a:schemeClr val="bg2">
                    <a:lumMod val="10000"/>
                  </a:schemeClr>
                </a:solidFill>
              </a:rPr>
              <a:t>Сыр</a:t>
            </a:r>
          </a:p>
          <a:p>
            <a:r>
              <a:rPr lang="ru-RU" sz="2400" i="1" dirty="0" smtClean="0">
                <a:solidFill>
                  <a:schemeClr val="bg2">
                    <a:lumMod val="10000"/>
                  </a:schemeClr>
                </a:solidFill>
              </a:rPr>
              <a:t>Рыба</a:t>
            </a:r>
          </a:p>
          <a:p>
            <a:r>
              <a:rPr lang="ru-RU" sz="2400" i="1" dirty="0" smtClean="0">
                <a:solidFill>
                  <a:schemeClr val="bg2">
                    <a:lumMod val="10000"/>
                  </a:schemeClr>
                </a:solidFill>
              </a:rPr>
              <a:t>Мясные продукты</a:t>
            </a:r>
          </a:p>
          <a:p>
            <a:r>
              <a:rPr lang="ru-RU" sz="2400" i="1" dirty="0" smtClean="0">
                <a:solidFill>
                  <a:schemeClr val="bg2">
                    <a:lumMod val="10000"/>
                  </a:schemeClr>
                </a:solidFill>
              </a:rPr>
              <a:t>Яйца </a:t>
            </a:r>
          </a:p>
          <a:p>
            <a:endParaRPr lang="ru-RU" dirty="0"/>
          </a:p>
        </p:txBody>
      </p:sp>
      <p:pic>
        <p:nvPicPr>
          <p:cNvPr id="5122" name="Picture 2" descr="C:\Users\56467\Desktop\елена бисинбаевна\milk-product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60848"/>
            <a:ext cx="3132460" cy="463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56467\Desktop\елена бисинбаевна\картинки\Meat(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509103"/>
            <a:ext cx="2282874" cy="216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56467\Desktop\елена бисинбаевна\картинки\0012-006-Ratsionalnoe-pitanie-chelove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509120"/>
            <a:ext cx="2448272" cy="216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56467\Desktop\елена бисинбаевна\084836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2132856"/>
            <a:ext cx="216024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83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xxx\Desktop\питание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9262"/>
            <a:ext cx="8748464" cy="653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60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Исследовательский проект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r>
              <a:rPr lang="ru-RU" i="1" dirty="0" smtClean="0">
                <a:solidFill>
                  <a:srgbClr val="7030A0"/>
                </a:solidFill>
              </a:rPr>
              <a:t>Правильное рациональное питание школьников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Режим дня и питание школьников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Влияние газированных напитков жевательной резинки, чипсов, </a:t>
            </a:r>
            <a:r>
              <a:rPr lang="ru-RU" i="1" dirty="0" err="1" smtClean="0">
                <a:solidFill>
                  <a:srgbClr val="7030A0"/>
                </a:solidFill>
              </a:rPr>
              <a:t>кириешек</a:t>
            </a:r>
            <a:r>
              <a:rPr lang="ru-RU" i="1" dirty="0" smtClean="0">
                <a:solidFill>
                  <a:srgbClr val="7030A0"/>
                </a:solidFill>
              </a:rPr>
              <a:t> на здоровье.</a:t>
            </a:r>
            <a:endParaRPr lang="ru-RU" i="1" dirty="0">
              <a:solidFill>
                <a:srgbClr val="7030A0"/>
              </a:solidFill>
            </a:endParaRPr>
          </a:p>
        </p:txBody>
      </p:sp>
      <p:pic>
        <p:nvPicPr>
          <p:cNvPr id="1027" name="Picture 3" descr="C:\Users\xxx\Desktop\режим дня\imgprevie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343400"/>
            <a:ext cx="1981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86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Жиры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</a:rPr>
              <a:t>Ежедневно нома потребления жиров для школьников 80-90 г в сутки. Ежедневно ребенок школьного возраста должен получать :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Сливочное масло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Растительное масло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Сметану 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6149" name="Picture 5" descr="C:\Users\56467\Desktop\елена бисинбаевна\0011-011-Maslo-slivochnoe-i-rastiteln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2852936"/>
            <a:ext cx="421196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942418"/>
            <a:ext cx="3039591" cy="1604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2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xxx\Desktop\питание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09" y="188640"/>
            <a:ext cx="8712968" cy="652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10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</a:rPr>
              <a:t>Углеводы</a:t>
            </a:r>
            <a:endParaRPr lang="ru-RU" sz="4800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517632" cy="5577483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</a:rPr>
              <a:t>Суточная норма углеводов в рационе школьника 300-400 г. Необходимые продукты в меню школьника: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Хлеб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Крупы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Картофель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Мёд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Сухофрукты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Сахар </a:t>
            </a:r>
            <a:endParaRPr lang="ru-RU" sz="2800" i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C:\Users\56467\Desktop\елена бисинбаевна\59_sahar_vr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37112"/>
            <a:ext cx="2838202" cy="22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56467\Desktop\елена бисинбаевна\5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822" y="1916832"/>
            <a:ext cx="2908548" cy="228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56467\Desktop\елена бисинбаевна\4051895931d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48" y="4437113"/>
            <a:ext cx="2952328" cy="214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56467\Desktop\елена бисинбаевна\photos0-800x600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48" y="1916832"/>
            <a:ext cx="2721322" cy="227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56467\Desktop\елена бисинбаевна\0010306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65104"/>
            <a:ext cx="2632248" cy="128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0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571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</a:rPr>
              <a:t>Витамины и минералы</a:t>
            </a:r>
            <a:endParaRPr lang="ru-RU" sz="48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194" name="Picture 2" descr="C:\Users\56467\Desktop\елена бисинбаевна\картинки\61657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17032"/>
            <a:ext cx="468052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56467\Desktop\картинки\12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8" y="1112465"/>
            <a:ext cx="4032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56467\Desktop\картинки\523143423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596" y="931422"/>
            <a:ext cx="423330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95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3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9" y="0"/>
            <a:ext cx="8892480" cy="6700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1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Режим питания- важнейший компонент здорового питания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266" name="Picture 2" descr="C:\Users\56467\Desktop\елена бисинбаевна\schoo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07" y="1412776"/>
            <a:ext cx="4176464" cy="28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56467\Desktop\елена бисинбаевна\8f0f2e795ea38212802ef842724466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359" y="2132856"/>
            <a:ext cx="4339580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56467\Desktop\елена бисинбаевна\2732097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51" y="4399806"/>
            <a:ext cx="4124622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42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Режим питания школьников</a:t>
            </a:r>
            <a:endParaRPr lang="ru-RU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6886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56467\Desktop\режим дня\dae372192daeb31b7f4ba9397f1158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22" y="819127"/>
            <a:ext cx="4968552" cy="592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56467\Desktop\режим дня\0006-006-Rezhim-dnja-shkolni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19127"/>
            <a:ext cx="3672408" cy="592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61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</a:rPr>
              <a:t>Потребность человека в энергии зависит от пола</a:t>
            </a:r>
            <a:endParaRPr lang="ru-RU" sz="4800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0691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56467\Desktop\елена бисинбаевна\PSA101202_1_en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176464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56467\Desktop\елена бисинбаевна\1_1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47718"/>
            <a:ext cx="4536504" cy="497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</a:rPr>
              <a:t>Потребность человека в энергии зависит от климатических условий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42" name="Picture 2" descr="C:\Users\xxx\Desktop\елена бисинбаевна\44852937_26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50565"/>
            <a:ext cx="3888432" cy="255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xxx\Desktop\елена бисинбаевна\3d3be96bc85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419898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xxx\Desktop\елена бисинбаевна\91_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0498"/>
            <a:ext cx="3939902" cy="274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xxx\Desktop\елена бисинбаевна\vesna_vesennie_peyzagi_foto_55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4000497"/>
            <a:ext cx="4223812" cy="276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97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chemeClr val="tx2"/>
                </a:solidFill>
              </a:rPr>
              <a:t>Цель:</a:t>
            </a:r>
            <a:endParaRPr lang="ru-RU" sz="7200" b="1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Обеспечить здоровое питание школьников в целях сохранения и укрепления их здоровья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13314" name="Picture 2" descr="C:\Users\xxx\Desktop\елена бисинбаевна\600x10000_in_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2" y="3284984"/>
            <a:ext cx="4386064" cy="340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xxx\Desktop\елена бисинбаевна\1089_63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15469"/>
            <a:ext cx="4341862" cy="337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54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Потребность человека в энергии зависит от возраста: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9218" name="Picture 2" descr="C:\Users\xxx\Desktop\елена бисинбаевна\art_44_mj_o_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1"/>
            <a:ext cx="3744416" cy="490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xxx\Desktop\елена бисинбаевна\10213381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15" y="3260939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03122" y="1574151"/>
            <a:ext cx="4046204" cy="14109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Если ребёнок занимается спортом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21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00B050"/>
                </a:solidFill>
              </a:rPr>
              <a:t>Питание школьника должно быть безопасным</a:t>
            </a:r>
            <a:endParaRPr lang="ru-RU" sz="4800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</a:t>
            </a:r>
            <a:endParaRPr lang="ru-RU" dirty="0"/>
          </a:p>
        </p:txBody>
      </p:sp>
      <p:pic>
        <p:nvPicPr>
          <p:cNvPr id="9218" name="Picture 2" descr="C:\Users\56467\Desktop\картинки\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288325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56467\Desktop\елена бисинбаевна\картинки\hrustyashchiy_kartofel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447" y="1484784"/>
            <a:ext cx="2719239" cy="254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56467\Desktop\елена бисинбаевна\картинки\racionalnoe-pitanie-pitanie-i-vne-doma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780" y="1731785"/>
            <a:ext cx="2225824" cy="256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56467\Desktop\елена бисинбаевна\_________________4d3d08f568d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871" y="4509121"/>
            <a:ext cx="2591459" cy="198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56467\Desktop\елена бисинбаевна\-------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81" y="4509120"/>
            <a:ext cx="2520271" cy="214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56467\Desktop\елена бисинбаевна\lovei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2883252" cy="266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29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В мороженом и шоколадной плитке содержится Е 407, который нарушает пищеварение.</a:t>
            </a:r>
          </a:p>
          <a:p>
            <a:r>
              <a:rPr lang="ru-RU" b="1" i="1" dirty="0" smtClean="0">
                <a:solidFill>
                  <a:schemeClr val="tx2"/>
                </a:solidFill>
              </a:rPr>
              <a:t>В жевательной резинке содержится Е 320, повышающий холестерин.</a:t>
            </a:r>
            <a:endParaRPr lang="ru-RU" b="1" i="1" dirty="0">
              <a:solidFill>
                <a:schemeClr val="tx2"/>
              </a:solidFill>
            </a:endParaRPr>
          </a:p>
        </p:txBody>
      </p:sp>
      <p:pic>
        <p:nvPicPr>
          <p:cNvPr id="10242" name="Picture 2" descr="C:\Users\56467\Desktop\елена бисинбаевна\wuhz_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3086100" cy="402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56467\Desktop\елена бисинбаевна\745071-8617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08920"/>
            <a:ext cx="5040560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34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н</a:t>
            </a:r>
            <a:r>
              <a:rPr lang="ru-RU" altLang="ru-RU" b="1" dirty="0" err="1">
                <a:solidFill>
                  <a:schemeClr val="accent2"/>
                </a:solidFill>
              </a:rPr>
              <a:t>н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25" y="3148013"/>
            <a:ext cx="487363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98715" y="3221251"/>
            <a:ext cx="34657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</a:rPr>
              <a:t>н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925" y="3300413"/>
            <a:ext cx="487363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16348" y="324433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chemeClr val="accent2"/>
                </a:solidFill>
              </a:rPr>
              <a:t>н</a:t>
            </a:r>
            <a:endParaRPr lang="ru-RU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2" y="188640"/>
            <a:ext cx="8964488" cy="6395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1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800" dirty="0">
                <a:solidFill>
                  <a:srgbClr val="000000"/>
                </a:solidFill>
                <a:latin typeface="Arial" charset="0"/>
              </a:rPr>
              <a:t>. .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438" y="3055938"/>
            <a:ext cx="23955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4363" y="3244334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.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38" y="3208338"/>
            <a:ext cx="23955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38" y="3208337"/>
            <a:ext cx="23955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5874"/>
            <a:ext cx="8712967" cy="649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070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91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56467\Desktop\0010-010-Rekomendatsii-shkolnika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77472" cy="658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45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016" y="116632"/>
            <a:ext cx="8856984" cy="7128792"/>
          </a:xfrm>
        </p:spPr>
        <p:txBody>
          <a:bodyPr/>
          <a:lstStyle/>
          <a:p>
            <a:pPr marL="0" indent="0">
              <a:buNone/>
            </a:pPr>
            <a:endParaRPr lang="ru-RU" b="1" i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18435" name="Picture 3" descr="C:\Users\xxx\Desktop\елена бисинбаевна\5182812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68960"/>
            <a:ext cx="424847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xxx\Desktop\елена бисинбаевна\732346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43924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56467\Desktop\картинки\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10445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56467\Desktop\картинки\racionalnoe-pitanie-sostav-produkto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252" y="92038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56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6107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8566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496943" cy="6009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100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Задачи:</a:t>
            </a:r>
            <a:endParaRPr lang="ru-RU" sz="54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i="1" dirty="0" smtClean="0">
                <a:solidFill>
                  <a:srgbClr val="7030A0"/>
                </a:solidFill>
              </a:rPr>
              <a:t>Развивать навыки рационального питания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rgbClr val="7030A0"/>
                </a:solidFill>
              </a:rPr>
              <a:t>Формировать основы правильного питания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rgbClr val="7030A0"/>
                </a:solidFill>
              </a:rPr>
              <a:t>Учить правильно питаться, соблюдать режим дня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rgbClr val="7030A0"/>
                </a:solidFill>
              </a:rPr>
              <a:t>Воспитывать бережное отношение к своему здоровью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rgbClr val="7030A0"/>
                </a:solidFill>
              </a:rPr>
              <a:t>Показать, что употребление в пищу чипсов, </a:t>
            </a:r>
            <a:r>
              <a:rPr lang="ru-RU" i="1" dirty="0" err="1" smtClean="0">
                <a:solidFill>
                  <a:srgbClr val="7030A0"/>
                </a:solidFill>
              </a:rPr>
              <a:t>кириешек</a:t>
            </a:r>
            <a:r>
              <a:rPr lang="ru-RU" i="1" dirty="0" smtClean="0">
                <a:solidFill>
                  <a:srgbClr val="7030A0"/>
                </a:solidFill>
              </a:rPr>
              <a:t>, кока-колы приводит к ранним гастритам, холециститам и т.д.</a:t>
            </a:r>
          </a:p>
        </p:txBody>
      </p:sp>
    </p:spTree>
    <p:extLst>
      <p:ext uri="{BB962C8B-B14F-4D97-AF65-F5344CB8AC3E}">
        <p14:creationId xmlns:p14="http://schemas.microsoft.com/office/powerpoint/2010/main" val="240138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Актуальность работы:</a:t>
            </a:r>
            <a:endParaRPr lang="ru-RU" sz="54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733656" cy="5472608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7030A0"/>
                </a:solidFill>
              </a:rPr>
              <a:t>Заключается в том, что в настоящее время школьники много времени проводят в учебном заведении, но не питаются полноценно. Привыкшие к постоянным перекусам, взрослые и дети не собираются отказываться от высококалорийной порции удовольствия. Проблема здоровой еды довольно распространена в современном обществе.</a:t>
            </a:r>
            <a:endParaRPr lang="ru-RU" sz="36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0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xxx\Desktop\питание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8264"/>
            <a:ext cx="864096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3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xxx\Desktop\картинки\img5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3612"/>
            <a:ext cx="8640960" cy="636307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09519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xxx\Desktop\картинки\0008-008-Tri-osnovnye-sostavljajuschie-zdorovogo-obraza-zhiz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0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xxx\Desktop\картинки\11_za_pit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2493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3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Words>275</Words>
  <Application>Microsoft Office PowerPoint</Application>
  <PresentationFormat>Экран (4:3)</PresentationFormat>
  <Paragraphs>54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Цель:</vt:lpstr>
      <vt:lpstr>Исследовательский проект</vt:lpstr>
      <vt:lpstr>Цель:</vt:lpstr>
      <vt:lpstr>Задачи:</vt:lpstr>
      <vt:lpstr>Актуальность работы: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Белки</vt:lpstr>
      <vt:lpstr>Презентация PowerPoint</vt:lpstr>
      <vt:lpstr>Жиры</vt:lpstr>
      <vt:lpstr>                        </vt:lpstr>
      <vt:lpstr>Углеводы</vt:lpstr>
      <vt:lpstr>Витамины и минералы</vt:lpstr>
      <vt:lpstr>Презентация PowerPoint</vt:lpstr>
      <vt:lpstr>Презентация PowerPoint</vt:lpstr>
      <vt:lpstr>Режим питания- важнейший компонент здорового питания</vt:lpstr>
      <vt:lpstr>Режим питания школьников</vt:lpstr>
      <vt:lpstr>Потребность человека в энергии зависит от пола</vt:lpstr>
      <vt:lpstr>Потребность человека в энергии зависит от климатических условий</vt:lpstr>
      <vt:lpstr>Потребность человека в энергии зависит от возраста:</vt:lpstr>
      <vt:lpstr>Питание школьника должно быть безопасным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xxx</dc:creator>
  <cp:lastModifiedBy>xxx</cp:lastModifiedBy>
  <cp:revision>33</cp:revision>
  <dcterms:created xsi:type="dcterms:W3CDTF">2014-04-06T15:31:14Z</dcterms:created>
  <dcterms:modified xsi:type="dcterms:W3CDTF">2015-11-15T15:34:39Z</dcterms:modified>
</cp:coreProperties>
</file>