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56" r:id="rId3"/>
    <p:sldId id="258" r:id="rId4"/>
    <p:sldId id="263" r:id="rId5"/>
    <p:sldId id="259" r:id="rId6"/>
    <p:sldId id="260" r:id="rId7"/>
    <p:sldId id="261" r:id="rId8"/>
    <p:sldId id="286" r:id="rId9"/>
    <p:sldId id="273" r:id="rId10"/>
    <p:sldId id="289" r:id="rId11"/>
    <p:sldId id="274" r:id="rId12"/>
    <p:sldId id="290" r:id="rId13"/>
    <p:sldId id="275" r:id="rId14"/>
    <p:sldId id="291" r:id="rId15"/>
    <p:sldId id="276" r:id="rId16"/>
    <p:sldId id="292" r:id="rId17"/>
    <p:sldId id="277" r:id="rId18"/>
    <p:sldId id="293" r:id="rId19"/>
    <p:sldId id="284" r:id="rId20"/>
    <p:sldId id="262" r:id="rId21"/>
    <p:sldId id="264" r:id="rId22"/>
    <p:sldId id="267" r:id="rId23"/>
    <p:sldId id="265" r:id="rId24"/>
    <p:sldId id="266" r:id="rId25"/>
    <p:sldId id="285" r:id="rId26"/>
    <p:sldId id="268" r:id="rId27"/>
    <p:sldId id="269" r:id="rId28"/>
    <p:sldId id="270" r:id="rId29"/>
    <p:sldId id="271" r:id="rId30"/>
    <p:sldId id="272" r:id="rId31"/>
    <p:sldId id="287" r:id="rId32"/>
    <p:sldId id="294" r:id="rId33"/>
    <p:sldId id="295" r:id="rId34"/>
    <p:sldId id="296" r:id="rId35"/>
    <p:sldId id="297" r:id="rId36"/>
    <p:sldId id="298" r:id="rId37"/>
    <p:sldId id="288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047EB-BB0C-44BC-A007-7A2BDACBC6AB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203E5-BFFC-450F-A88D-B5505FFC1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047EB-BB0C-44BC-A007-7A2BDACBC6AB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203E5-BFFC-450F-A88D-B5505FFC1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047EB-BB0C-44BC-A007-7A2BDACBC6AB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203E5-BFFC-450F-A88D-B5505FFC1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047EB-BB0C-44BC-A007-7A2BDACBC6AB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203E5-BFFC-450F-A88D-B5505FFC1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047EB-BB0C-44BC-A007-7A2BDACBC6AB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203E5-BFFC-450F-A88D-B5505FFC1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047EB-BB0C-44BC-A007-7A2BDACBC6AB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203E5-BFFC-450F-A88D-B5505FFC1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047EB-BB0C-44BC-A007-7A2BDACBC6AB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203E5-BFFC-450F-A88D-B5505FFC1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047EB-BB0C-44BC-A007-7A2BDACBC6AB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203E5-BFFC-450F-A88D-B5505FFC1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047EB-BB0C-44BC-A007-7A2BDACBC6AB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203E5-BFFC-450F-A88D-B5505FFC1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047EB-BB0C-44BC-A007-7A2BDACBC6AB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203E5-BFFC-450F-A88D-B5505FFC1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047EB-BB0C-44BC-A007-7A2BDACBC6AB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203E5-BFFC-450F-A88D-B5505FFC1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047EB-BB0C-44BC-A007-7A2BDACBC6AB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203E5-BFFC-450F-A88D-B5505FFC1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file:///C:\Users\1\Desktop\&#1075;&#1076;&#1077;%20&#1083;&#1086;&#1075;&#1080;&#1082;&#1072;\gde-logika--vyhod-veduschego.mp3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esktop\&#1075;&#1076;&#1077;%20&#1083;&#1086;&#1075;&#1080;&#1082;&#1072;\gde-logika--vyhod-veduschego.mp3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media" Target="file:///C:\Users\1\Desktop\&#1075;&#1076;&#1077;%20&#1083;&#1086;&#1075;&#1080;&#1082;&#1072;\gde-logika--vopros.mp3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esktop\&#1075;&#1076;&#1077;%20&#1083;&#1086;&#1075;&#1080;&#1082;&#1072;\gde-logika--vopros.mp3" TargetMode="Externa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file:///C:\Users\1\Desktop\&#1075;&#1076;&#1077;%20&#1083;&#1086;&#1075;&#1080;&#1082;&#1072;\gde-logika--vopros.mp3" TargetMode="Externa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1\Desktop\&#1075;&#1076;&#1077;%20&#1083;&#1086;&#1075;&#1080;&#1082;&#1072;\gde-logika--vopros.mp3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media" Target="file:///C:\Users\1\Desktop\&#1075;&#1076;&#1077;%20&#1083;&#1086;&#1075;&#1080;&#1082;&#1072;\gde-logika--vopros.mp3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esktop\&#1075;&#1076;&#1077;%20&#1083;&#1086;&#1075;&#1080;&#1082;&#1072;\gde-logika--vopros.mp3" TargetMode="Externa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5.jpe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media" Target="file:///C:\Users\1\Desktop\&#1075;&#1076;&#1077;%20&#1083;&#1086;&#1075;&#1080;&#1082;&#1072;\gde-logika--vopros.mp3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esktop\&#1075;&#1076;&#1077;%20&#1083;&#1086;&#1075;&#1080;&#1082;&#1072;\gde-logika--vopros.mp3" TargetMode="External"/><Relationship Id="rId4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file:///C:\Users\1\Desktop\&#1075;&#1076;&#1077;%20&#1083;&#1086;&#1075;&#1080;&#1082;&#1072;\gde-logika--vopros.mp3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esktop\&#1075;&#1076;&#1077;%20&#1083;&#1086;&#1075;&#1080;&#1082;&#1072;\gde-logika--vopros.mp3" TargetMode="Externa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5530626"/>
          </a:xfrm>
        </p:spPr>
        <p:txBody>
          <a:bodyPr>
            <a:normAutofit/>
          </a:bodyPr>
          <a:lstStyle/>
          <a:p>
            <a:pPr algn="r"/>
            <a:r>
              <a:rPr lang="ru-RU" sz="11500" dirty="0" smtClean="0">
                <a:solidFill>
                  <a:schemeClr val="bg1"/>
                </a:solidFill>
              </a:rPr>
              <a:t>ГДЕ ЛОГИКА?</a:t>
            </a:r>
            <a:br>
              <a:rPr lang="ru-RU" sz="115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Учитель русского языка и литературы </a:t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КГУ «Средняя школа №3 им. Д. </a:t>
            </a:r>
            <a:r>
              <a:rPr lang="ru-RU" sz="2000" dirty="0" err="1" smtClean="0">
                <a:solidFill>
                  <a:schemeClr val="bg1"/>
                </a:solidFill>
              </a:rPr>
              <a:t>Кунаева</a:t>
            </a:r>
            <a:r>
              <a:rPr lang="ru-RU" sz="2000" dirty="0" smtClean="0">
                <a:solidFill>
                  <a:schemeClr val="bg1"/>
                </a:solidFill>
              </a:rPr>
              <a:t>»</a:t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err="1" smtClean="0">
                <a:solidFill>
                  <a:schemeClr val="bg1"/>
                </a:solidFill>
              </a:rPr>
              <a:t>Саинова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Арай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Максуткызы</a:t>
            </a:r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1 категория</a:t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город </a:t>
            </a:r>
            <a:r>
              <a:rPr lang="ru-RU" sz="2000" dirty="0" err="1" smtClean="0">
                <a:solidFill>
                  <a:schemeClr val="bg1"/>
                </a:solidFill>
              </a:rPr>
              <a:t>Риддер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endParaRPr lang="ru-RU" sz="11500" dirty="0">
              <a:solidFill>
                <a:schemeClr val="bg1"/>
              </a:solidFill>
            </a:endParaRPr>
          </a:p>
        </p:txBody>
      </p:sp>
      <p:pic>
        <p:nvPicPr>
          <p:cNvPr id="5" name="gde-logika--vyhod-veduschego.mp3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=""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308304" y="5661248"/>
            <a:ext cx="936104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6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</a:rPr>
              <a:t>Без труда не вытащишь и рыбку из пруда.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3796" name="Picture 4" descr="http://www.videomax.ru/forum/uploads/20070604_030107_IMG_69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2636912"/>
            <a:ext cx="2304256" cy="17281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3798" name="Picture 6" descr="http://p1.pichost.me/i/11/1340004.jpg"/>
          <p:cNvPicPr>
            <a:picLocks noChangeAspect="1" noChangeArrowheads="1"/>
          </p:cNvPicPr>
          <p:nvPr/>
        </p:nvPicPr>
        <p:blipFill>
          <a:blip r:embed="rId3" cstate="print"/>
          <a:srcRect r="14210" b="1342"/>
          <a:stretch>
            <a:fillRect/>
          </a:stretch>
        </p:blipFill>
        <p:spPr bwMode="auto">
          <a:xfrm>
            <a:off x="467544" y="2492896"/>
            <a:ext cx="3784774" cy="2448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 descr="http://tutux.ru/images/objects/2015/11/30/tnt_gde_logi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860032" cy="17570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4283968" y="2780928"/>
            <a:ext cx="1872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+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2852936"/>
            <a:ext cx="1008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=</a:t>
            </a:r>
            <a:endParaRPr lang="ru-RU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chemeClr val="bg1"/>
                </a:solidFill>
              </a:rPr>
              <a:t>Язык до Киева доведет. </a:t>
            </a:r>
            <a:endParaRPr lang="ru-RU" sz="6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44824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http://tutux.ru/images/objects/2015/11/30/tnt_gde_logi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60032" cy="17570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194" name="Picture 2" descr="http://img2.1001golos.ru/ratings/528000/527567/pic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60848"/>
            <a:ext cx="3960440" cy="39604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196" name="Picture 4" descr="http://webmandry.com/wp-content/uploads/2015/01/2015_01_943_000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2708920"/>
            <a:ext cx="3096344" cy="21602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8388424" y="3140968"/>
            <a:ext cx="755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=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3968" y="2780928"/>
            <a:ext cx="1872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+</a:t>
            </a:r>
            <a:endParaRPr lang="ru-RU" sz="6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800" dirty="0" smtClean="0">
                <a:solidFill>
                  <a:schemeClr val="bg1"/>
                </a:solidFill>
              </a:rPr>
              <a:t>Слово не воробей, </a:t>
            </a:r>
          </a:p>
          <a:p>
            <a:pPr marL="0" indent="0" algn="ctr"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вылетит – не поймаешь.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46" name="Picture 2" descr="http://www.fotoprizer.ru/img/2956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204864"/>
            <a:ext cx="4028416" cy="30243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1748" name="Picture 4" descr="http://carlabirnberg.com/wp-content/uploads/2012/02/8211903-label-with-laundry-care-symbols-closu-up-shallow-do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48880"/>
            <a:ext cx="3883578" cy="2592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 descr="http://tutux.ru/images/objects/2015/11/30/tnt_gde_logi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860032" cy="17570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3995936" y="2780928"/>
            <a:ext cx="1872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+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04448" y="3068960"/>
            <a:ext cx="539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=</a:t>
            </a:r>
            <a:endParaRPr lang="ru-RU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</a:rPr>
              <a:t>Береги платье </a:t>
            </a:r>
            <a:r>
              <a:rPr lang="ru-RU" sz="5400" dirty="0" err="1" smtClean="0">
                <a:solidFill>
                  <a:schemeClr val="bg1"/>
                </a:solidFill>
              </a:rPr>
              <a:t>снову</a:t>
            </a:r>
            <a:r>
              <a:rPr lang="ru-RU" sz="5400" dirty="0" smtClean="0">
                <a:solidFill>
                  <a:schemeClr val="bg1"/>
                </a:solidFill>
              </a:rPr>
              <a:t>, а честь смолоду. 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6" name="Picture 6" descr="https://img3.stockfresh.com/files/l/lenm/m/42/2716108_stock-photo-pirate-treas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492896"/>
            <a:ext cx="3923928" cy="33123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 descr="http://tutux.ru/images/objects/2015/11/30/tnt_gde_logi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60032" cy="17570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46" name="Picture 2" descr="https://im0-tub-ru.yandex.net/i?id=200cbccf4dfcf2941fb90ec066de763c-l&amp;n=13"/>
          <p:cNvPicPr>
            <a:picLocks noChangeAspect="1" noChangeArrowheads="1"/>
          </p:cNvPicPr>
          <p:nvPr/>
        </p:nvPicPr>
        <p:blipFill>
          <a:blip r:embed="rId4" cstate="print"/>
          <a:srcRect l="7388" t="1930" r="6452"/>
          <a:stretch>
            <a:fillRect/>
          </a:stretch>
        </p:blipFill>
        <p:spPr bwMode="auto">
          <a:xfrm>
            <a:off x="4499992" y="2420888"/>
            <a:ext cx="3888432" cy="32928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8388424" y="3140968"/>
            <a:ext cx="755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=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23928" y="2780928"/>
            <a:ext cx="1872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+</a:t>
            </a:r>
            <a:endParaRPr lang="ru-RU" sz="6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Не имей сто рублей, а имей сто друзей. </a:t>
            </a:r>
            <a:endParaRPr lang="ru-RU" sz="6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dirty="0" smtClean="0">
                <a:solidFill>
                  <a:schemeClr val="bg1"/>
                </a:solidFill>
              </a:rPr>
              <a:t/>
            </a:r>
            <a:br>
              <a:rPr lang="ru-RU" sz="11500" dirty="0" smtClean="0">
                <a:solidFill>
                  <a:schemeClr val="bg1"/>
                </a:solidFill>
              </a:rPr>
            </a:br>
            <a:r>
              <a:rPr lang="ru-RU" sz="11500" dirty="0" smtClean="0">
                <a:solidFill>
                  <a:schemeClr val="bg1"/>
                </a:solidFill>
              </a:rPr>
              <a:t>3 РАУНД</a:t>
            </a:r>
            <a:endParaRPr lang="ru-RU" sz="115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000" dirty="0" smtClean="0">
              <a:solidFill>
                <a:schemeClr val="bg1"/>
              </a:solidFill>
            </a:endParaRPr>
          </a:p>
          <a:p>
            <a:pPr algn="ctr"/>
            <a:endParaRPr lang="ru-RU" sz="4000" dirty="0" smtClean="0">
              <a:solidFill>
                <a:schemeClr val="bg1"/>
              </a:solidFill>
            </a:endParaRPr>
          </a:p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Угадай произведение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4" name="gde-logika--vopro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732240" y="4221088"/>
            <a:ext cx="1952600" cy="19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2400" cy="1470025"/>
          </a:xfrm>
        </p:spPr>
        <p:txBody>
          <a:bodyPr>
            <a:noAutofit/>
          </a:bodyPr>
          <a:lstStyle/>
          <a:p>
            <a:r>
              <a:rPr lang="ru-RU" sz="16600" dirty="0" smtClean="0">
                <a:solidFill>
                  <a:schemeClr val="bg1"/>
                </a:solidFill>
              </a:rPr>
              <a:t>1 РАУНД</a:t>
            </a:r>
            <a:endParaRPr lang="ru-RU" sz="166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780928"/>
            <a:ext cx="6400800" cy="17526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Найди общее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8" name="gde-logika--vopro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660232" y="4869160"/>
            <a:ext cx="1296144" cy="1296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www.stihi.ru/pics/2016/09/08/16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435201"/>
            <a:ext cx="3898404" cy="34227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 descr="http://meditsina-online.ru/wp-content/uploads/2017/10/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7991" y="3329608"/>
            <a:ext cx="4416009" cy="35283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 descr="http://tutux.ru/images/objects/2015/11/30/tnt_gde_logi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4860032" cy="17570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482" name="Picture 2" descr="http://g02.a.alicdn.com/kf/HTB1ighZOpXXXXXbXpXXq6xXFXXXS/Hot-Sale-Decoration-font-b-Accessory-b-font-Cute-font-b-Clown-b-font-Nose-Re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0"/>
            <a:ext cx="3312368" cy="33123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avatars.mds.yandex.net/get-marketpic/225051/market_GMtbbmREA-CvEYjNG4m8_w/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0"/>
            <a:ext cx="3168352" cy="3168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2" descr="http://tutux.ru/images/objects/2015/11/30/tnt_gde_logi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60032" cy="17570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458" name="Picture 2" descr="http://static.videocore.tv/images/news_photos/En0cI8Khzr1JWP61qYMiI2CtJG75UwI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972185"/>
            <a:ext cx="6912768" cy="38858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://hiblogger.net/img/gallery/2008/06/14/1135/zw67xvedmechai_met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36912"/>
            <a:ext cx="4504101" cy="32403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580" name="Picture 4" descr="http://shymkent.otyrar.kz/wp-content/uploads/2013/02/fqhfy4-680-x-6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132856"/>
            <a:ext cx="4293096" cy="42930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 descr="http://tutux.ru/images/objects/2015/11/30/tnt_gde_logi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860032" cy="17570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2" name="Picture 4" descr="http://www.gorodkiev.com.ua/uploads/posts/2014-04/1396944709_d2f3a9e663ec92109d963214cc45573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708920"/>
            <a:ext cx="3563888" cy="25764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534" name="Picture 6" descr="http://terka.su/wp-content/uploads/2015/1/internet-magazin-tjorka-dlja-morkovki-po-korejski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988840"/>
            <a:ext cx="5076056" cy="38070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 descr="http://tutux.ru/images/objects/2015/11/30/tnt_gde_logi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860032" cy="17570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http://nacekomie.ru/forum/files/201307/23161_356777ccdf1b4b50a2071038b76c4be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44824"/>
            <a:ext cx="3400425" cy="4762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508" name="Picture 4" descr="http://www.randrs.ru/photo/0-0/2765_nc-e-cn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1552" y="0"/>
            <a:ext cx="4032448" cy="30243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 descr="http://tutux.ru/images/objects/2015/11/30/tnt_gde_logi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860032" cy="17570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386" name="Picture 2" descr="http://img0.liveinternet.ru/images/attach/c/3/76/654/76654076_3424885_barsnaz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645024"/>
            <a:ext cx="3768080" cy="27436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solidFill>
                  <a:schemeClr val="bg1"/>
                </a:solidFill>
              </a:rPr>
              <a:t/>
            </a:r>
            <a:br>
              <a:rPr lang="ru-RU" sz="9600" dirty="0" smtClean="0">
                <a:solidFill>
                  <a:schemeClr val="bg1"/>
                </a:solidFill>
              </a:rPr>
            </a:br>
            <a:r>
              <a:rPr lang="ru-RU" sz="11500" dirty="0" smtClean="0">
                <a:solidFill>
                  <a:schemeClr val="bg1"/>
                </a:solidFill>
              </a:rPr>
              <a:t>4 РАУНД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400" dirty="0" smtClean="0">
              <a:solidFill>
                <a:schemeClr val="bg1"/>
              </a:solidFill>
            </a:endParaRPr>
          </a:p>
          <a:p>
            <a:pPr algn="ctr"/>
            <a:r>
              <a:rPr lang="ru-RU" sz="4400" dirty="0" err="1" smtClean="0">
                <a:solidFill>
                  <a:schemeClr val="bg1"/>
                </a:solidFill>
              </a:rPr>
              <a:t>Киноребус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4" name="gde-logika--vopro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020272" y="4077072"/>
            <a:ext cx="1304528" cy="1304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http://cdn2.imgbb.ru/user/149/1496653/201505/f8803329293ac86588118b5e2f502882.jpg"/>
          <p:cNvPicPr>
            <a:picLocks noChangeAspect="1" noChangeArrowheads="1"/>
          </p:cNvPicPr>
          <p:nvPr/>
        </p:nvPicPr>
        <p:blipFill>
          <a:blip r:embed="rId2" cstate="print"/>
          <a:srcRect l="4919" r="4126"/>
          <a:stretch>
            <a:fillRect/>
          </a:stretch>
        </p:blipFill>
        <p:spPr bwMode="auto">
          <a:xfrm>
            <a:off x="3419872" y="2420888"/>
            <a:ext cx="5544616" cy="4210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2" descr="http://tutux.ru/images/objects/2015/11/30/tnt_gde_logi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60032" cy="17570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2" descr="http://happymasha.ru/wp-content/uploads/2016/11/masha-i-medved-18-seriya.jpg"/>
          <p:cNvPicPr>
            <a:picLocks noChangeAspect="1" noChangeArrowheads="1"/>
          </p:cNvPicPr>
          <p:nvPr/>
        </p:nvPicPr>
        <p:blipFill>
          <a:blip r:embed="rId4" cstate="print"/>
          <a:srcRect l="50033"/>
          <a:stretch>
            <a:fillRect/>
          </a:stretch>
        </p:blipFill>
        <p:spPr bwMode="auto">
          <a:xfrm>
            <a:off x="539552" y="2852936"/>
            <a:ext cx="2555776" cy="28765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free4print.ru/wp-content/uploads/2016/05/mishen-bolshaya-768x7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204863"/>
            <a:ext cx="3672408" cy="36819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8676" name="Picture 4" descr="http://mywishlist.ru/pic/i/wish/orig/008/089/42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3559676"/>
            <a:ext cx="5004235" cy="29656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 descr="http://tutux.ru/images/objects/2015/11/30/tnt_gde_logi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860032" cy="17570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http://happymasha.ru/wp-content/uploads/2016/11/masha-i-medved-18-ser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29075" y="2636912"/>
            <a:ext cx="5114925" cy="28765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7652" name="Picture 4" descr="http://s1.dmcdn.net/QTdP1/1280x720-D-x.jpg"/>
          <p:cNvPicPr>
            <a:picLocks noChangeAspect="1" noChangeArrowheads="1"/>
          </p:cNvPicPr>
          <p:nvPr/>
        </p:nvPicPr>
        <p:blipFill>
          <a:blip r:embed="rId3" cstate="print"/>
          <a:srcRect l="10014" r="28800"/>
          <a:stretch>
            <a:fillRect/>
          </a:stretch>
        </p:blipFill>
        <p:spPr bwMode="auto">
          <a:xfrm>
            <a:off x="251520" y="1988839"/>
            <a:ext cx="4536504" cy="41705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 descr="http://tutux.ru/images/objects/2015/11/30/tnt_gde_logi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860032" cy="17570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://freedesignfile.com/upload/2013/02/Creative-Paper-Calendars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832"/>
            <a:ext cx="4762500" cy="49411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6628" name="Picture 4" descr="http://florida55.ru/wa-data/public/shop/products/30/03/330/images/628/628.750x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628800"/>
            <a:ext cx="4277702" cy="4608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 descr="http://tutux.ru/images/objects/2015/11/30/tnt_gde_logi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860032" cy="17570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6" name="Picture 6" descr="http://idel-rus.ru/wp-content/uploads/2016/10/3-Obryad-razveshivaniya-pridanogo-nevesty-Ganieva-Diana-14-let-3-1024x7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348880"/>
            <a:ext cx="5760640" cy="40619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8" name="Picture 8" descr="http://www.playcast.ru/uploads/2016/10/09/2014548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776062">
            <a:off x="5852631" y="2739835"/>
            <a:ext cx="3898770" cy="2063145"/>
          </a:xfrm>
          <a:prstGeom prst="rect">
            <a:avLst/>
          </a:prstGeom>
          <a:noFill/>
        </p:spPr>
      </p:pic>
      <p:pic>
        <p:nvPicPr>
          <p:cNvPr id="6" name="Picture 2" descr="http://tutux.ru/images/objects/2015/11/30/tnt_gde_logi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743575" cy="20764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 descr="http://static.pleer.ru/i/gp/190/731/nor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1552" y="0"/>
            <a:ext cx="4032448" cy="20359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604" name="Picture 4" descr="https://im0-tub-kz.yandex.net/i?id=408c672d1fed114ce18bee30f667bacf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789040"/>
            <a:ext cx="5084057" cy="28597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 descr="http://tutux.ru/images/objects/2015/11/30/tnt_gde_logi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860032" cy="17570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266" name="Picture 2" descr="http://ostrnum.com/wp-content/uploads/2016/10/thumb-600x315-2-1-450x27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77763" y="2564904"/>
            <a:ext cx="4166237" cy="24997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dirty="0" smtClean="0">
                <a:solidFill>
                  <a:schemeClr val="bg1"/>
                </a:solidFill>
              </a:rPr>
              <a:t/>
            </a:r>
            <a:br>
              <a:rPr lang="ru-RU" sz="8800" dirty="0" smtClean="0">
                <a:solidFill>
                  <a:schemeClr val="bg1"/>
                </a:solidFill>
              </a:rPr>
            </a:br>
            <a:r>
              <a:rPr lang="ru-RU" sz="13800" dirty="0" smtClean="0">
                <a:solidFill>
                  <a:schemeClr val="bg1"/>
                </a:solidFill>
              </a:rPr>
              <a:t>5 РАУНД</a:t>
            </a:r>
            <a:endParaRPr lang="ru-RU" sz="88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Убери лишнее/ Чего не хватает?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gde-logika--vopro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444208" y="3501008"/>
            <a:ext cx="1448544" cy="1448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9938" name="AutoShape 2" descr="https://mesthit.ru/uploads/images/r/u/s/ruslan_i_ludmila_a_s_pushkin_u_lukomorja_dub_zeljonij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0" name="AutoShape 4" descr="https://mesthit.ru/uploads/images/r/u/s/ruslan_i_ludmila_a_s_pushkin_u_lukomorja_dub_zeljonij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2" name="AutoShape 6" descr="https://mesthit.ru/uploads/images/r/u/s/ruslan_i_ludmila_a_s_pushkin_u_lukomorja_dub_zeljonij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944" name="Picture 8" descr="http://www.playcast.ru/uploads/2013/06/01/547381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76672"/>
            <a:ext cx="7920880" cy="563898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51720" y="877757"/>
            <a:ext cx="1008112" cy="2188840"/>
          </a:xfrm>
          <a:prstGeom prst="rect">
            <a:avLst/>
          </a:prstGeom>
          <a:solidFill>
            <a:schemeClr val="accent2"/>
          </a:solidFill>
          <a:ln>
            <a:solidFill>
              <a:schemeClr val="tx2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123728" y="1187347"/>
            <a:ext cx="504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chemeClr val="bg1"/>
                </a:solidFill>
              </a:rPr>
              <a:t>?</a:t>
            </a:r>
            <a:endParaRPr lang="ru-RU" sz="9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Picture 2" descr="http://qrim.org/wp-content/uploads/2014/04/7-podvig.jpg"/>
          <p:cNvPicPr>
            <a:picLocks noChangeAspect="1" noChangeArrowheads="1"/>
          </p:cNvPicPr>
          <p:nvPr/>
        </p:nvPicPr>
        <p:blipFill rotWithShape="1">
          <a:blip r:embed="rId2" cstate="print"/>
          <a:srcRect r="260" b="58480"/>
          <a:stretch/>
        </p:blipFill>
        <p:spPr bwMode="auto">
          <a:xfrm>
            <a:off x="-10665" y="0"/>
            <a:ext cx="6454873" cy="2836168"/>
          </a:xfrm>
          <a:prstGeom prst="rect">
            <a:avLst/>
          </a:prstGeom>
          <a:noFill/>
        </p:spPr>
      </p:pic>
      <p:pic>
        <p:nvPicPr>
          <p:cNvPr id="4098" name="Picture 2" descr="http://vi.ill.in.ua/m/640x0/201610.jpg"/>
          <p:cNvPicPr>
            <a:picLocks noChangeAspect="1" noChangeArrowheads="1"/>
          </p:cNvPicPr>
          <p:nvPr/>
        </p:nvPicPr>
        <p:blipFill rotWithShape="1">
          <a:blip r:embed="rId3" cstate="print"/>
          <a:srcRect l="14606" r="20225" b="20616"/>
          <a:stretch/>
        </p:blipFill>
        <p:spPr bwMode="auto">
          <a:xfrm flipH="1">
            <a:off x="2267744" y="445226"/>
            <a:ext cx="4176464" cy="232132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3717032"/>
            <a:ext cx="7427168" cy="240913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Picture 2" descr="http://qrim.org/wp-content/uploads/2014/04/7-podvig.jpg"/>
          <p:cNvPicPr>
            <a:picLocks noChangeAspect="1" noChangeArrowheads="1"/>
          </p:cNvPicPr>
          <p:nvPr/>
        </p:nvPicPr>
        <p:blipFill rotWithShape="1">
          <a:blip r:embed="rId4" cstate="print"/>
          <a:srcRect l="55724" t="23720" r="35887" b="61520"/>
          <a:stretch/>
        </p:blipFill>
        <p:spPr bwMode="auto">
          <a:xfrm>
            <a:off x="3563888" y="1657189"/>
            <a:ext cx="540568" cy="1058296"/>
          </a:xfrm>
          <a:prstGeom prst="rect">
            <a:avLst/>
          </a:prstGeom>
          <a:noFill/>
        </p:spPr>
      </p:pic>
      <p:pic>
        <p:nvPicPr>
          <p:cNvPr id="38914" name="Picture 2" descr="http://qrim.org/wp-content/uploads/2014/04/7-podvig.jpg"/>
          <p:cNvPicPr>
            <a:picLocks noChangeAspect="1" noChangeArrowheads="1"/>
          </p:cNvPicPr>
          <p:nvPr/>
        </p:nvPicPr>
        <p:blipFill rotWithShape="1">
          <a:blip r:embed="rId2" cstate="print"/>
          <a:srcRect t="39657"/>
          <a:stretch/>
        </p:blipFill>
        <p:spPr bwMode="auto">
          <a:xfrm>
            <a:off x="0" y="2736059"/>
            <a:ext cx="6444208" cy="4121941"/>
          </a:xfrm>
          <a:prstGeom prst="rect">
            <a:avLst/>
          </a:prstGeom>
          <a:noFill/>
        </p:spPr>
      </p:pic>
      <p:pic>
        <p:nvPicPr>
          <p:cNvPr id="9" name="Picture 2" descr="http://qrim.org/wp-content/uploads/2014/04/7-podvig.jpg"/>
          <p:cNvPicPr>
            <a:picLocks noChangeAspect="1" noChangeArrowheads="1"/>
          </p:cNvPicPr>
          <p:nvPr/>
        </p:nvPicPr>
        <p:blipFill rotWithShape="1">
          <a:blip r:embed="rId5" cstate="print"/>
          <a:srcRect l="67595" t="33332" b="58234"/>
          <a:stretch/>
        </p:blipFill>
        <p:spPr bwMode="auto">
          <a:xfrm>
            <a:off x="4355976" y="2276871"/>
            <a:ext cx="2088232" cy="57606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670504" y="740073"/>
            <a:ext cx="1944216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400" dirty="0" smtClean="0">
                <a:solidFill>
                  <a:schemeClr val="bg1"/>
                </a:solidFill>
              </a:rPr>
              <a:t>?</a:t>
            </a:r>
            <a:endParaRPr lang="ru-RU" sz="3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https://mmedia.ozone.ru/multimedia/1005948335.jpg"/>
          <p:cNvPicPr>
            <a:picLocks noChangeAspect="1" noChangeArrowheads="1"/>
          </p:cNvPicPr>
          <p:nvPr/>
        </p:nvPicPr>
        <p:blipFill rotWithShape="1">
          <a:blip r:embed="rId2" cstate="print"/>
          <a:srcRect t="14632" r="1221"/>
          <a:stretch/>
        </p:blipFill>
        <p:spPr bwMode="auto">
          <a:xfrm>
            <a:off x="0" y="670385"/>
            <a:ext cx="9108504" cy="5229200"/>
          </a:xfrm>
          <a:prstGeom prst="rect">
            <a:avLst/>
          </a:prstGeom>
          <a:noFill/>
        </p:spPr>
      </p:pic>
      <p:pic>
        <p:nvPicPr>
          <p:cNvPr id="3074" name="Picture 2" descr="http://st1.stranamam.ru/data/cache/2011apr/13/12/1761977_70783-650x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220000">
            <a:off x="7811633" y="2847265"/>
            <a:ext cx="1115616" cy="11585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91820"/>
            <a:ext cx="2448272" cy="4277339"/>
          </a:xfrm>
        </p:spPr>
        <p:txBody>
          <a:bodyPr>
            <a:noAutofit/>
          </a:bodyPr>
          <a:lstStyle/>
          <a:p>
            <a:r>
              <a:rPr lang="ru-RU" sz="34400" dirty="0" smtClean="0">
                <a:solidFill>
                  <a:schemeClr val="bg1"/>
                </a:solidFill>
              </a:rPr>
              <a:t>?</a:t>
            </a:r>
            <a:endParaRPr lang="ru-RU" sz="34400" dirty="0">
              <a:solidFill>
                <a:schemeClr val="bg1"/>
              </a:solidFill>
            </a:endParaRPr>
          </a:p>
        </p:txBody>
      </p:sp>
      <p:pic>
        <p:nvPicPr>
          <p:cNvPr id="36866" name="Picture 2" descr="https://mihelson.kiev.ua/wp-content/uploads/%D0%9F%D1%83%D1%88%D0%BA%D0%B8%D0%BD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4431" y="0"/>
            <a:ext cx="5709569" cy="6865757"/>
          </a:xfrm>
          <a:prstGeom prst="rect">
            <a:avLst/>
          </a:prstGeom>
          <a:noFill/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472" t="2745" r="28837" b="47226"/>
          <a:stretch/>
        </p:blipFill>
        <p:spPr>
          <a:xfrm>
            <a:off x="3434431" y="947"/>
            <a:ext cx="1454719" cy="1745663"/>
          </a:xfr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ttp://fotohomka.ru/images/Nov/15/700bb7f6170ed715cd558a9b36388283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9080936" cy="5112568"/>
          </a:xfrm>
          <a:prstGeom prst="rect">
            <a:avLst/>
          </a:prstGeom>
          <a:noFill/>
        </p:spPr>
      </p:pic>
      <p:pic>
        <p:nvPicPr>
          <p:cNvPr id="1026" name="Picture 2" descr="http://cs306803.vk.me/v306803991/28e0/EJ9KIXnY1VA.jpg"/>
          <p:cNvPicPr>
            <a:picLocks noChangeAspect="1" noChangeArrowheads="1"/>
          </p:cNvPicPr>
          <p:nvPr/>
        </p:nvPicPr>
        <p:blipFill rotWithShape="1">
          <a:blip r:embed="rId3" cstate="print"/>
          <a:srcRect r="22555" b="55726"/>
          <a:stretch/>
        </p:blipFill>
        <p:spPr bwMode="auto">
          <a:xfrm rot="1080000">
            <a:off x="3500294" y="2614716"/>
            <a:ext cx="3339705" cy="2944919"/>
          </a:xfrm>
          <a:prstGeom prst="rect">
            <a:avLst/>
          </a:prstGeom>
          <a:noFill/>
          <a:effectLst>
            <a:softEdge rad="1524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700808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525963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Рефлексия. Составьте предложение со словами </a:t>
            </a:r>
          </a:p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ЛОГИКА  и  ЛИТЕРАТУРА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4" name="Picture 2" descr="http://tutux.ru/images/objects/2015/11/30/tnt_gde_logi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60032" cy="17570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://img11.nnm.me/3/1/f/d/8/0b8c9a25bb7705d650271d98824.jpg"/>
          <p:cNvPicPr>
            <a:picLocks noChangeAspect="1" noChangeArrowheads="1"/>
          </p:cNvPicPr>
          <p:nvPr/>
        </p:nvPicPr>
        <p:blipFill>
          <a:blip r:embed="rId2" cstate="print"/>
          <a:srcRect r="7670" b="13794"/>
          <a:stretch>
            <a:fillRect/>
          </a:stretch>
        </p:blipFill>
        <p:spPr bwMode="auto">
          <a:xfrm>
            <a:off x="3299520" y="4231897"/>
            <a:ext cx="5844480" cy="26261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http://img.youtube.com/vi/9i6SbszGuww/mq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844824"/>
            <a:ext cx="5464331" cy="28561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 descr="http://tutux.ru/images/objects/2015/11/30/tnt_gde_logi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4860032" cy="17570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mosantik.ru/wa-data/public/shop/products/74/61/16174/images/79090/79090.9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88840"/>
            <a:ext cx="4032448" cy="40378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0" name="Picture 4" descr="http://heaclub.ru/images/heaclub/2016/09/newspaperhat-jpg-2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204864"/>
            <a:ext cx="4572000" cy="3429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 descr="http://tutux.ru/images/objects/2015/11/30/tnt_gde_logi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4860032" cy="17570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www.fabrika-dec.ru/catalogs/main/images/13757071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00808"/>
            <a:ext cx="2520280" cy="20162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2" descr="http://media.istockphoto.com/vectors/vector-drawing-old-open-book-with-bookmark-vector-id165088827?s=170667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89040"/>
            <a:ext cx="5438775" cy="2857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6" name="Picture 4" descr="http://nizhnevartovsk.yarmarka.biz/uploads/orig/97/9e/6c/979e6c68ba4f6c932050cc76b32d3208.jpg"/>
          <p:cNvPicPr>
            <a:picLocks noChangeAspect="1" noChangeArrowheads="1"/>
          </p:cNvPicPr>
          <p:nvPr/>
        </p:nvPicPr>
        <p:blipFill>
          <a:blip r:embed="rId4" cstate="print"/>
          <a:srcRect l="13860" r="12440" b="4971"/>
          <a:stretch>
            <a:fillRect/>
          </a:stretch>
        </p:blipFill>
        <p:spPr bwMode="auto">
          <a:xfrm>
            <a:off x="4932040" y="1124744"/>
            <a:ext cx="4211960" cy="54308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2" descr="http://tutux.ru/images/objects/2015/11/30/tnt_gde_logik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0"/>
            <a:ext cx="4860032" cy="17570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тра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221088"/>
            <a:ext cx="6840760" cy="25898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2" name="Picture 4" descr="древнерусская посуда из дерев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548680"/>
            <a:ext cx="4800533" cy="3600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 descr="http://tutux.ru/images/objects/2015/11/30/tnt_gde_logi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4860032" cy="17570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Autofit/>
          </a:bodyPr>
          <a:lstStyle/>
          <a:p>
            <a:r>
              <a:rPr lang="ru-RU" sz="11500" dirty="0" smtClean="0">
                <a:solidFill>
                  <a:schemeClr val="bg1"/>
                </a:solidFill>
              </a:rPr>
              <a:t>2 РАУНД</a:t>
            </a:r>
            <a:endParaRPr lang="ru-RU" sz="115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000" dirty="0" smtClean="0">
              <a:solidFill>
                <a:schemeClr val="bg1"/>
              </a:solidFill>
            </a:endParaRPr>
          </a:p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Формула</a:t>
            </a:r>
          </a:p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Угадай пословицу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4" name="gde-logika--vopro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804248" y="3789040"/>
            <a:ext cx="1440160" cy="144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4820" name="Picture 4" descr="https://regnum.ru/uploads/pictures/news/2016/05/26/regnum_picture_1464276211160991_norm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420887"/>
            <a:ext cx="3141950" cy="23762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4822" name="Picture 6" descr="http://img1.liveinternet.ru/images/attach/b/3/26/726/26726794_1168866682_4wh1.jpg"/>
          <p:cNvPicPr>
            <a:picLocks noChangeAspect="1" noChangeArrowheads="1"/>
          </p:cNvPicPr>
          <p:nvPr/>
        </p:nvPicPr>
        <p:blipFill>
          <a:blip r:embed="rId3" cstate="print"/>
          <a:srcRect l="57880" t="25200"/>
          <a:stretch>
            <a:fillRect/>
          </a:stretch>
        </p:blipFill>
        <p:spPr bwMode="auto">
          <a:xfrm>
            <a:off x="5004048" y="2132856"/>
            <a:ext cx="2135560" cy="28444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2" descr="http://tutux.ru/images/objects/2015/11/30/tnt_gde_logi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860032" cy="17570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3851920" y="2780928"/>
            <a:ext cx="1872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+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80312" y="2924944"/>
            <a:ext cx="1008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=</a:t>
            </a:r>
            <a:endParaRPr lang="ru-RU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86</Words>
  <Application>Microsoft Office PowerPoint</Application>
  <PresentationFormat>Экран (4:3)</PresentationFormat>
  <Paragraphs>41</Paragraphs>
  <Slides>37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ГДЕ ЛОГИКА? Учитель русского языка и литературы  КГУ «Средняя школа №3 им. Д. Кунаева» Саинова Арай Максуткызы 1 категория город Риддер </vt:lpstr>
      <vt:lpstr>1 РАУНД</vt:lpstr>
      <vt:lpstr>Слайд 3</vt:lpstr>
      <vt:lpstr>Слайд 4</vt:lpstr>
      <vt:lpstr>Слайд 5</vt:lpstr>
      <vt:lpstr>Слайд 6</vt:lpstr>
      <vt:lpstr>Слайд 7</vt:lpstr>
      <vt:lpstr>2 РАУНД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 3 РАУНД</vt:lpstr>
      <vt:lpstr>Слайд 20</vt:lpstr>
      <vt:lpstr>Слайд 21</vt:lpstr>
      <vt:lpstr>Слайд 22</vt:lpstr>
      <vt:lpstr>Слайд 23</vt:lpstr>
      <vt:lpstr>Слайд 24</vt:lpstr>
      <vt:lpstr> 4 РАУНД</vt:lpstr>
      <vt:lpstr>Слайд 26</vt:lpstr>
      <vt:lpstr>Слайд 27</vt:lpstr>
      <vt:lpstr>Слайд 28</vt:lpstr>
      <vt:lpstr>Слайд 29</vt:lpstr>
      <vt:lpstr>Слайд 30</vt:lpstr>
      <vt:lpstr> 5 РАУНД</vt:lpstr>
      <vt:lpstr>Слайд 32</vt:lpstr>
      <vt:lpstr> </vt:lpstr>
      <vt:lpstr>Слайд 34</vt:lpstr>
      <vt:lpstr>?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39</cp:revision>
  <dcterms:created xsi:type="dcterms:W3CDTF">2017-10-28T14:16:59Z</dcterms:created>
  <dcterms:modified xsi:type="dcterms:W3CDTF">2017-11-02T14:31:04Z</dcterms:modified>
</cp:coreProperties>
</file>