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xls" ContentType="application/vnd.ms-exce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theme/themeOverride1.xml" ContentType="application/vnd.openxmlformats-officedocument.themeOverr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Default Extension="gif" ContentType="image/gif"/>
  <Override PartName="/ppt/notesSlides/notesSlide6.xml" ContentType="application/vnd.openxmlformats-officedocument.presentationml.notesSlide+xml"/>
  <Default Extension="xlsx" ContentType="application/vnd.openxmlformats-officedocument.spreadsheetml.sheet"/>
  <Override PartName="/ppt/charts/chart3.xml" ContentType="application/vnd.openxmlformats-officedocument.drawingml.char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Default Extension="emf" ContentType="image/x-emf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28"/>
  </p:notesMasterIdLst>
  <p:sldIdLst>
    <p:sldId id="256" r:id="rId2"/>
    <p:sldId id="257" r:id="rId3"/>
    <p:sldId id="258" r:id="rId4"/>
    <p:sldId id="259" r:id="rId5"/>
    <p:sldId id="272" r:id="rId6"/>
    <p:sldId id="271" r:id="rId7"/>
    <p:sldId id="278" r:id="rId8"/>
    <p:sldId id="279" r:id="rId9"/>
    <p:sldId id="280" r:id="rId10"/>
    <p:sldId id="281" r:id="rId11"/>
    <p:sldId id="282" r:id="rId12"/>
    <p:sldId id="283" r:id="rId13"/>
    <p:sldId id="284" r:id="rId14"/>
    <p:sldId id="296" r:id="rId15"/>
    <p:sldId id="285" r:id="rId16"/>
    <p:sldId id="286" r:id="rId17"/>
    <p:sldId id="287" r:id="rId18"/>
    <p:sldId id="288" r:id="rId19"/>
    <p:sldId id="289" r:id="rId20"/>
    <p:sldId id="293" r:id="rId21"/>
    <p:sldId id="294" r:id="rId22"/>
    <p:sldId id="290" r:id="rId23"/>
    <p:sldId id="291" r:id="rId24"/>
    <p:sldId id="292" r:id="rId25"/>
    <p:sldId id="269" r:id="rId26"/>
    <p:sldId id="295" r:id="rId2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5F91B"/>
    <a:srgbClr val="C3FDB5"/>
    <a:srgbClr val="009242"/>
    <a:srgbClr val="6C00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512" autoAdjust="0"/>
    <p:restoredTop sz="91034" autoAdjust="0"/>
  </p:normalViewPr>
  <p:slideViewPr>
    <p:cSldViewPr>
      <p:cViewPr>
        <p:scale>
          <a:sx n="100" d="100"/>
          <a:sy n="100" d="100"/>
        </p:scale>
        <p:origin x="-288" y="-2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3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title>
      <c:layout/>
    </c:title>
    <c:view3D>
      <c:rotX val="30"/>
      <c:perspective val="30"/>
    </c:view3D>
    <c:plotArea>
      <c:layout>
        <c:manualLayout>
          <c:layoutTarget val="inner"/>
          <c:xMode val="edge"/>
          <c:yMode val="edge"/>
          <c:x val="7.0288941009519781E-2"/>
          <c:y val="0.27373221157245181"/>
          <c:w val="0.58474373449638173"/>
          <c:h val="0.63124577067194565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Любишь играть в компьютерные игры?</c:v>
                </c:pt>
              </c:strCache>
            </c:strRef>
          </c:tx>
          <c:dLbls>
            <c:dLbl>
              <c:idx val="0"/>
              <c:layout>
                <c:manualLayout>
                  <c:x val="-0.12386371752345002"/>
                  <c:y val="-0.21254582824130674"/>
                </c:manualLayout>
              </c:layout>
              <c:showPercent val="1"/>
            </c:dLbl>
            <c:showPercent val="1"/>
            <c:showLeaderLines val="1"/>
          </c:dLbls>
          <c:cat>
            <c:strRef>
              <c:f>Лист1!$A$2:$A$4</c:f>
              <c:strCache>
                <c:ptCount val="3"/>
                <c:pt idx="0">
                  <c:v>да</c:v>
                </c:pt>
                <c:pt idx="1">
                  <c:v>средне</c:v>
                </c:pt>
                <c:pt idx="2">
                  <c:v>нет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9</c:v>
                </c:pt>
                <c:pt idx="1">
                  <c:v>0</c:v>
                </c:pt>
                <c:pt idx="2">
                  <c:v>0</c:v>
                </c:pt>
              </c:numCache>
            </c:numRef>
          </c:val>
        </c:ser>
        <c:dLbls>
          <c:showPercent val="1"/>
        </c:dLbls>
      </c:pie3DChart>
    </c:plotArea>
    <c:legend>
      <c:legendPos val="r"/>
      <c:layout/>
    </c:legend>
    <c:plotVisOnly val="1"/>
    <c:dispBlanksAs val="zero"/>
  </c:chart>
  <c:txPr>
    <a:bodyPr/>
    <a:lstStyle/>
    <a:p>
      <a:pPr>
        <a:defRPr sz="1800"/>
      </a:pPr>
      <a:endParaRPr lang="ru-RU"/>
    </a:p>
  </c:tx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title>
      <c:tx>
        <c:rich>
          <a:bodyPr/>
          <a:lstStyle/>
          <a:p>
            <a:pPr>
              <a:defRPr/>
            </a:pPr>
            <a:r>
              <a:rPr lang="ru-RU" dirty="0" smtClean="0"/>
              <a:t>Любит</a:t>
            </a:r>
            <a:r>
              <a:rPr lang="ru-RU" baseline="0" dirty="0" smtClean="0"/>
              <a:t> ли и</a:t>
            </a:r>
            <a:r>
              <a:rPr lang="ru-RU" dirty="0" smtClean="0"/>
              <a:t>грать </a:t>
            </a:r>
            <a:r>
              <a:rPr lang="ru-RU" dirty="0"/>
              <a:t>ваш ребенок в компьютерные игры?</a:t>
            </a:r>
          </a:p>
        </c:rich>
      </c:tx>
      <c:layout/>
    </c:title>
    <c:view3D>
      <c:rotX val="30"/>
      <c:perspective val="30"/>
    </c:view3D>
    <c:plotArea>
      <c:layout/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Играет ваш ребенок в компьютерные игры?</c:v>
                </c:pt>
              </c:strCache>
            </c:strRef>
          </c:tx>
          <c:dLbls>
            <c:dLbl>
              <c:idx val="0"/>
              <c:layout>
                <c:manualLayout>
                  <c:x val="-3.7576234219589694E-3"/>
                  <c:y val="-0.27283616862279658"/>
                </c:manualLayout>
              </c:layout>
              <c:showPercent val="1"/>
            </c:dLbl>
            <c:dLbl>
              <c:idx val="1"/>
              <c:delete val="1"/>
            </c:dLbl>
            <c:showPercent val="1"/>
            <c:showLeaderLines val="1"/>
          </c:dLbls>
          <c:cat>
            <c:strRef>
              <c:f>Лист1!$A$2:$A$3</c:f>
              <c:strCache>
                <c:ptCount val="2"/>
                <c:pt idx="0">
                  <c:v>да</c:v>
                </c:pt>
                <c:pt idx="1">
                  <c:v>нет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19</c:v>
                </c:pt>
                <c:pt idx="1">
                  <c:v>0</c:v>
                </c:pt>
              </c:numCache>
            </c:numRef>
          </c:val>
        </c:ser>
        <c:dLbls>
          <c:showPercent val="1"/>
        </c:dLbls>
      </c:pie3DChart>
    </c:plotArea>
    <c:legend>
      <c:legendPos val="r"/>
      <c:legendEntry>
        <c:idx val="1"/>
        <c:delete val="1"/>
      </c:legendEntry>
      <c:layout/>
    </c:legend>
    <c:plotVisOnly val="1"/>
    <c:dispBlanksAs val="zero"/>
  </c:chart>
  <c:txPr>
    <a:bodyPr/>
    <a:lstStyle/>
    <a:p>
      <a:pPr>
        <a:defRPr sz="1800"/>
      </a:pPr>
      <a:endParaRPr lang="ru-RU"/>
    </a:p>
  </c:txPr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title>
      <c:tx>
        <c:rich>
          <a:bodyPr/>
          <a:lstStyle/>
          <a:p>
            <a:pPr>
              <a:defRPr/>
            </a:pPr>
            <a:r>
              <a:rPr lang="ru-RU" sz="3200" dirty="0"/>
              <a:t>Приносят ли компьютерные игры пользу или вред вашему ребенку?</a:t>
            </a:r>
          </a:p>
        </c:rich>
      </c:tx>
      <c:layout/>
    </c:title>
    <c:view3D>
      <c:rotX val="30"/>
      <c:perspective val="30"/>
    </c:view3D>
    <c:plotArea>
      <c:layout/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Приносят ли компьютерные игры пользу или вред вашему ребенку?</c:v>
                </c:pt>
              </c:strCache>
            </c:strRef>
          </c:tx>
          <c:dLbls>
            <c:showPercent val="1"/>
          </c:dLbls>
          <c:cat>
            <c:strRef>
              <c:f>Лист1!$A$2:$A$3</c:f>
              <c:strCache>
                <c:ptCount val="2"/>
                <c:pt idx="0">
                  <c:v>Польза</c:v>
                </c:pt>
                <c:pt idx="1">
                  <c:v>Вред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10</c:v>
                </c:pt>
                <c:pt idx="1">
                  <c:v>7</c:v>
                </c:pt>
              </c:numCache>
            </c:numRef>
          </c:val>
        </c:ser>
        <c:dLbls>
          <c:showPercent val="1"/>
        </c:dLbls>
      </c:pie3DChart>
    </c:plotArea>
    <c:legend>
      <c:legendPos val="r"/>
      <c:layout/>
    </c:legend>
    <c:plotVisOnly val="1"/>
    <c:dispBlanksAs val="zero"/>
  </c:chart>
  <c:txPr>
    <a:bodyPr/>
    <a:lstStyle/>
    <a:p>
      <a:pPr>
        <a:defRPr sz="1800"/>
      </a:pPr>
      <a:endParaRPr lang="ru-RU"/>
    </a:p>
  </c:txPr>
  <c:externalData r:id="rId1"/>
</c:chartSpac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7E17959-09EF-441F-9310-659841F0DFBA}" type="datetimeFigureOut">
              <a:rPr lang="ru-RU" smtClean="0"/>
              <a:pPr/>
              <a:t>23.02.2017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EA30199-89DD-421C-BFCE-2D3500E1DC5A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A30199-89DD-421C-BFCE-2D3500E1DC5A}" type="slidenum">
              <a:rPr lang="ru-RU" smtClean="0"/>
              <a:pPr/>
              <a:t>6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A30199-89DD-421C-BFCE-2D3500E1DC5A}" type="slidenum">
              <a:rPr lang="ru-RU" smtClean="0"/>
              <a:pPr/>
              <a:t>7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A30199-89DD-421C-BFCE-2D3500E1DC5A}" type="slidenum">
              <a:rPr lang="ru-RU" smtClean="0"/>
              <a:pPr/>
              <a:t>9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A30199-89DD-421C-BFCE-2D3500E1DC5A}" type="slidenum">
              <a:rPr lang="ru-RU" smtClean="0"/>
              <a:pPr/>
              <a:t>11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К вредоносному программному обеспечению относятся: сетевые черви, файловые вирусы, троянские программы, хакерские утилиты и прочие программы, наносящие вред вашему компьютеру. При отсутствии </a:t>
            </a:r>
            <a:r>
              <a:rPr lang="ru-RU" dirty="0" err="1" smtClean="0"/>
              <a:t>антивирусника</a:t>
            </a:r>
            <a:r>
              <a:rPr lang="ru-RU" dirty="0" smtClean="0"/>
              <a:t>, вы рискуете потерять не только все данные, но и </a:t>
            </a:r>
            <a:r>
              <a:rPr lang="ru-RU" dirty="0" err="1" smtClean="0"/>
              <a:t>програмное</a:t>
            </a:r>
            <a:r>
              <a:rPr lang="ru-RU" dirty="0" smtClean="0"/>
              <a:t> обеспечение.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A30199-89DD-421C-BFCE-2D3500E1DC5A}" type="slidenum">
              <a:rPr lang="ru-RU" smtClean="0"/>
              <a:pPr/>
              <a:t>12</a:t>
            </a:fld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A30199-89DD-421C-BFCE-2D3500E1DC5A}" type="slidenum">
              <a:rPr lang="ru-RU" smtClean="0"/>
              <a:pPr/>
              <a:t>13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41A6E4-8588-4995-829F-DCAD113A39E8}" type="datetimeFigureOut">
              <a:rPr lang="ru-RU" smtClean="0"/>
              <a:pPr/>
              <a:t>23.02.2017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D8B21312-E55B-46F9-9F42-895C3162B68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41A6E4-8588-4995-829F-DCAD113A39E8}" type="datetimeFigureOut">
              <a:rPr lang="ru-RU" smtClean="0"/>
              <a:pPr/>
              <a:t>23.02.2017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B21312-E55B-46F9-9F42-895C3162B68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41A6E4-8588-4995-829F-DCAD113A39E8}" type="datetimeFigureOut">
              <a:rPr lang="ru-RU" smtClean="0"/>
              <a:pPr/>
              <a:t>23.02.2017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B21312-E55B-46F9-9F42-895C3162B68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41A6E4-8588-4995-829F-DCAD113A39E8}" type="datetimeFigureOut">
              <a:rPr lang="ru-RU" smtClean="0"/>
              <a:pPr/>
              <a:t>23.02.2017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D8B21312-E55B-46F9-9F42-895C3162B68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41A6E4-8588-4995-829F-DCAD113A39E8}" type="datetimeFigureOut">
              <a:rPr lang="ru-RU" smtClean="0"/>
              <a:pPr/>
              <a:t>23.02.2017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B21312-E55B-46F9-9F42-895C3162B68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41A6E4-8588-4995-829F-DCAD113A39E8}" type="datetimeFigureOut">
              <a:rPr lang="ru-RU" smtClean="0"/>
              <a:pPr/>
              <a:t>23.02.2017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B21312-E55B-46F9-9F42-895C3162B68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41A6E4-8588-4995-829F-DCAD113A39E8}" type="datetimeFigureOut">
              <a:rPr lang="ru-RU" smtClean="0"/>
              <a:pPr/>
              <a:t>23.02.2017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D8B21312-E55B-46F9-9F42-895C3162B68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41A6E4-8588-4995-829F-DCAD113A39E8}" type="datetimeFigureOut">
              <a:rPr lang="ru-RU" smtClean="0"/>
              <a:pPr/>
              <a:t>23.02.2017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B21312-E55B-46F9-9F42-895C3162B68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41A6E4-8588-4995-829F-DCAD113A39E8}" type="datetimeFigureOut">
              <a:rPr lang="ru-RU" smtClean="0"/>
              <a:pPr/>
              <a:t>23.02.2017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B21312-E55B-46F9-9F42-895C3162B68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41A6E4-8588-4995-829F-DCAD113A39E8}" type="datetimeFigureOut">
              <a:rPr lang="ru-RU" smtClean="0"/>
              <a:pPr/>
              <a:t>23.02.2017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B21312-E55B-46F9-9F42-895C3162B68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41A6E4-8588-4995-829F-DCAD113A39E8}" type="datetimeFigureOut">
              <a:rPr lang="ru-RU" smtClean="0"/>
              <a:pPr/>
              <a:t>23.02.2017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B21312-E55B-46F9-9F42-895C3162B68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9D41A6E4-8588-4995-829F-DCAD113A39E8}" type="datetimeFigureOut">
              <a:rPr lang="ru-RU" smtClean="0"/>
              <a:pPr/>
              <a:t>23.02.2017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D8B21312-E55B-46F9-9F42-895C3162B68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file:///D:\&#1084;&#1072;&#1084;&#1080;&#1085;&#1099;\FAT\&#1096;&#1082;&#1086;&#1083;&#1072;\&#1087;&#1086;&#1089;&#1086;&#1073;&#1080;&#1103;\&#1087;&#1088;&#1086;&#1077;&#1082;&#1090;\do_chego_doshol_progress.mp3" TargetMode="External"/><Relationship Id="rId1" Type="http://schemas.openxmlformats.org/officeDocument/2006/relationships/vmlDrawing" Target="../drawings/vmlDrawing1.vml"/><Relationship Id="rId5" Type="http://schemas.openxmlformats.org/officeDocument/2006/relationships/image" Target="../media/image11.png"/><Relationship Id="rId4" Type="http://schemas.openxmlformats.org/officeDocument/2006/relationships/oleObject" Target="../embeddings/_____Microsoft_Office_Excel_97-20031.xls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_____Microsoft_Office_Excel_97-20032.xls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_____Microsoft_Office_Excel_97-20033.xls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_____Microsoft_Office_Excel_97-20034.xls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_____Microsoft_Office_Excel_97-20035.xls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" Target="slide6.xml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" Target="slide6.xml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gi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3528" y="188640"/>
            <a:ext cx="8458200" cy="1025782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rgbClr val="0070C0"/>
                </a:solidFill>
              </a:rPr>
              <a:t>Компьютер</a:t>
            </a:r>
            <a:endParaRPr lang="ru-RU" b="1" dirty="0">
              <a:solidFill>
                <a:srgbClr val="0070C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85800" y="4214818"/>
            <a:ext cx="8458200" cy="785818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 smtClean="0">
                <a:solidFill>
                  <a:srgbClr val="0070C0"/>
                </a:solidFill>
              </a:rPr>
              <a:t>В ЖИЗНИ ШКОЛЬНИКА</a:t>
            </a:r>
            <a:endParaRPr lang="ru-RU" sz="3200" b="1" dirty="0">
              <a:solidFill>
                <a:srgbClr val="0070C0"/>
              </a:solidFill>
            </a:endParaRP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67744" y="1124744"/>
            <a:ext cx="4319562" cy="3090074"/>
          </a:xfrm>
          <a:prstGeom prst="rect">
            <a:avLst/>
          </a:prstGeom>
          <a:blipFill>
            <a:blip r:embed="rId3" cstate="print"/>
            <a:tile tx="0" ty="0" sx="100000" sy="100000" flip="none" algn="tl"/>
          </a:blipFill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1643042" y="5357826"/>
            <a:ext cx="721523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Подготовили ученики  3 класса – Филимонова Юлия, Машин Ярослав.</a:t>
            </a:r>
          </a:p>
          <a:p>
            <a:r>
              <a:rPr lang="ru-RU" dirty="0" smtClean="0"/>
              <a:t>Руководитель – Исакова Л.М – учитель начальных  классов.</a:t>
            </a:r>
          </a:p>
          <a:p>
            <a:r>
              <a:rPr lang="ru-RU" dirty="0" smtClean="0"/>
              <a:t>КГУ «Ново – </a:t>
            </a:r>
            <a:r>
              <a:rPr lang="ru-RU" dirty="0" err="1" smtClean="0"/>
              <a:t>Жизненская</a:t>
            </a:r>
            <a:r>
              <a:rPr lang="ru-RU" dirty="0" smtClean="0"/>
              <a:t>» основная средняя школа.</a:t>
            </a:r>
            <a:endParaRPr lang="ru-RU" dirty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188640"/>
            <a:ext cx="8686800" cy="838200"/>
          </a:xfrm>
          <a:noFill/>
          <a:ln>
            <a:noFill/>
          </a:ln>
          <a:effectLst/>
        </p:spPr>
        <p:txBody>
          <a:bodyPr/>
          <a:lstStyle/>
          <a:p>
            <a:pPr algn="ctr"/>
            <a:r>
              <a:rPr lang="ru-RU" dirty="0" smtClean="0">
                <a:solidFill>
                  <a:srgbClr val="002060"/>
                </a:solidFill>
              </a:rPr>
              <a:t>Компьютер</a:t>
            </a:r>
            <a:endParaRPr lang="ru-RU" dirty="0">
              <a:solidFill>
                <a:srgbClr val="002060"/>
              </a:solidFill>
            </a:endParaRPr>
          </a:p>
        </p:txBody>
      </p:sp>
      <p:pic>
        <p:nvPicPr>
          <p:cNvPr id="10" name="Содержимое 9" descr="clip4404_1.jpg"/>
          <p:cNvPicPr>
            <a:picLocks noGrp="1" noChangeAspect="1"/>
          </p:cNvPicPr>
          <p:nvPr>
            <p:ph idx="1"/>
          </p:nvPr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15616" y="1052736"/>
            <a:ext cx="6668084" cy="3090644"/>
          </a:xfrm>
        </p:spPr>
      </p:pic>
      <p:sp>
        <p:nvSpPr>
          <p:cNvPr id="11" name="Солнце 10"/>
          <p:cNvSpPr/>
          <p:nvPr/>
        </p:nvSpPr>
        <p:spPr>
          <a:xfrm>
            <a:off x="5929322" y="2500306"/>
            <a:ext cx="432048" cy="432048"/>
          </a:xfrm>
          <a:prstGeom prst="sun">
            <a:avLst/>
          </a:prstGeom>
          <a:solidFill>
            <a:srgbClr val="45F91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00B050"/>
              </a:solidFill>
            </a:endParaRPr>
          </a:p>
        </p:txBody>
      </p:sp>
      <p:sp>
        <p:nvSpPr>
          <p:cNvPr id="12" name="Солнце 11"/>
          <p:cNvSpPr/>
          <p:nvPr/>
        </p:nvSpPr>
        <p:spPr>
          <a:xfrm>
            <a:off x="2428860" y="2500306"/>
            <a:ext cx="432048" cy="432048"/>
          </a:xfrm>
          <a:prstGeom prst="sun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13" name="Горизонтальный свиток 12"/>
          <p:cNvSpPr/>
          <p:nvPr/>
        </p:nvSpPr>
        <p:spPr>
          <a:xfrm>
            <a:off x="6444208" y="1268760"/>
            <a:ext cx="2376264" cy="695265"/>
          </a:xfrm>
          <a:prstGeom prst="horizontalScroll">
            <a:avLst/>
          </a:prstGeom>
        </p:spPr>
        <p:style>
          <a:lnRef idx="1">
            <a:schemeClr val="accen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800" u="sng" dirty="0" smtClean="0">
                <a:solidFill>
                  <a:srgbClr val="002060"/>
                </a:solidFill>
                <a:latin typeface="Cambria" pitchFamily="18" charset="0"/>
              </a:rPr>
              <a:t>Польза</a:t>
            </a:r>
          </a:p>
        </p:txBody>
      </p:sp>
      <p:sp>
        <p:nvSpPr>
          <p:cNvPr id="14" name="Горизонтальный свиток 13"/>
          <p:cNvSpPr/>
          <p:nvPr/>
        </p:nvSpPr>
        <p:spPr>
          <a:xfrm>
            <a:off x="323528" y="1268760"/>
            <a:ext cx="2376264" cy="695265"/>
          </a:xfrm>
          <a:prstGeom prst="horizontalScroll">
            <a:avLst/>
          </a:prstGeom>
        </p:spPr>
        <p:style>
          <a:lnRef idx="1">
            <a:schemeClr val="accen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800" u="sng" dirty="0" smtClean="0">
                <a:solidFill>
                  <a:srgbClr val="002060"/>
                </a:solidFill>
                <a:latin typeface="Cambria" pitchFamily="18" charset="0"/>
              </a:rPr>
              <a:t>Вред</a:t>
            </a:r>
          </a:p>
        </p:txBody>
      </p:sp>
      <p:sp>
        <p:nvSpPr>
          <p:cNvPr id="16" name="Солнце 15"/>
          <p:cNvSpPr/>
          <p:nvPr/>
        </p:nvSpPr>
        <p:spPr>
          <a:xfrm>
            <a:off x="6357950" y="2500306"/>
            <a:ext cx="432048" cy="432048"/>
          </a:xfrm>
          <a:prstGeom prst="sun">
            <a:avLst/>
          </a:prstGeom>
          <a:solidFill>
            <a:srgbClr val="45F91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00B050"/>
              </a:solidFill>
            </a:endParaRPr>
          </a:p>
        </p:txBody>
      </p:sp>
      <p:sp>
        <p:nvSpPr>
          <p:cNvPr id="17" name="Солнце 16"/>
          <p:cNvSpPr/>
          <p:nvPr/>
        </p:nvSpPr>
        <p:spPr>
          <a:xfrm>
            <a:off x="3286116" y="2500306"/>
            <a:ext cx="432048" cy="432048"/>
          </a:xfrm>
          <a:prstGeom prst="sun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00B050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67544" y="3857629"/>
            <a:ext cx="8352928" cy="1569660"/>
          </a:xfrm>
          <a:prstGeom prst="rect">
            <a:avLst/>
          </a:prstGeom>
          <a:gradFill flip="none" rotWithShape="1">
            <a:gsLst>
              <a:gs pos="0">
                <a:srgbClr val="FF0000"/>
              </a:gs>
              <a:gs pos="50000">
                <a:srgbClr val="FF0000">
                  <a:tint val="44500"/>
                  <a:satMod val="160000"/>
                </a:srgbClr>
              </a:gs>
              <a:gs pos="100000">
                <a:srgbClr val="FF0000">
                  <a:tint val="23500"/>
                  <a:satMod val="160000"/>
                </a:srgbClr>
              </a:gs>
            </a:gsLst>
            <a:lin ang="5400000" scaled="1"/>
            <a:tileRect/>
          </a:gradFill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2400" dirty="0" smtClean="0">
                <a:solidFill>
                  <a:schemeClr val="tx1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       А если парню крышу рвёт —Бяку смотрит кроха,</a:t>
            </a:r>
            <a:br>
              <a:rPr lang="ru-RU" sz="2400" dirty="0" smtClean="0">
                <a:solidFill>
                  <a:schemeClr val="tx1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solidFill>
                  <a:schemeClr val="tx1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             Каждый знает: это вот - для ребенка плохо!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2400" dirty="0" smtClean="0">
                <a:solidFill>
                  <a:schemeClr val="tx1"/>
                </a:solidFill>
                <a:latin typeface="Calibri" pitchFamily="34" charset="0"/>
                <a:cs typeface="Times New Roman" pitchFamily="18" charset="0"/>
              </a:rPr>
              <a:t>         А еще в компьютере вирусы, мошенники.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2400" dirty="0" smtClean="0">
                <a:solidFill>
                  <a:schemeClr val="tx1"/>
                </a:solidFill>
                <a:latin typeface="Calibri" pitchFamily="34" charset="0"/>
                <a:cs typeface="Times New Roman" pitchFamily="18" charset="0"/>
              </a:rPr>
              <a:t>        И защиты от них нет!  Очень вреден Интернет!</a:t>
            </a:r>
            <a:endParaRPr lang="ru-RU" sz="36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Солнце 18"/>
          <p:cNvSpPr/>
          <p:nvPr/>
        </p:nvSpPr>
        <p:spPr>
          <a:xfrm>
            <a:off x="5500694" y="2500306"/>
            <a:ext cx="432048" cy="432048"/>
          </a:xfrm>
          <a:prstGeom prst="sun">
            <a:avLst/>
          </a:prstGeom>
          <a:solidFill>
            <a:srgbClr val="45F91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00B050"/>
              </a:solidFill>
            </a:endParaRPr>
          </a:p>
        </p:txBody>
      </p:sp>
      <p:sp>
        <p:nvSpPr>
          <p:cNvPr id="20" name="Солнце 19"/>
          <p:cNvSpPr/>
          <p:nvPr/>
        </p:nvSpPr>
        <p:spPr>
          <a:xfrm>
            <a:off x="2857488" y="2500306"/>
            <a:ext cx="432048" cy="432048"/>
          </a:xfrm>
          <a:prstGeom prst="sun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00B050"/>
              </a:solidFill>
            </a:endParaRPr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12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3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20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Содержимое 24" descr="clip4404_new.jpg"/>
          <p:cNvPicPr>
            <a:picLocks noGrp="1" noChangeAspect="1"/>
          </p:cNvPicPr>
          <p:nvPr>
            <p:ph idx="1"/>
          </p:nvPr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87624" y="1052736"/>
            <a:ext cx="6768752" cy="4594290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188640"/>
            <a:ext cx="8686800" cy="838200"/>
          </a:xfrm>
          <a:noFill/>
          <a:ln>
            <a:noFill/>
          </a:ln>
          <a:effectLst/>
        </p:spPr>
        <p:txBody>
          <a:bodyPr/>
          <a:lstStyle/>
          <a:p>
            <a:pPr algn="ctr"/>
            <a:r>
              <a:rPr lang="ru-RU" dirty="0" smtClean="0">
                <a:solidFill>
                  <a:srgbClr val="002060"/>
                </a:solidFill>
              </a:rPr>
              <a:t>Компьютер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95536" y="5157192"/>
            <a:ext cx="8352928" cy="830997"/>
          </a:xfrm>
          <a:prstGeom prst="rect">
            <a:avLst/>
          </a:prstGeom>
          <a:gradFill flip="none" rotWithShape="1">
            <a:gsLst>
              <a:gs pos="0">
                <a:srgbClr val="45F91B">
                  <a:tint val="66000"/>
                  <a:satMod val="160000"/>
                </a:srgbClr>
              </a:gs>
              <a:gs pos="50000">
                <a:srgbClr val="45F91B">
                  <a:tint val="44500"/>
                  <a:satMod val="160000"/>
                </a:srgbClr>
              </a:gs>
              <a:gs pos="100000">
                <a:srgbClr val="45F91B">
                  <a:tint val="23500"/>
                  <a:satMod val="160000"/>
                </a:srgbClr>
              </a:gs>
            </a:gsLst>
            <a:lin ang="5400000" scaled="1"/>
            <a:tileRect/>
          </a:gradFill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latin typeface="Calibri" pitchFamily="34" charset="0"/>
              </a:rPr>
              <a:t> Вреден, или нет.</a:t>
            </a:r>
          </a:p>
          <a:p>
            <a:pPr algn="ctr"/>
            <a:r>
              <a:rPr lang="ru-RU" sz="2400" b="1" i="1" dirty="0" smtClean="0">
                <a:latin typeface="Calibri" pitchFamily="34" charset="0"/>
              </a:rPr>
              <a:t>Но я совершаю покупки через Интернет! </a:t>
            </a:r>
            <a:endParaRPr lang="ru-RU" sz="2000" i="1" dirty="0" smtClean="0">
              <a:latin typeface="Calibri" pitchFamily="34" charset="0"/>
            </a:endParaRPr>
          </a:p>
        </p:txBody>
      </p:sp>
      <p:sp>
        <p:nvSpPr>
          <p:cNvPr id="11" name="Солнце 10"/>
          <p:cNvSpPr/>
          <p:nvPr/>
        </p:nvSpPr>
        <p:spPr>
          <a:xfrm>
            <a:off x="5868144" y="3573016"/>
            <a:ext cx="432048" cy="432048"/>
          </a:xfrm>
          <a:prstGeom prst="sun">
            <a:avLst/>
          </a:prstGeom>
          <a:solidFill>
            <a:srgbClr val="45F91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00B050"/>
              </a:solidFill>
            </a:endParaRPr>
          </a:p>
        </p:txBody>
      </p:sp>
      <p:sp>
        <p:nvSpPr>
          <p:cNvPr id="33" name="Горизонтальный свиток 32"/>
          <p:cNvSpPr/>
          <p:nvPr/>
        </p:nvSpPr>
        <p:spPr>
          <a:xfrm>
            <a:off x="6444208" y="1268760"/>
            <a:ext cx="2376264" cy="695265"/>
          </a:xfrm>
          <a:prstGeom prst="horizontalScroll">
            <a:avLst/>
          </a:prstGeom>
        </p:spPr>
        <p:style>
          <a:lnRef idx="1">
            <a:schemeClr val="accen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800" u="sng" dirty="0" smtClean="0">
                <a:solidFill>
                  <a:srgbClr val="002060"/>
                </a:solidFill>
                <a:latin typeface="Cambria" pitchFamily="18" charset="0"/>
              </a:rPr>
              <a:t>Польза</a:t>
            </a:r>
          </a:p>
        </p:txBody>
      </p:sp>
      <p:sp>
        <p:nvSpPr>
          <p:cNvPr id="34" name="Горизонтальный свиток 33"/>
          <p:cNvSpPr/>
          <p:nvPr/>
        </p:nvSpPr>
        <p:spPr>
          <a:xfrm>
            <a:off x="323528" y="1268760"/>
            <a:ext cx="2376264" cy="695265"/>
          </a:xfrm>
          <a:prstGeom prst="horizontalScroll">
            <a:avLst/>
          </a:prstGeom>
        </p:spPr>
        <p:style>
          <a:lnRef idx="1">
            <a:schemeClr val="accen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800" u="sng" dirty="0" smtClean="0">
                <a:solidFill>
                  <a:srgbClr val="002060"/>
                </a:solidFill>
                <a:latin typeface="Cambria" pitchFamily="18" charset="0"/>
              </a:rPr>
              <a:t>Вред</a:t>
            </a:r>
            <a:endParaRPr lang="ru-RU" sz="2800" u="sng" dirty="0">
              <a:solidFill>
                <a:srgbClr val="002060"/>
              </a:solidFill>
              <a:latin typeface="Cambria" pitchFamily="18" charset="0"/>
            </a:endParaRPr>
          </a:p>
        </p:txBody>
      </p:sp>
      <p:sp>
        <p:nvSpPr>
          <p:cNvPr id="8" name="Солнце 7"/>
          <p:cNvSpPr/>
          <p:nvPr/>
        </p:nvSpPr>
        <p:spPr>
          <a:xfrm>
            <a:off x="5436096" y="4005064"/>
            <a:ext cx="432048" cy="432048"/>
          </a:xfrm>
          <a:prstGeom prst="sun">
            <a:avLst/>
          </a:prstGeom>
          <a:solidFill>
            <a:srgbClr val="45F91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00B050"/>
              </a:solidFill>
            </a:endParaRPr>
          </a:p>
        </p:txBody>
      </p:sp>
      <p:sp>
        <p:nvSpPr>
          <p:cNvPr id="10" name="Солнце 9"/>
          <p:cNvSpPr/>
          <p:nvPr/>
        </p:nvSpPr>
        <p:spPr>
          <a:xfrm>
            <a:off x="6300192" y="4005064"/>
            <a:ext cx="432048" cy="432048"/>
          </a:xfrm>
          <a:prstGeom prst="sun">
            <a:avLst/>
          </a:prstGeom>
          <a:solidFill>
            <a:srgbClr val="45F91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00B050"/>
              </a:solidFill>
            </a:endParaRPr>
          </a:p>
        </p:txBody>
      </p:sp>
      <p:sp>
        <p:nvSpPr>
          <p:cNvPr id="12" name="Солнце 11"/>
          <p:cNvSpPr/>
          <p:nvPr/>
        </p:nvSpPr>
        <p:spPr>
          <a:xfrm>
            <a:off x="2267744" y="2996952"/>
            <a:ext cx="432048" cy="432048"/>
          </a:xfrm>
          <a:prstGeom prst="sun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13" name="Солнце 12"/>
          <p:cNvSpPr/>
          <p:nvPr/>
        </p:nvSpPr>
        <p:spPr>
          <a:xfrm>
            <a:off x="2699792" y="2996952"/>
            <a:ext cx="432048" cy="432048"/>
          </a:xfrm>
          <a:prstGeom prst="sun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00B050"/>
              </a:solidFill>
            </a:endParaRPr>
          </a:p>
        </p:txBody>
      </p:sp>
      <p:sp>
        <p:nvSpPr>
          <p:cNvPr id="14" name="Солнце 13"/>
          <p:cNvSpPr/>
          <p:nvPr/>
        </p:nvSpPr>
        <p:spPr>
          <a:xfrm>
            <a:off x="3131840" y="2996952"/>
            <a:ext cx="432048" cy="432048"/>
          </a:xfrm>
          <a:prstGeom prst="sun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00B050"/>
              </a:solidFill>
            </a:endParaRPr>
          </a:p>
        </p:txBody>
      </p:sp>
      <p:sp>
        <p:nvSpPr>
          <p:cNvPr id="15" name="Солнце 14"/>
          <p:cNvSpPr/>
          <p:nvPr/>
        </p:nvSpPr>
        <p:spPr>
          <a:xfrm>
            <a:off x="5868144" y="4005064"/>
            <a:ext cx="432048" cy="432048"/>
          </a:xfrm>
          <a:prstGeom prst="sun">
            <a:avLst/>
          </a:prstGeom>
          <a:solidFill>
            <a:srgbClr val="45F91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00B050"/>
              </a:solidFill>
            </a:endParaRPr>
          </a:p>
        </p:txBody>
      </p:sp>
    </p:spTree>
  </p:cSld>
  <p:clrMapOvr>
    <a:masterClrMapping/>
  </p:clrMapOvr>
  <p:transition>
    <p:split orient="vert"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6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66FF66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1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188640"/>
            <a:ext cx="8686800" cy="838200"/>
          </a:xfrm>
          <a:noFill/>
          <a:ln>
            <a:noFill/>
          </a:ln>
          <a:effectLst/>
        </p:spPr>
        <p:txBody>
          <a:bodyPr/>
          <a:lstStyle/>
          <a:p>
            <a:pPr algn="ctr"/>
            <a:r>
              <a:rPr lang="ru-RU" dirty="0" smtClean="0">
                <a:solidFill>
                  <a:srgbClr val="002060"/>
                </a:solidFill>
              </a:rPr>
              <a:t>Компьютер</a:t>
            </a:r>
            <a:endParaRPr lang="ru-RU" dirty="0">
              <a:solidFill>
                <a:srgbClr val="002060"/>
              </a:solidFill>
            </a:endParaRPr>
          </a:p>
        </p:txBody>
      </p:sp>
      <p:pic>
        <p:nvPicPr>
          <p:cNvPr id="10" name="Содержимое 9" descr="clip4404_1.jpg"/>
          <p:cNvPicPr>
            <a:picLocks noGrp="1" noChangeAspect="1"/>
          </p:cNvPicPr>
          <p:nvPr>
            <p:ph idx="1"/>
          </p:nvPr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15616" y="1052736"/>
            <a:ext cx="6668084" cy="4525962"/>
          </a:xfrm>
        </p:spPr>
      </p:pic>
      <p:sp>
        <p:nvSpPr>
          <p:cNvPr id="11" name="Солнце 10"/>
          <p:cNvSpPr/>
          <p:nvPr/>
        </p:nvSpPr>
        <p:spPr>
          <a:xfrm>
            <a:off x="5940152" y="3356992"/>
            <a:ext cx="432048" cy="432048"/>
          </a:xfrm>
          <a:prstGeom prst="sun">
            <a:avLst/>
          </a:prstGeom>
          <a:solidFill>
            <a:srgbClr val="45F91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00B050"/>
              </a:solidFill>
            </a:endParaRPr>
          </a:p>
        </p:txBody>
      </p:sp>
      <p:sp>
        <p:nvSpPr>
          <p:cNvPr id="12" name="Солнце 11"/>
          <p:cNvSpPr/>
          <p:nvPr/>
        </p:nvSpPr>
        <p:spPr>
          <a:xfrm>
            <a:off x="2339752" y="3356992"/>
            <a:ext cx="432048" cy="432048"/>
          </a:xfrm>
          <a:prstGeom prst="sun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13" name="Горизонтальный свиток 12"/>
          <p:cNvSpPr/>
          <p:nvPr/>
        </p:nvSpPr>
        <p:spPr>
          <a:xfrm>
            <a:off x="6444208" y="1268760"/>
            <a:ext cx="2376264" cy="695265"/>
          </a:xfrm>
          <a:prstGeom prst="horizontalScroll">
            <a:avLst/>
          </a:prstGeom>
        </p:spPr>
        <p:style>
          <a:lnRef idx="1">
            <a:schemeClr val="accen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800" u="sng" dirty="0" smtClean="0">
                <a:solidFill>
                  <a:srgbClr val="002060"/>
                </a:solidFill>
                <a:latin typeface="Cambria" pitchFamily="18" charset="0"/>
              </a:rPr>
              <a:t>Польза</a:t>
            </a:r>
          </a:p>
        </p:txBody>
      </p:sp>
      <p:sp>
        <p:nvSpPr>
          <p:cNvPr id="14" name="Горизонтальный свиток 13"/>
          <p:cNvSpPr/>
          <p:nvPr/>
        </p:nvSpPr>
        <p:spPr>
          <a:xfrm>
            <a:off x="323528" y="1268760"/>
            <a:ext cx="2376264" cy="695265"/>
          </a:xfrm>
          <a:prstGeom prst="horizontalScroll">
            <a:avLst/>
          </a:prstGeom>
        </p:spPr>
        <p:style>
          <a:lnRef idx="1">
            <a:schemeClr val="accen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800" u="sng" dirty="0" smtClean="0">
                <a:solidFill>
                  <a:srgbClr val="002060"/>
                </a:solidFill>
                <a:latin typeface="Cambria" pitchFamily="18" charset="0"/>
              </a:rPr>
              <a:t>Вред</a:t>
            </a:r>
          </a:p>
        </p:txBody>
      </p:sp>
      <p:sp>
        <p:nvSpPr>
          <p:cNvPr id="16" name="Солнце 15"/>
          <p:cNvSpPr/>
          <p:nvPr/>
        </p:nvSpPr>
        <p:spPr>
          <a:xfrm>
            <a:off x="6372200" y="3356992"/>
            <a:ext cx="432048" cy="432048"/>
          </a:xfrm>
          <a:prstGeom prst="sun">
            <a:avLst/>
          </a:prstGeom>
          <a:solidFill>
            <a:srgbClr val="45F91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00B050"/>
              </a:solidFill>
            </a:endParaRPr>
          </a:p>
        </p:txBody>
      </p:sp>
      <p:sp>
        <p:nvSpPr>
          <p:cNvPr id="17" name="Солнце 16"/>
          <p:cNvSpPr/>
          <p:nvPr/>
        </p:nvSpPr>
        <p:spPr>
          <a:xfrm>
            <a:off x="3203848" y="3356992"/>
            <a:ext cx="432048" cy="432048"/>
          </a:xfrm>
          <a:prstGeom prst="sun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00B050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67544" y="5165229"/>
            <a:ext cx="8352928" cy="830997"/>
          </a:xfrm>
          <a:prstGeom prst="rect">
            <a:avLst/>
          </a:prstGeom>
          <a:gradFill flip="none" rotWithShape="1">
            <a:gsLst>
              <a:gs pos="0">
                <a:srgbClr val="FF0000"/>
              </a:gs>
              <a:gs pos="50000">
                <a:srgbClr val="FF0000">
                  <a:tint val="44500"/>
                  <a:satMod val="160000"/>
                </a:srgbClr>
              </a:gs>
              <a:gs pos="100000">
                <a:srgbClr val="FF0000">
                  <a:tint val="23500"/>
                  <a:satMod val="160000"/>
                </a:srgbClr>
              </a:gs>
            </a:gsLst>
            <a:lin ang="5400000" scaled="1"/>
            <a:tileRect/>
          </a:gradFill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2400" dirty="0" smtClean="0">
                <a:solidFill>
                  <a:schemeClr val="tx1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          А  если  кроха сутки там, есть и пить не хочет</a:t>
            </a:r>
            <a:br>
              <a:rPr lang="ru-RU" sz="2400" dirty="0" smtClean="0">
                <a:solidFill>
                  <a:schemeClr val="tx1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solidFill>
                  <a:schemeClr val="tx1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            Я друзья скажу  вам так   — Это плохо очень!</a:t>
            </a:r>
            <a:endParaRPr lang="ru-RU" sz="36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Солнце 18"/>
          <p:cNvSpPr/>
          <p:nvPr/>
        </p:nvSpPr>
        <p:spPr>
          <a:xfrm>
            <a:off x="5508104" y="3356992"/>
            <a:ext cx="432048" cy="432048"/>
          </a:xfrm>
          <a:prstGeom prst="sun">
            <a:avLst/>
          </a:prstGeom>
          <a:solidFill>
            <a:srgbClr val="45F91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00B050"/>
              </a:solidFill>
            </a:endParaRPr>
          </a:p>
        </p:txBody>
      </p:sp>
      <p:sp>
        <p:nvSpPr>
          <p:cNvPr id="20" name="Солнце 19"/>
          <p:cNvSpPr/>
          <p:nvPr/>
        </p:nvSpPr>
        <p:spPr>
          <a:xfrm>
            <a:off x="2771800" y="2924944"/>
            <a:ext cx="432048" cy="432048"/>
          </a:xfrm>
          <a:prstGeom prst="sun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00B050"/>
              </a:solidFill>
            </a:endParaRPr>
          </a:p>
        </p:txBody>
      </p:sp>
      <p:sp>
        <p:nvSpPr>
          <p:cNvPr id="15" name="Солнце 14"/>
          <p:cNvSpPr/>
          <p:nvPr/>
        </p:nvSpPr>
        <p:spPr>
          <a:xfrm>
            <a:off x="2771800" y="3356992"/>
            <a:ext cx="432048" cy="432048"/>
          </a:xfrm>
          <a:prstGeom prst="sun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00B050"/>
              </a:solidFill>
            </a:endParaRPr>
          </a:p>
        </p:txBody>
      </p:sp>
      <p:sp>
        <p:nvSpPr>
          <p:cNvPr id="21" name="Солнце 20"/>
          <p:cNvSpPr/>
          <p:nvPr/>
        </p:nvSpPr>
        <p:spPr>
          <a:xfrm>
            <a:off x="5940152" y="2924944"/>
            <a:ext cx="432048" cy="432048"/>
          </a:xfrm>
          <a:prstGeom prst="sun">
            <a:avLst/>
          </a:prstGeom>
          <a:solidFill>
            <a:srgbClr val="45F91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00B050"/>
              </a:solidFill>
            </a:endParaRPr>
          </a:p>
        </p:txBody>
      </p:sp>
    </p:spTree>
  </p:cSld>
  <p:clrMapOvr>
    <a:masterClrMapping/>
  </p:clrMapOvr>
  <p:transition>
    <p:pull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12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3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20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Содержимое 24" descr="clip4404_new.jpg"/>
          <p:cNvPicPr>
            <a:picLocks noGrp="1" noChangeAspect="1"/>
          </p:cNvPicPr>
          <p:nvPr>
            <p:ph idx="1"/>
          </p:nvPr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87624" y="500042"/>
            <a:ext cx="6768752" cy="3500462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188640"/>
            <a:ext cx="8686800" cy="838200"/>
          </a:xfrm>
          <a:noFill/>
          <a:ln>
            <a:noFill/>
          </a:ln>
          <a:effectLst/>
        </p:spPr>
        <p:txBody>
          <a:bodyPr/>
          <a:lstStyle/>
          <a:p>
            <a:pPr algn="ctr"/>
            <a:r>
              <a:rPr lang="ru-RU" dirty="0" smtClean="0">
                <a:solidFill>
                  <a:srgbClr val="002060"/>
                </a:solidFill>
              </a:rPr>
              <a:t>Компьютер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95536" y="3571876"/>
            <a:ext cx="8352928" cy="1138773"/>
          </a:xfrm>
          <a:prstGeom prst="rect">
            <a:avLst/>
          </a:prstGeom>
          <a:gradFill flip="none" rotWithShape="1">
            <a:gsLst>
              <a:gs pos="0">
                <a:srgbClr val="45F91B">
                  <a:tint val="66000"/>
                  <a:satMod val="160000"/>
                </a:srgbClr>
              </a:gs>
              <a:gs pos="50000">
                <a:srgbClr val="45F91B">
                  <a:tint val="44500"/>
                  <a:satMod val="160000"/>
                </a:srgbClr>
              </a:gs>
              <a:gs pos="100000">
                <a:srgbClr val="45F91B">
                  <a:tint val="23500"/>
                  <a:satMod val="160000"/>
                </a:srgbClr>
              </a:gs>
            </a:gsLst>
            <a:lin ang="5400000" scaled="1"/>
            <a:tileRect/>
          </a:gradFill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latin typeface="Calibri" pitchFamily="34" charset="0"/>
              </a:rPr>
              <a:t> В мире современном, без компьютера не обойтись!</a:t>
            </a:r>
          </a:p>
          <a:p>
            <a:pPr algn="ctr"/>
            <a:endParaRPr lang="ru-RU" sz="2400" b="1" dirty="0" smtClean="0">
              <a:latin typeface="Calibri" pitchFamily="34" charset="0"/>
            </a:endParaRPr>
          </a:p>
          <a:p>
            <a:pPr algn="ctr"/>
            <a:endParaRPr lang="ru-RU" sz="2000" i="1" dirty="0" smtClean="0">
              <a:latin typeface="Calibri" pitchFamily="34" charset="0"/>
            </a:endParaRPr>
          </a:p>
        </p:txBody>
      </p:sp>
      <p:sp>
        <p:nvSpPr>
          <p:cNvPr id="11" name="Солнце 10"/>
          <p:cNvSpPr/>
          <p:nvPr/>
        </p:nvSpPr>
        <p:spPr>
          <a:xfrm>
            <a:off x="6215074" y="2786058"/>
            <a:ext cx="432048" cy="432048"/>
          </a:xfrm>
          <a:prstGeom prst="sun">
            <a:avLst/>
          </a:prstGeom>
          <a:solidFill>
            <a:srgbClr val="45F91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00B050"/>
              </a:solidFill>
            </a:endParaRPr>
          </a:p>
        </p:txBody>
      </p:sp>
      <p:sp>
        <p:nvSpPr>
          <p:cNvPr id="33" name="Горизонтальный свиток 32"/>
          <p:cNvSpPr/>
          <p:nvPr/>
        </p:nvSpPr>
        <p:spPr>
          <a:xfrm>
            <a:off x="6444208" y="1268760"/>
            <a:ext cx="2376264" cy="695265"/>
          </a:xfrm>
          <a:prstGeom prst="horizontalScroll">
            <a:avLst/>
          </a:prstGeom>
        </p:spPr>
        <p:style>
          <a:lnRef idx="1">
            <a:schemeClr val="accen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800" u="sng" dirty="0" smtClean="0">
                <a:solidFill>
                  <a:srgbClr val="002060"/>
                </a:solidFill>
                <a:latin typeface="Cambria" pitchFamily="18" charset="0"/>
              </a:rPr>
              <a:t>Польза</a:t>
            </a:r>
          </a:p>
        </p:txBody>
      </p:sp>
      <p:sp>
        <p:nvSpPr>
          <p:cNvPr id="34" name="Горизонтальный свиток 33"/>
          <p:cNvSpPr/>
          <p:nvPr/>
        </p:nvSpPr>
        <p:spPr>
          <a:xfrm>
            <a:off x="323528" y="1268760"/>
            <a:ext cx="2376264" cy="695265"/>
          </a:xfrm>
          <a:prstGeom prst="horizontalScroll">
            <a:avLst/>
          </a:prstGeom>
        </p:spPr>
        <p:style>
          <a:lnRef idx="1">
            <a:schemeClr val="accen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800" u="sng" dirty="0" smtClean="0">
                <a:solidFill>
                  <a:srgbClr val="002060"/>
                </a:solidFill>
                <a:latin typeface="Cambria" pitchFamily="18" charset="0"/>
              </a:rPr>
              <a:t>Вред</a:t>
            </a:r>
            <a:endParaRPr lang="ru-RU" sz="2800" u="sng" dirty="0">
              <a:solidFill>
                <a:srgbClr val="002060"/>
              </a:solidFill>
              <a:latin typeface="Cambria" pitchFamily="18" charset="0"/>
            </a:endParaRPr>
          </a:p>
        </p:txBody>
      </p:sp>
      <p:sp>
        <p:nvSpPr>
          <p:cNvPr id="8" name="Солнце 7"/>
          <p:cNvSpPr/>
          <p:nvPr/>
        </p:nvSpPr>
        <p:spPr>
          <a:xfrm>
            <a:off x="5357818" y="2786058"/>
            <a:ext cx="432048" cy="432048"/>
          </a:xfrm>
          <a:prstGeom prst="sun">
            <a:avLst/>
          </a:prstGeom>
          <a:solidFill>
            <a:srgbClr val="45F91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00B050"/>
              </a:solidFill>
            </a:endParaRPr>
          </a:p>
        </p:txBody>
      </p:sp>
      <p:sp>
        <p:nvSpPr>
          <p:cNvPr id="10" name="Солнце 9"/>
          <p:cNvSpPr/>
          <p:nvPr/>
        </p:nvSpPr>
        <p:spPr>
          <a:xfrm>
            <a:off x="5929322" y="2214554"/>
            <a:ext cx="432048" cy="432048"/>
          </a:xfrm>
          <a:prstGeom prst="sun">
            <a:avLst/>
          </a:prstGeom>
          <a:solidFill>
            <a:srgbClr val="45F91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00B050"/>
              </a:solidFill>
            </a:endParaRPr>
          </a:p>
        </p:txBody>
      </p:sp>
      <p:sp>
        <p:nvSpPr>
          <p:cNvPr id="12" name="Солнце 11"/>
          <p:cNvSpPr/>
          <p:nvPr/>
        </p:nvSpPr>
        <p:spPr>
          <a:xfrm>
            <a:off x="2285984" y="1857364"/>
            <a:ext cx="432048" cy="432048"/>
          </a:xfrm>
          <a:prstGeom prst="sun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13" name="Солнце 12"/>
          <p:cNvSpPr/>
          <p:nvPr/>
        </p:nvSpPr>
        <p:spPr>
          <a:xfrm>
            <a:off x="2643174" y="1857364"/>
            <a:ext cx="432048" cy="432048"/>
          </a:xfrm>
          <a:prstGeom prst="sun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00B050"/>
              </a:solidFill>
            </a:endParaRPr>
          </a:p>
        </p:txBody>
      </p:sp>
      <p:sp>
        <p:nvSpPr>
          <p:cNvPr id="14" name="Солнце 13"/>
          <p:cNvSpPr/>
          <p:nvPr/>
        </p:nvSpPr>
        <p:spPr>
          <a:xfrm>
            <a:off x="3071802" y="1857364"/>
            <a:ext cx="432048" cy="432048"/>
          </a:xfrm>
          <a:prstGeom prst="sun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00B050"/>
              </a:solidFill>
            </a:endParaRPr>
          </a:p>
        </p:txBody>
      </p:sp>
      <p:sp>
        <p:nvSpPr>
          <p:cNvPr id="15" name="Солнце 14"/>
          <p:cNvSpPr/>
          <p:nvPr/>
        </p:nvSpPr>
        <p:spPr>
          <a:xfrm>
            <a:off x="6143636" y="2500306"/>
            <a:ext cx="432048" cy="432048"/>
          </a:xfrm>
          <a:prstGeom prst="sun">
            <a:avLst/>
          </a:prstGeom>
          <a:solidFill>
            <a:srgbClr val="45F91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00B050"/>
              </a:solidFill>
            </a:endParaRPr>
          </a:p>
        </p:txBody>
      </p:sp>
      <p:sp>
        <p:nvSpPr>
          <p:cNvPr id="16" name="Солнце 15"/>
          <p:cNvSpPr/>
          <p:nvPr/>
        </p:nvSpPr>
        <p:spPr>
          <a:xfrm>
            <a:off x="2714612" y="1428736"/>
            <a:ext cx="432048" cy="432048"/>
          </a:xfrm>
          <a:prstGeom prst="sun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00B050"/>
              </a:solidFill>
            </a:endParaRPr>
          </a:p>
        </p:txBody>
      </p:sp>
      <p:sp>
        <p:nvSpPr>
          <p:cNvPr id="17" name="Солнце 16"/>
          <p:cNvSpPr/>
          <p:nvPr/>
        </p:nvSpPr>
        <p:spPr>
          <a:xfrm>
            <a:off x="5715008" y="2500306"/>
            <a:ext cx="432048" cy="432048"/>
          </a:xfrm>
          <a:prstGeom prst="sun">
            <a:avLst/>
          </a:prstGeom>
          <a:solidFill>
            <a:srgbClr val="45F91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00B050"/>
              </a:solidFill>
            </a:endParaRPr>
          </a:p>
        </p:txBody>
      </p:sp>
      <p:sp>
        <p:nvSpPr>
          <p:cNvPr id="19" name="Солнце 18"/>
          <p:cNvSpPr/>
          <p:nvPr/>
        </p:nvSpPr>
        <p:spPr>
          <a:xfrm>
            <a:off x="5786446" y="2786058"/>
            <a:ext cx="432048" cy="432048"/>
          </a:xfrm>
          <a:prstGeom prst="sun">
            <a:avLst/>
          </a:prstGeom>
          <a:solidFill>
            <a:srgbClr val="45F91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00B050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1000100" y="4714884"/>
            <a:ext cx="771530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2000" b="1" dirty="0" smtClean="0">
                <a:solidFill>
                  <a:srgbClr val="000000"/>
                </a:solidFill>
                <a:latin typeface="Cambria" pitchFamily="18" charset="0"/>
                <a:ea typeface="Calibri" pitchFamily="34" charset="0"/>
                <a:cs typeface="Times New Roman" pitchFamily="18" charset="0"/>
              </a:rPr>
              <a:t>Оказалось, что компьютер  с именем волшебным</a:t>
            </a:r>
            <a:endParaRPr lang="ru-RU" sz="2000" dirty="0" smtClean="0"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000" b="1" dirty="0" smtClean="0">
                <a:solidFill>
                  <a:srgbClr val="000000"/>
                </a:solidFill>
                <a:latin typeface="Cambria" pitchFamily="18" charset="0"/>
                <a:ea typeface="Calibri" pitchFamily="34" charset="0"/>
                <a:cs typeface="Times New Roman" pitchFamily="18" charset="0"/>
              </a:rPr>
              <a:t>Стал для каждого из нас  помощником учебным!</a:t>
            </a:r>
            <a:endParaRPr lang="ru-RU" sz="2000" dirty="0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6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66FF66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1" grpId="0" animBg="1"/>
      <p:bldP spid="19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img2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3999" cy="6858000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Comic Sans MS" pitchFamily="66" charset="0"/>
              </a:rPr>
              <a:t>Во избежание проблем со здоровьем</a:t>
            </a:r>
            <a:br>
              <a:rPr lang="ru-RU" sz="2800" b="1" dirty="0" smtClean="0">
                <a:solidFill>
                  <a:srgbClr val="FF0000"/>
                </a:solidFill>
                <a:latin typeface="Comic Sans MS" pitchFamily="66" charset="0"/>
              </a:rPr>
            </a:br>
            <a:r>
              <a:rPr lang="ru-RU" sz="2800" b="1" dirty="0" smtClean="0">
                <a:solidFill>
                  <a:srgbClr val="FF0000"/>
                </a:solidFill>
                <a:latin typeface="Comic Sans MS" pitchFamily="66" charset="0"/>
              </a:rPr>
              <a:t>следуй нормам работы на компьютере:</a:t>
            </a:r>
            <a:endParaRPr lang="ru-RU" sz="2800" b="1" dirty="0">
              <a:solidFill>
                <a:srgbClr val="FF0000"/>
              </a:solidFill>
              <a:latin typeface="Comic Sans MS" pitchFamily="66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1500166" y="1500174"/>
          <a:ext cx="5715040" cy="3494738"/>
        </p:xfrm>
        <a:graphic>
          <a:graphicData uri="http://schemas.openxmlformats.org/drawingml/2006/table">
            <a:tbl>
              <a:tblPr/>
              <a:tblGrid>
                <a:gridCol w="1392933"/>
                <a:gridCol w="4322107"/>
              </a:tblGrid>
              <a:tr h="670224">
                <a:tc>
                  <a:txBody>
                    <a:bodyPr/>
                    <a:lstStyle/>
                    <a:p>
                      <a:pPr marL="114300" algn="ctr"/>
                      <a:r>
                        <a:rPr lang="ru-RU" sz="1800" b="1" dirty="0">
                          <a:solidFill>
                            <a:schemeClr val="tx1"/>
                          </a:solidFill>
                          <a:latin typeface="Comic Sans MS" pitchFamily="66" charset="0"/>
                        </a:rPr>
                        <a:t>Класс</a:t>
                      </a:r>
                      <a:endParaRPr lang="ru-RU" sz="1800" dirty="0">
                        <a:solidFill>
                          <a:schemeClr val="tx1"/>
                        </a:solidFill>
                        <a:latin typeface="Comic Sans MS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14300" algn="ctr"/>
                      <a:r>
                        <a:rPr lang="ru-RU" sz="1800" b="1" dirty="0">
                          <a:solidFill>
                            <a:schemeClr val="tx1"/>
                          </a:solidFill>
                          <a:latin typeface="Comic Sans MS" pitchFamily="66" charset="0"/>
                        </a:rPr>
                        <a:t>Продолжительность работы за </a:t>
                      </a:r>
                      <a:r>
                        <a:rPr lang="ru-RU" sz="1800" b="1" dirty="0" smtClean="0">
                          <a:solidFill>
                            <a:schemeClr val="tx1"/>
                          </a:solidFill>
                          <a:latin typeface="Comic Sans MS" pitchFamily="66" charset="0"/>
                        </a:rPr>
                        <a:t>компьютером</a:t>
                      </a:r>
                      <a:endParaRPr lang="ru-RU" sz="1800" dirty="0">
                        <a:solidFill>
                          <a:schemeClr val="tx1"/>
                        </a:solidFill>
                        <a:latin typeface="Comic Sans MS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06921">
                <a:tc>
                  <a:txBody>
                    <a:bodyPr/>
                    <a:lstStyle/>
                    <a:p>
                      <a:pPr marL="114300" algn="ctr"/>
                      <a:r>
                        <a:rPr lang="ru-RU" sz="1800">
                          <a:latin typeface="Comic Sans MS" pitchFamily="66" charset="0"/>
                        </a:rPr>
                        <a:t>1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14300" algn="l"/>
                      <a:r>
                        <a:rPr lang="ru-RU" sz="1800" dirty="0">
                          <a:latin typeface="Comic Sans MS" pitchFamily="66" charset="0"/>
                        </a:rPr>
                        <a:t>45 минут в неделю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06921">
                <a:tc>
                  <a:txBody>
                    <a:bodyPr/>
                    <a:lstStyle/>
                    <a:p>
                      <a:pPr marL="114300" algn="ctr"/>
                      <a:r>
                        <a:rPr lang="ru-RU" sz="1800">
                          <a:latin typeface="Comic Sans MS" pitchFamily="66" charset="0"/>
                        </a:rPr>
                        <a:t>2—3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14300" algn="l"/>
                      <a:r>
                        <a:rPr lang="ru-RU" sz="1800" dirty="0">
                          <a:latin typeface="Comic Sans MS" pitchFamily="66" charset="0"/>
                        </a:rPr>
                        <a:t>45 минут в неделю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670224">
                <a:tc>
                  <a:txBody>
                    <a:bodyPr/>
                    <a:lstStyle/>
                    <a:p>
                      <a:pPr marL="114300" algn="ctr"/>
                      <a:r>
                        <a:rPr lang="ru-RU" sz="1800">
                          <a:latin typeface="Comic Sans MS" pitchFamily="66" charset="0"/>
                        </a:rPr>
                        <a:t>4—6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14300" algn="l"/>
                      <a:r>
                        <a:rPr lang="ru-RU" sz="1800" dirty="0">
                          <a:latin typeface="Comic Sans MS" pitchFamily="66" charset="0"/>
                        </a:rPr>
                        <a:t>2 часа в неделю, </a:t>
                      </a:r>
                      <a:r>
                        <a:rPr lang="ru-RU" sz="1800" dirty="0" smtClean="0">
                          <a:latin typeface="Comic Sans MS" pitchFamily="66" charset="0"/>
                        </a:rPr>
                        <a:t>не  </a:t>
                      </a:r>
                      <a:r>
                        <a:rPr lang="ru-RU" sz="1800" dirty="0">
                          <a:latin typeface="Comic Sans MS" pitchFamily="66" charset="0"/>
                        </a:rPr>
                        <a:t>&gt; </a:t>
                      </a:r>
                      <a:r>
                        <a:rPr lang="ru-RU" sz="1800" dirty="0" smtClean="0">
                          <a:latin typeface="Comic Sans MS" pitchFamily="66" charset="0"/>
                        </a:rPr>
                        <a:t> 1 </a:t>
                      </a:r>
                      <a:r>
                        <a:rPr lang="ru-RU" sz="1800" dirty="0">
                          <a:latin typeface="Comic Sans MS" pitchFamily="66" charset="0"/>
                        </a:rPr>
                        <a:t>часа в день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670224">
                <a:tc>
                  <a:txBody>
                    <a:bodyPr/>
                    <a:lstStyle/>
                    <a:p>
                      <a:pPr marL="114300" algn="ctr"/>
                      <a:r>
                        <a:rPr lang="ru-RU" sz="1800">
                          <a:latin typeface="Comic Sans MS" pitchFamily="66" charset="0"/>
                        </a:rPr>
                        <a:t>7—9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14300" algn="l"/>
                      <a:r>
                        <a:rPr lang="ru-RU" sz="1800" dirty="0">
                          <a:latin typeface="Comic Sans MS" pitchFamily="66" charset="0"/>
                        </a:rPr>
                        <a:t>2,5 часа в неделю, </a:t>
                      </a:r>
                      <a:r>
                        <a:rPr lang="ru-RU" sz="1800" dirty="0" smtClean="0">
                          <a:latin typeface="Comic Sans MS" pitchFamily="66" charset="0"/>
                        </a:rPr>
                        <a:t>не  &gt; 1 </a:t>
                      </a:r>
                      <a:r>
                        <a:rPr lang="ru-RU" sz="1800" dirty="0">
                          <a:latin typeface="Comic Sans MS" pitchFamily="66" charset="0"/>
                        </a:rPr>
                        <a:t>часа в день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670224">
                <a:tc>
                  <a:txBody>
                    <a:bodyPr/>
                    <a:lstStyle/>
                    <a:p>
                      <a:pPr marL="114300" algn="ctr"/>
                      <a:r>
                        <a:rPr lang="ru-RU" sz="1800">
                          <a:latin typeface="Comic Sans MS" pitchFamily="66" charset="0"/>
                        </a:rPr>
                        <a:t>10—11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14300" algn="l"/>
                      <a:r>
                        <a:rPr lang="ru-RU" sz="1800" dirty="0">
                          <a:latin typeface="Comic Sans MS" pitchFamily="66" charset="0"/>
                        </a:rPr>
                        <a:t>7 часов в неделю, </a:t>
                      </a:r>
                      <a:r>
                        <a:rPr lang="ru-RU" sz="1800" dirty="0" smtClean="0">
                          <a:latin typeface="Comic Sans MS" pitchFamily="66" charset="0"/>
                        </a:rPr>
                        <a:t>не  </a:t>
                      </a:r>
                      <a:r>
                        <a:rPr lang="ru-RU" sz="1800" dirty="0">
                          <a:latin typeface="Comic Sans MS" pitchFamily="66" charset="0"/>
                        </a:rPr>
                        <a:t>&gt; </a:t>
                      </a:r>
                      <a:r>
                        <a:rPr lang="ru-RU" sz="1800" dirty="0" smtClean="0">
                          <a:latin typeface="Comic Sans MS" pitchFamily="66" charset="0"/>
                        </a:rPr>
                        <a:t> 1 </a:t>
                      </a:r>
                      <a:r>
                        <a:rPr lang="ru-RU" sz="1800" dirty="0">
                          <a:latin typeface="Comic Sans MS" pitchFamily="66" charset="0"/>
                        </a:rPr>
                        <a:t>часа в день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571473" y="5214950"/>
            <a:ext cx="814393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Comic Sans MS" pitchFamily="66" charset="0"/>
              </a:rPr>
              <a:t>Время, которое ты проведешь за игрой, не сделает тебя сильнее и успешнее в реальной жизни!</a:t>
            </a:r>
            <a:endParaRPr lang="ru-RU" sz="2400" dirty="0">
              <a:solidFill>
                <a:srgbClr val="FF0000"/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7460" name="Object 4"/>
          <p:cNvGraphicFramePr>
            <a:graphicFrameLocks noChangeAspect="1"/>
          </p:cNvGraphicFramePr>
          <p:nvPr/>
        </p:nvGraphicFramePr>
        <p:xfrm>
          <a:off x="785786" y="476250"/>
          <a:ext cx="7715304" cy="5453080"/>
        </p:xfrm>
        <a:graphic>
          <a:graphicData uri="http://schemas.openxmlformats.org/presentationml/2006/ole">
            <p:oleObj spid="_x0000_s1026" name="Worksheet" r:id="rId4" imgW="4991167" imgH="3047932" progId="Excel.Sheet.8">
              <p:embed/>
            </p:oleObj>
          </a:graphicData>
        </a:graphic>
      </p:graphicFrame>
      <p:pic>
        <p:nvPicPr>
          <p:cNvPr id="3" name="do_chego_doshol_progress.mp3">
            <a:hlinkClick r:id="" action="ppaction://media"/>
          </p:cNvPr>
          <p:cNvPicPr>
            <a:picLocks noRot="1" noChangeAspect="1"/>
          </p:cNvPicPr>
          <p:nvPr>
            <a:audioFile r:link="rId2"/>
          </p:nvPr>
        </p:nvPicPr>
        <p:blipFill>
          <a:blip r:embed="rId5"/>
          <a:stretch>
            <a:fillRect/>
          </a:stretch>
        </p:blipFill>
        <p:spPr>
          <a:xfrm>
            <a:off x="8501090" y="6215082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8000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1474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numSld="999" showWhenStopped="0">
                <p:cTn id="11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OleChart spid="147460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484" name="Rectangle 4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6870700" cy="973138"/>
          </a:xfrm>
        </p:spPr>
        <p:txBody>
          <a:bodyPr/>
          <a:lstStyle/>
          <a:p>
            <a:r>
              <a:rPr lang="ru-RU" sz="2800" b="1" i="1">
                <a:solidFill>
                  <a:srgbClr val="FF0066"/>
                </a:solidFill>
              </a:rPr>
              <a:t>Цели использования компьютера</a:t>
            </a:r>
          </a:p>
        </p:txBody>
      </p:sp>
      <p:graphicFrame>
        <p:nvGraphicFramePr>
          <p:cNvPr id="148485" name="Object 5"/>
          <p:cNvGraphicFramePr>
            <a:graphicFrameLocks noChangeAspect="1"/>
          </p:cNvGraphicFramePr>
          <p:nvPr>
            <p:ph idx="1"/>
          </p:nvPr>
        </p:nvGraphicFramePr>
        <p:xfrm>
          <a:off x="676275" y="1200150"/>
          <a:ext cx="7589838" cy="4743450"/>
        </p:xfrm>
        <a:graphic>
          <a:graphicData uri="http://schemas.openxmlformats.org/presentationml/2006/ole">
            <p:oleObj spid="_x0000_s2050" name="Worksheet" r:id="rId3" imgW="4267200" imgH="2666975" progId="Excel.Sheet.8">
              <p:embed/>
            </p:oleObj>
          </a:graphicData>
        </a:graphic>
      </p:graphicFrame>
    </p:spTree>
  </p:cSld>
  <p:clrMapOvr>
    <a:masterClrMapping/>
  </p:clrMapOvr>
  <p:transition advTm="9000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1484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4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1484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8484" grpId="0"/>
      <p:bldOleChart spid="148485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508" name="Rectangle 4"/>
          <p:cNvSpPr>
            <a:spLocks noGrp="1" noChangeArrowheads="1"/>
          </p:cNvSpPr>
          <p:nvPr>
            <p:ph type="title"/>
          </p:nvPr>
        </p:nvSpPr>
        <p:spPr>
          <a:xfrm>
            <a:off x="395288" y="152400"/>
            <a:ext cx="7161212" cy="612775"/>
          </a:xfrm>
        </p:spPr>
        <p:txBody>
          <a:bodyPr/>
          <a:lstStyle/>
          <a:p>
            <a:r>
              <a:rPr lang="ru-RU" sz="2800" b="1" i="1">
                <a:solidFill>
                  <a:srgbClr val="FF0066"/>
                </a:solidFill>
              </a:rPr>
              <a:t>Время, проводимое за компьютером</a:t>
            </a:r>
          </a:p>
        </p:txBody>
      </p:sp>
      <p:graphicFrame>
        <p:nvGraphicFramePr>
          <p:cNvPr id="149509" name="Object 5"/>
          <p:cNvGraphicFramePr>
            <a:graphicFrameLocks noChangeAspect="1"/>
          </p:cNvGraphicFramePr>
          <p:nvPr>
            <p:ph idx="1"/>
          </p:nvPr>
        </p:nvGraphicFramePr>
        <p:xfrm>
          <a:off x="885825" y="906463"/>
          <a:ext cx="7419975" cy="4826000"/>
        </p:xfrm>
        <a:graphic>
          <a:graphicData uri="http://schemas.openxmlformats.org/presentationml/2006/ole">
            <p:oleObj spid="_x0000_s3074" name="Worksheet" r:id="rId3" imgW="5667392" imgH="3686104" progId="Excel.Sheet.8">
              <p:embed/>
            </p:oleObj>
          </a:graphicData>
        </a:graphic>
      </p:graphicFrame>
    </p:spTree>
  </p:cSld>
  <p:clrMapOvr>
    <a:masterClrMapping/>
  </p:clrMapOvr>
  <p:transition advTm="9000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95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95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5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2000"/>
                                        <p:tgtEl>
                                          <p:spTgt spid="1495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9508" grpId="0"/>
      <p:bldOleChart spid="149509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580" name="Rectangle 4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6870700" cy="755650"/>
          </a:xfrm>
        </p:spPr>
        <p:txBody>
          <a:bodyPr/>
          <a:lstStyle/>
          <a:p>
            <a:r>
              <a:rPr lang="ru-RU" sz="2800" b="1" i="1">
                <a:solidFill>
                  <a:srgbClr val="FF0066"/>
                </a:solidFill>
              </a:rPr>
              <a:t>Время, проводимое в Интернете</a:t>
            </a:r>
          </a:p>
        </p:txBody>
      </p:sp>
      <p:graphicFrame>
        <p:nvGraphicFramePr>
          <p:cNvPr id="152581" name="Object 5"/>
          <p:cNvGraphicFramePr>
            <a:graphicFrameLocks noChangeAspect="1"/>
          </p:cNvGraphicFramePr>
          <p:nvPr>
            <p:ph idx="1"/>
          </p:nvPr>
        </p:nvGraphicFramePr>
        <p:xfrm>
          <a:off x="714375" y="1060450"/>
          <a:ext cx="7772400" cy="4527550"/>
        </p:xfrm>
        <a:graphic>
          <a:graphicData uri="http://schemas.openxmlformats.org/presentationml/2006/ole">
            <p:oleObj spid="_x0000_s4098" name="Worksheet" r:id="rId3" imgW="5362592" imgH="3124124" progId="Excel.Sheet.8">
              <p:embed/>
            </p:oleObj>
          </a:graphicData>
        </a:graphic>
      </p:graphicFrame>
    </p:spTree>
  </p:cSld>
  <p:clrMapOvr>
    <a:masterClrMapping/>
  </p:clrMapOvr>
  <p:transition advTm="9000">
    <p:checke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5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25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25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5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2000"/>
                                        <p:tgtEl>
                                          <p:spTgt spid="1525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2580" grpId="0"/>
      <p:bldOleChart spid="152581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04" name="Rectangle 4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6870700" cy="828675"/>
          </a:xfrm>
        </p:spPr>
        <p:txBody>
          <a:bodyPr/>
          <a:lstStyle/>
          <a:p>
            <a:r>
              <a:rPr lang="ru-RU" sz="2800" b="1" i="1">
                <a:solidFill>
                  <a:srgbClr val="FF0066"/>
                </a:solidFill>
              </a:rPr>
              <a:t>Предпочитаемые игры</a:t>
            </a:r>
          </a:p>
        </p:txBody>
      </p:sp>
      <p:graphicFrame>
        <p:nvGraphicFramePr>
          <p:cNvPr id="153605" name="Object 5"/>
          <p:cNvGraphicFramePr>
            <a:graphicFrameLocks noChangeAspect="1"/>
          </p:cNvGraphicFramePr>
          <p:nvPr>
            <p:ph idx="1"/>
          </p:nvPr>
        </p:nvGraphicFramePr>
        <p:xfrm>
          <a:off x="752475" y="1289050"/>
          <a:ext cx="7791450" cy="4498975"/>
        </p:xfrm>
        <a:graphic>
          <a:graphicData uri="http://schemas.openxmlformats.org/presentationml/2006/ole">
            <p:oleObj spid="_x0000_s5122" name="Worksheet" r:id="rId3" imgW="5162449" imgH="2981197" progId="Excel.Sheet.8">
              <p:embed/>
            </p:oleObj>
          </a:graphicData>
        </a:graphic>
      </p:graphicFrame>
    </p:spTree>
  </p:cSld>
  <p:clrMapOvr>
    <a:masterClrMapping/>
  </p:clrMapOvr>
  <p:transition advTm="9000"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36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36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2000"/>
                                        <p:tgtEl>
                                          <p:spTgt spid="1536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04" grpId="0"/>
      <p:bldOleChart spid="15360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 descr="Фон для през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7240"/>
            <a:ext cx="9144000" cy="684076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476672"/>
            <a:ext cx="8686800" cy="838200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rgbClr val="00B0F0"/>
                </a:solidFill>
              </a:rPr>
              <a:t>Почему  МЫ выбрали эту тему???</a:t>
            </a:r>
            <a:endParaRPr lang="ru-RU" dirty="0">
              <a:solidFill>
                <a:srgbClr val="00B0F0"/>
              </a:solidFill>
            </a:endParaRPr>
          </a:p>
        </p:txBody>
      </p:sp>
      <p:sp>
        <p:nvSpPr>
          <p:cNvPr id="8" name="Содержимое 7"/>
          <p:cNvSpPr>
            <a:spLocks noGrp="1"/>
          </p:cNvSpPr>
          <p:nvPr>
            <p:ph idx="1"/>
          </p:nvPr>
        </p:nvSpPr>
        <p:spPr>
          <a:xfrm>
            <a:off x="827584" y="1214422"/>
            <a:ext cx="7560840" cy="5072098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>
              <a:buNone/>
            </a:pPr>
            <a:endParaRPr lang="ru-RU" sz="2400" dirty="0" smtClean="0">
              <a:solidFill>
                <a:srgbClr val="FF0000"/>
              </a:solidFill>
              <a:latin typeface="Calibri" pitchFamily="34" charset="0"/>
            </a:endParaRPr>
          </a:p>
          <a:p>
            <a:pPr algn="ctr">
              <a:buNone/>
            </a:pPr>
            <a:r>
              <a:rPr lang="ru-RU" sz="2800" dirty="0" smtClean="0">
                <a:solidFill>
                  <a:srgbClr val="FF0000"/>
                </a:solidFill>
                <a:latin typeface="Calibri" pitchFamily="34" charset="0"/>
              </a:rPr>
              <a:t> </a:t>
            </a:r>
            <a:r>
              <a:rPr lang="ru-RU" sz="2800" dirty="0" smtClean="0">
                <a:solidFill>
                  <a:schemeClr val="tx1"/>
                </a:solidFill>
                <a:latin typeface="Calibri" pitchFamily="34" charset="0"/>
              </a:rPr>
              <a:t>Компьютеры уже достаточно давно вошли в нашу жизнь. Они изменили мир и возможности человека. Споры о пользе или вреде компьютера очень актуальны для  детей, начинающих свое знакомство с компьютерами.    </a:t>
            </a:r>
          </a:p>
          <a:p>
            <a:pPr algn="ctr">
              <a:buNone/>
            </a:pPr>
            <a:r>
              <a:rPr lang="ru-RU" sz="2800" dirty="0" smtClean="0">
                <a:solidFill>
                  <a:schemeClr val="tx1"/>
                </a:solidFill>
                <a:latin typeface="Calibri" pitchFamily="34" charset="0"/>
              </a:rPr>
              <a:t> Мы выбрали  тему «Компьютер в жизни школьника», потому что</a:t>
            </a:r>
            <a:r>
              <a:rPr lang="en-US" sz="2800" dirty="0" smtClean="0">
                <a:solidFill>
                  <a:schemeClr val="tx1"/>
                </a:solidFill>
                <a:latin typeface="Calibri" pitchFamily="34" charset="0"/>
              </a:rPr>
              <a:t> </a:t>
            </a:r>
            <a:r>
              <a:rPr lang="ru-RU" sz="2800" dirty="0" smtClean="0">
                <a:solidFill>
                  <a:schemeClr val="tx1"/>
                </a:solidFill>
                <a:latin typeface="Calibri" pitchFamily="34" charset="0"/>
              </a:rPr>
              <a:t>этот вопрос часто обсуждается   в любой  семье, а так же и в школе.</a:t>
            </a:r>
            <a:endParaRPr lang="ru-RU" sz="2800" dirty="0">
              <a:solidFill>
                <a:schemeClr val="tx1"/>
              </a:solidFill>
              <a:latin typeface="Calibri" pitchFamily="34" charset="0"/>
            </a:endParaRPr>
          </a:p>
        </p:txBody>
      </p:sp>
    </p:spTree>
  </p:cSld>
  <p:clrMapOvr>
    <a:masterClrMapping/>
  </p:clrMapOvr>
  <p:transition>
    <p:randomBar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476672"/>
            <a:ext cx="8715436" cy="1143000"/>
          </a:xfrm>
        </p:spPr>
        <p:txBody>
          <a:bodyPr>
            <a:normAutofit fontScale="90000"/>
          </a:bodyPr>
          <a:lstStyle/>
          <a:p>
            <a:r>
              <a:rPr lang="ru-RU" dirty="0"/>
              <a:t>Анкетирование </a:t>
            </a:r>
            <a:r>
              <a:rPr lang="ru-RU" dirty="0" smtClean="0"/>
              <a:t> учащихся 1 – 4 классов </a:t>
            </a:r>
            <a:r>
              <a:rPr lang="ru-RU" dirty="0"/>
              <a:t>и их родителей.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ru-RU" dirty="0" smtClean="0"/>
              <a:t>17 учеников  ,  10 родителей </a:t>
            </a:r>
          </a:p>
          <a:p>
            <a:pPr marL="0" indent="0">
              <a:buNone/>
            </a:pPr>
            <a:endParaRPr lang="ru-RU" dirty="0"/>
          </a:p>
        </p:txBody>
      </p:sp>
      <p:graphicFrame>
        <p:nvGraphicFramePr>
          <p:cNvPr id="4" name="Диаграмма 3"/>
          <p:cNvGraphicFramePr/>
          <p:nvPr>
            <p:extLst>
              <p:ext uri="{D42A27DB-BD31-4B8C-83A1-F6EECF244321}">
                <p14:modId xmlns="" xmlns:p14="http://schemas.microsoft.com/office/powerpoint/2010/main" val="3721119266"/>
              </p:ext>
            </p:extLst>
          </p:nvPr>
        </p:nvGraphicFramePr>
        <p:xfrm>
          <a:off x="179512" y="3284984"/>
          <a:ext cx="4032448" cy="33843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5" name="Диаграмма 4"/>
          <p:cNvGraphicFramePr/>
          <p:nvPr>
            <p:extLst>
              <p:ext uri="{D42A27DB-BD31-4B8C-83A1-F6EECF244321}">
                <p14:modId xmlns="" xmlns:p14="http://schemas.microsoft.com/office/powerpoint/2010/main" val="1808045493"/>
              </p:ext>
            </p:extLst>
          </p:nvPr>
        </p:nvGraphicFramePr>
        <p:xfrm>
          <a:off x="4716016" y="3284984"/>
          <a:ext cx="4104456" cy="29118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="" xmlns:p14="http://schemas.microsoft.com/office/powerpoint/2010/main" val="1886512739"/>
      </p:ext>
    </p:extLst>
  </p:cSld>
  <p:clrMapOvr>
    <a:masterClrMapping/>
  </p:clrMapOvr>
  <p:transition advTm="8000">
    <p:wheel spokes="8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Диаграмма 1"/>
          <p:cNvGraphicFramePr/>
          <p:nvPr>
            <p:extLst>
              <p:ext uri="{D42A27DB-BD31-4B8C-83A1-F6EECF244321}">
                <p14:modId xmlns="" xmlns:p14="http://schemas.microsoft.com/office/powerpoint/2010/main" val="2654820085"/>
              </p:ext>
            </p:extLst>
          </p:nvPr>
        </p:nvGraphicFramePr>
        <p:xfrm>
          <a:off x="683568" y="908720"/>
          <a:ext cx="7776864" cy="52565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="" xmlns:p14="http://schemas.microsoft.com/office/powerpoint/2010/main" val="1788774414"/>
      </p:ext>
    </p:extLst>
  </p:cSld>
  <p:clrMapOvr>
    <a:masterClrMapping/>
  </p:clrMapOvr>
  <p:transition advTm="7000">
    <p:split orient="vert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Правильная поза при  работе на компьютере:</a:t>
            </a:r>
            <a:endParaRPr lang="ru-RU" dirty="0"/>
          </a:p>
        </p:txBody>
      </p:sp>
      <p:pic>
        <p:nvPicPr>
          <p:cNvPr id="2050" name="Picture 2" descr="C:\Users\User\Desktop\1320252164_681432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008" y="1752888"/>
            <a:ext cx="8749480" cy="450021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Управляющая кнопка: домой 3">
            <a:hlinkClick r:id="rId3" action="ppaction://hlinksldjump" highlightClick="1"/>
          </p:cNvPr>
          <p:cNvSpPr/>
          <p:nvPr/>
        </p:nvSpPr>
        <p:spPr>
          <a:xfrm>
            <a:off x="8532440" y="6267699"/>
            <a:ext cx="360040" cy="360040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787469667"/>
      </p:ext>
    </p:extLst>
  </p:cSld>
  <p:clrMapOvr>
    <a:masterClrMapping/>
  </p:clrMapOvr>
  <p:transition advTm="7000">
    <p:wedg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11266"/>
            <a:ext cx="8229600" cy="1143000"/>
          </a:xfrm>
        </p:spPr>
        <p:txBody>
          <a:bodyPr/>
          <a:lstStyle/>
          <a:p>
            <a:r>
              <a:rPr lang="ru-RU" dirty="0" smtClean="0"/>
              <a:t>Зарядка для глаз:</a:t>
            </a:r>
            <a:endParaRPr lang="ru-RU" dirty="0"/>
          </a:p>
        </p:txBody>
      </p:sp>
      <p:pic>
        <p:nvPicPr>
          <p:cNvPr id="3074" name="Picture 2" descr="C:\Users\User\Desktop\КИ-за и против\97823678_4524271_1283928722456574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908720"/>
            <a:ext cx="5136811" cy="565049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2757335147"/>
      </p:ext>
    </p:extLst>
  </p:cSld>
  <p:clrMapOvr>
    <a:masterClrMapping/>
  </p:clrMapOvr>
  <p:transition advTm="7000">
    <p:wheel spokes="8"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Гимнастика:</a:t>
            </a:r>
            <a:endParaRPr lang="ru-RU" dirty="0"/>
          </a:p>
        </p:txBody>
      </p:sp>
      <p:pic>
        <p:nvPicPr>
          <p:cNvPr id="4098" name="Picture 2" descr="C:\Users\User\Desktop\КИ-за и против\exercise-at-working-place-2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329697"/>
            <a:ext cx="7182544" cy="508763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Управляющая кнопка: домой 3">
            <a:hlinkClick r:id="rId3" action="ppaction://hlinksldjump" highlightClick="1"/>
          </p:cNvPr>
          <p:cNvSpPr/>
          <p:nvPr/>
        </p:nvSpPr>
        <p:spPr>
          <a:xfrm>
            <a:off x="8532440" y="6237312"/>
            <a:ext cx="360040" cy="360040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907330717"/>
      </p:ext>
    </p:extLst>
  </p:cSld>
  <p:clrMapOvr>
    <a:masterClrMapping/>
  </p:clrMapOvr>
  <p:transition advTm="7000">
    <p:pull dir="u"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solidFill>
                  <a:srgbClr val="0070C0"/>
                </a:solidFill>
              </a:rPr>
              <a:t>Вывод</a:t>
            </a:r>
            <a:endParaRPr lang="ru-RU" dirty="0">
              <a:solidFill>
                <a:srgbClr val="0070C0"/>
              </a:solidFill>
            </a:endParaRPr>
          </a:p>
        </p:txBody>
      </p:sp>
      <p:sp>
        <p:nvSpPr>
          <p:cNvPr id="6" name="Содержимое 7"/>
          <p:cNvSpPr txBox="1">
            <a:spLocks/>
          </p:cNvSpPr>
          <p:nvPr/>
        </p:nvSpPr>
        <p:spPr>
          <a:xfrm>
            <a:off x="1000100" y="1643050"/>
            <a:ext cx="7560840" cy="4525963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>
            <a:normAutofit/>
          </a:bodyPr>
          <a:lstStyle/>
          <a:p>
            <a:pPr algn="ctr"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Понимай любой большой,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Знай любая кроха: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Знать компьютер — хорошо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Сидеть долго  — плохо! </a:t>
            </a:r>
          </a:p>
          <a:p>
            <a:pPr algn="ctr">
              <a:buNone/>
            </a:pP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714480" y="3214686"/>
            <a:ext cx="6572296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                     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Пользы больше, чем вреда,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                 Мы это доказали!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                  Ну , а вред идет от Вас!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                 Вы этого не знали?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                Ведь никто не заставляет,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                Вас сидеть часами.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                 Остальное все, друзья! Вы решайте сами!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                Ну , а мы желаем Вам, только лишь здоровья!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                 И «спасибо» говорим, за внимание благодарим!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0070C0"/>
                </a:solidFill>
              </a:rPr>
              <a:t>Спасибо за внимание!</a:t>
            </a:r>
            <a:endParaRPr lang="ru-RU" dirty="0">
              <a:solidFill>
                <a:srgbClr val="0070C0"/>
              </a:solidFill>
            </a:endParaRPr>
          </a:p>
        </p:txBody>
      </p:sp>
      <p:pic>
        <p:nvPicPr>
          <p:cNvPr id="4" name="Picture 44" descr="K:\Варсопко М. проект\komp\hw23.gif"/>
          <p:cNvPicPr>
            <a:picLocks noGrp="1" noChangeAspect="1" noChangeArrowheads="1" noCro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4" y="2060848"/>
            <a:ext cx="4627190" cy="29746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1832346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-4763"/>
            <a:ext cx="9143999" cy="68675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400032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rgbClr val="0070C0"/>
                </a:solidFill>
              </a:rPr>
              <a:t> </a:t>
            </a:r>
            <a:endParaRPr lang="ru-RU" dirty="0">
              <a:solidFill>
                <a:srgbClr val="0070C0"/>
              </a:solidFill>
            </a:endParaRPr>
          </a:p>
        </p:txBody>
      </p:sp>
      <p:sp>
        <p:nvSpPr>
          <p:cNvPr id="5" name="Содержимое 7"/>
          <p:cNvSpPr txBox="1">
            <a:spLocks/>
          </p:cNvSpPr>
          <p:nvPr/>
        </p:nvSpPr>
        <p:spPr>
          <a:xfrm>
            <a:off x="285720" y="1556792"/>
            <a:ext cx="8572560" cy="4525963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>
            <a:normAutofit/>
          </a:bodyPr>
          <a:lstStyle/>
          <a:p>
            <a:pPr marL="342900" indent="-342900" algn="ctr">
              <a:spcBef>
                <a:spcPct val="20000"/>
              </a:spcBef>
              <a:buClr>
                <a:schemeClr val="accent1"/>
              </a:buClr>
              <a:buSzPct val="70000"/>
            </a:pPr>
            <a:endParaRPr lang="ru-RU" sz="2800" dirty="0" smtClean="0"/>
          </a:p>
          <a:p>
            <a:pPr marL="342900" indent="-342900" algn="ctr">
              <a:spcBef>
                <a:spcPct val="20000"/>
              </a:spcBef>
              <a:buClr>
                <a:schemeClr val="accent1"/>
              </a:buClr>
              <a:buSzPct val="70000"/>
            </a:pPr>
            <a:r>
              <a:rPr lang="ru-RU" sz="2800" dirty="0" smtClean="0">
                <a:solidFill>
                  <a:srgbClr val="FF0000"/>
                </a:solidFill>
              </a:rPr>
              <a:t> </a:t>
            </a:r>
            <a:r>
              <a:rPr lang="ru-RU" sz="2800" dirty="0" smtClean="0">
                <a:solidFill>
                  <a:schemeClr val="tx1"/>
                </a:solidFill>
                <a:latin typeface="Calibri" pitchFamily="34" charset="0"/>
              </a:rPr>
              <a:t> </a:t>
            </a:r>
            <a:endParaRPr lang="ru-RU" sz="2800" u="sng" dirty="0" smtClean="0">
              <a:solidFill>
                <a:schemeClr val="tx1"/>
              </a:solidFill>
              <a:latin typeface="Calibri" pitchFamily="34" charset="0"/>
            </a:endParaRPr>
          </a:p>
          <a:p>
            <a:pPr marL="342900" lvl="0" indent="-342900" algn="ctr">
              <a:spcBef>
                <a:spcPct val="20000"/>
              </a:spcBef>
              <a:buClr>
                <a:schemeClr val="accent1"/>
              </a:buClr>
              <a:buSzPct val="70000"/>
            </a:pPr>
            <a:endParaRPr kumimoji="0" lang="ru-RU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643042" y="1857364"/>
            <a:ext cx="6143668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latin typeface="Times New Roman"/>
                <a:ea typeface="Times New Roman"/>
              </a:rPr>
              <a:t>Две гипотезы:</a:t>
            </a:r>
          </a:p>
          <a:p>
            <a:r>
              <a:rPr lang="ru-RU" sz="2000" dirty="0" smtClean="0">
                <a:latin typeface="Times New Roman"/>
                <a:ea typeface="Times New Roman"/>
              </a:rPr>
              <a:t>1.  Работать, играть в компьютерные игры– вредно,</a:t>
            </a:r>
          </a:p>
          <a:p>
            <a:r>
              <a:rPr lang="ru-RU" sz="2000" dirty="0" smtClean="0">
                <a:latin typeface="Times New Roman"/>
                <a:ea typeface="Times New Roman"/>
              </a:rPr>
              <a:t>2.  Работать , играть в компьютерные игры – полезно.</a:t>
            </a:r>
          </a:p>
          <a:p>
            <a:pPr lvl="0" algn="ctr"/>
            <a:endParaRPr lang="ru-RU" sz="2000" dirty="0" smtClean="0">
              <a:latin typeface="Times New Roman"/>
              <a:ea typeface="Times New Roman"/>
            </a:endParaRPr>
          </a:p>
          <a:p>
            <a:r>
              <a:rPr lang="ru-RU" sz="2000" dirty="0" smtClean="0"/>
              <a:t>Цель нашего исследования – выяснить положительные и отрицательные стороны влияния  компьютера на младших школьников.</a:t>
            </a:r>
          </a:p>
          <a:p>
            <a:endParaRPr lang="ru-RU" sz="2000" dirty="0" smtClean="0"/>
          </a:p>
          <a:p>
            <a:r>
              <a:rPr lang="ru-RU" sz="2000" dirty="0" smtClean="0"/>
              <a:t> Предмет исследования— влияние  компьютера на младших школьников.</a:t>
            </a:r>
            <a:endParaRPr lang="ru-RU" sz="2000" dirty="0"/>
          </a:p>
        </p:txBody>
      </p:sp>
      <p:sp>
        <p:nvSpPr>
          <p:cNvPr id="7" name="TextBox 6"/>
          <p:cNvSpPr txBox="1"/>
          <p:nvPr/>
        </p:nvSpPr>
        <p:spPr>
          <a:xfrm>
            <a:off x="1500166" y="571480"/>
            <a:ext cx="57150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/>
              <a:t>                              Введение:</a:t>
            </a:r>
            <a:endParaRPr lang="ru-RU" sz="2400" dirty="0"/>
          </a:p>
        </p:txBody>
      </p:sp>
    </p:spTree>
  </p:cSld>
  <p:clrMapOvr>
    <a:masterClrMapping/>
  </p:clrMapOvr>
  <p:transition>
    <p:randomBar dir="vert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solidFill>
                  <a:srgbClr val="0070C0"/>
                </a:solidFill>
              </a:rPr>
              <a:t> Наша задача в этой работе</a:t>
            </a:r>
            <a:endParaRPr lang="ru-RU" dirty="0">
              <a:solidFill>
                <a:srgbClr val="0070C0"/>
              </a:solidFill>
            </a:endParaRPr>
          </a:p>
        </p:txBody>
      </p:sp>
      <p:sp>
        <p:nvSpPr>
          <p:cNvPr id="5" name="Содержимое 7"/>
          <p:cNvSpPr txBox="1">
            <a:spLocks/>
          </p:cNvSpPr>
          <p:nvPr/>
        </p:nvSpPr>
        <p:spPr>
          <a:xfrm>
            <a:off x="827584" y="1628800"/>
            <a:ext cx="7560840" cy="4525963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>
            <a:normAutofit/>
          </a:bodyPr>
          <a:lstStyle/>
          <a:p>
            <a:pPr marL="342900" indent="-342900" algn="ctr">
              <a:spcBef>
                <a:spcPct val="20000"/>
              </a:spcBef>
              <a:buClr>
                <a:schemeClr val="accent1"/>
              </a:buClr>
              <a:buSzPct val="70000"/>
            </a:pPr>
            <a:endParaRPr lang="ru-RU" sz="2800" dirty="0" smtClean="0">
              <a:solidFill>
                <a:srgbClr val="FF0000"/>
              </a:solidFill>
              <a:latin typeface="Calibri" pitchFamily="34" charset="0"/>
            </a:endParaRPr>
          </a:p>
          <a:p>
            <a:pPr marL="342900" indent="-342900" algn="ctr">
              <a:spcBef>
                <a:spcPct val="20000"/>
              </a:spcBef>
              <a:buClr>
                <a:schemeClr val="accent1"/>
              </a:buClr>
              <a:buSzPct val="70000"/>
            </a:pPr>
            <a:r>
              <a:rPr lang="ru-RU" sz="2800" dirty="0" smtClean="0">
                <a:solidFill>
                  <a:schemeClr val="tx1"/>
                </a:solidFill>
                <a:latin typeface="Calibri" pitchFamily="34" charset="0"/>
              </a:rPr>
              <a:t>В этой работе  нам хотелось бы осветить и взвесить основные плюсы и минусы работы с компьютером. Каждый школьник, начинающий свое общение с ПК, должен знать и понимать, что не только человек управляет компьютером, но и </a:t>
            </a:r>
            <a:r>
              <a:rPr lang="ru-RU" sz="2800" dirty="0" smtClean="0">
                <a:latin typeface="Calibri" pitchFamily="34" charset="0"/>
              </a:rPr>
              <a:t>компьютер оказывает воздействие на людей.</a:t>
            </a:r>
            <a:endParaRPr kumimoji="0" lang="ru-RU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itchFamily="34" charset="0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188640"/>
            <a:ext cx="8686800" cy="838200"/>
          </a:xfrm>
          <a:noFill/>
          <a:ln>
            <a:noFill/>
          </a:ln>
          <a:effectLst/>
        </p:spPr>
        <p:txBody>
          <a:bodyPr/>
          <a:lstStyle/>
          <a:p>
            <a:pPr algn="ctr"/>
            <a:r>
              <a:rPr lang="ru-RU" dirty="0" smtClean="0">
                <a:solidFill>
                  <a:srgbClr val="002060"/>
                </a:solidFill>
              </a:rPr>
              <a:t>Компьютер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95536" y="5157192"/>
            <a:ext cx="8352928" cy="769441"/>
          </a:xfrm>
          <a:prstGeom prst="rect">
            <a:avLst/>
          </a:prstGeom>
          <a:gradFill flip="none" rotWithShape="1">
            <a:gsLst>
              <a:gs pos="0">
                <a:srgbClr val="FF0000"/>
              </a:gs>
              <a:gs pos="50000">
                <a:srgbClr val="FF0000">
                  <a:tint val="44500"/>
                  <a:satMod val="160000"/>
                </a:srgbClr>
              </a:gs>
              <a:gs pos="100000">
                <a:srgbClr val="FF0000">
                  <a:tint val="23500"/>
                  <a:satMod val="160000"/>
                </a:srgbClr>
              </a:gs>
            </a:gsLst>
            <a:lin ang="5400000" scaled="1"/>
            <a:tileRect/>
          </a:gradFill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latin typeface="Calibri" pitchFamily="34" charset="0"/>
              </a:rPr>
              <a:t> </a:t>
            </a:r>
            <a:endParaRPr lang="ru-RU" sz="2000" i="1" dirty="0" smtClean="0">
              <a:latin typeface="Calibri" pitchFamily="34" charset="0"/>
            </a:endParaRPr>
          </a:p>
          <a:p>
            <a:pPr algn="ctr"/>
            <a:endParaRPr lang="ru-RU" sz="2000" i="1" dirty="0" smtClean="0">
              <a:latin typeface="Calibri" pitchFamily="34" charset="0"/>
            </a:endParaRPr>
          </a:p>
        </p:txBody>
      </p:sp>
      <p:sp>
        <p:nvSpPr>
          <p:cNvPr id="12" name="Солнце 11"/>
          <p:cNvSpPr/>
          <p:nvPr/>
        </p:nvSpPr>
        <p:spPr>
          <a:xfrm>
            <a:off x="3059832" y="3356992"/>
            <a:ext cx="432048" cy="432048"/>
          </a:xfrm>
          <a:prstGeom prst="sun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00B050"/>
              </a:solidFill>
            </a:endParaRPr>
          </a:p>
        </p:txBody>
      </p:sp>
      <p:sp>
        <p:nvSpPr>
          <p:cNvPr id="13" name="Горизонтальный свиток 12"/>
          <p:cNvSpPr/>
          <p:nvPr/>
        </p:nvSpPr>
        <p:spPr>
          <a:xfrm>
            <a:off x="6444208" y="1268760"/>
            <a:ext cx="2376264" cy="695265"/>
          </a:xfrm>
          <a:prstGeom prst="horizontalScroll">
            <a:avLst/>
          </a:prstGeom>
        </p:spPr>
        <p:style>
          <a:lnRef idx="1">
            <a:schemeClr val="accen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800" u="sng" dirty="0" smtClean="0">
                <a:solidFill>
                  <a:srgbClr val="002060"/>
                </a:solidFill>
                <a:latin typeface="Cambria" pitchFamily="18" charset="0"/>
              </a:rPr>
              <a:t>Польза</a:t>
            </a:r>
          </a:p>
        </p:txBody>
      </p:sp>
      <p:sp>
        <p:nvSpPr>
          <p:cNvPr id="14" name="Горизонтальный свиток 13"/>
          <p:cNvSpPr/>
          <p:nvPr/>
        </p:nvSpPr>
        <p:spPr>
          <a:xfrm>
            <a:off x="323528" y="1268760"/>
            <a:ext cx="2376264" cy="695265"/>
          </a:xfrm>
          <a:prstGeom prst="horizontalScroll">
            <a:avLst/>
          </a:prstGeom>
        </p:spPr>
        <p:style>
          <a:lnRef idx="1">
            <a:schemeClr val="accen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800" u="sng" dirty="0" smtClean="0">
                <a:solidFill>
                  <a:srgbClr val="002060"/>
                </a:solidFill>
                <a:latin typeface="Cambria" pitchFamily="18" charset="0"/>
              </a:rPr>
              <a:t>Вред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42910" y="5143512"/>
            <a:ext cx="792961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2400" dirty="0" smtClean="0"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К нам учитель подошел.  И сказал, заохав:</a:t>
            </a:r>
            <a:br>
              <a:rPr lang="ru-RU" sz="2400" dirty="0" smtClean="0">
                <a:latin typeface="Calibri" pitchFamily="34" charset="0"/>
                <a:ea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За компьютером сидеть —  Это детям плохо!</a:t>
            </a:r>
            <a:endParaRPr lang="ru-RU" sz="2400" dirty="0" smtClean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7" name="Содержимое 24" descr="clip4404_new.jpg"/>
          <p:cNvPicPr>
            <a:picLocks noGrp="1" noChangeAspect="1"/>
          </p:cNvPicPr>
          <p:nvPr>
            <p:ph idx="1"/>
          </p:nvPr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1214414" y="428604"/>
            <a:ext cx="6668084" cy="4525962"/>
          </a:xfrm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plu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9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0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188640"/>
            <a:ext cx="8686800" cy="838200"/>
          </a:xfrm>
          <a:noFill/>
          <a:ln>
            <a:noFill/>
          </a:ln>
          <a:effectLst/>
        </p:spPr>
        <p:txBody>
          <a:bodyPr/>
          <a:lstStyle/>
          <a:p>
            <a:pPr algn="ctr"/>
            <a:r>
              <a:rPr lang="ru-RU" dirty="0" smtClean="0">
                <a:solidFill>
                  <a:srgbClr val="002060"/>
                </a:solidFill>
              </a:rPr>
              <a:t>Компьютер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95536" y="4357694"/>
            <a:ext cx="8352928" cy="461665"/>
          </a:xfrm>
          <a:prstGeom prst="rect">
            <a:avLst/>
          </a:prstGeom>
          <a:gradFill flip="none" rotWithShape="1">
            <a:gsLst>
              <a:gs pos="0">
                <a:srgbClr val="45F91B">
                  <a:tint val="66000"/>
                  <a:satMod val="160000"/>
                </a:srgbClr>
              </a:gs>
              <a:gs pos="50000">
                <a:srgbClr val="45F91B">
                  <a:tint val="44500"/>
                  <a:satMod val="160000"/>
                </a:srgbClr>
              </a:gs>
              <a:gs pos="100000">
                <a:srgbClr val="45F91B">
                  <a:tint val="23500"/>
                  <a:satMod val="160000"/>
                </a:srgbClr>
              </a:gs>
            </a:gsLst>
            <a:lin ang="5400000" scaled="1"/>
            <a:tileRect/>
          </a:gradFill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latin typeface="Calibri" pitchFamily="34" charset="0"/>
              </a:rPr>
              <a:t> </a:t>
            </a:r>
            <a:endParaRPr lang="ru-RU" sz="2000" i="1" dirty="0">
              <a:latin typeface="Calibri" pitchFamily="34" charset="0"/>
            </a:endParaRPr>
          </a:p>
        </p:txBody>
      </p:sp>
      <p:sp>
        <p:nvSpPr>
          <p:cNvPr id="33" name="Горизонтальный свиток 32"/>
          <p:cNvSpPr/>
          <p:nvPr/>
        </p:nvSpPr>
        <p:spPr>
          <a:xfrm>
            <a:off x="6444208" y="1268760"/>
            <a:ext cx="2376264" cy="695265"/>
          </a:xfrm>
          <a:prstGeom prst="horizontalScroll">
            <a:avLst/>
          </a:prstGeom>
        </p:spPr>
        <p:style>
          <a:lnRef idx="1">
            <a:schemeClr val="accen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800" u="sng" dirty="0" smtClean="0">
                <a:solidFill>
                  <a:srgbClr val="002060"/>
                </a:solidFill>
                <a:latin typeface="Cambria" pitchFamily="18" charset="0"/>
              </a:rPr>
              <a:t>Польза</a:t>
            </a:r>
          </a:p>
        </p:txBody>
      </p:sp>
      <p:sp>
        <p:nvSpPr>
          <p:cNvPr id="34" name="Горизонтальный свиток 33"/>
          <p:cNvSpPr/>
          <p:nvPr/>
        </p:nvSpPr>
        <p:spPr>
          <a:xfrm>
            <a:off x="323528" y="1268760"/>
            <a:ext cx="2376264" cy="695265"/>
          </a:xfrm>
          <a:prstGeom prst="horizontalScroll">
            <a:avLst/>
          </a:prstGeom>
        </p:spPr>
        <p:style>
          <a:lnRef idx="1">
            <a:schemeClr val="accen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800" u="sng" dirty="0" smtClean="0">
                <a:solidFill>
                  <a:srgbClr val="002060"/>
                </a:solidFill>
                <a:latin typeface="Cambria" pitchFamily="18" charset="0"/>
              </a:rPr>
              <a:t>Вред</a:t>
            </a:r>
            <a:endParaRPr lang="ru-RU" sz="2800" u="sng" dirty="0">
              <a:solidFill>
                <a:srgbClr val="002060"/>
              </a:solidFill>
              <a:latin typeface="Cambria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28596" y="4286256"/>
            <a:ext cx="8072494" cy="30777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Плохо это или нет —     Вам решать в итоге.</a:t>
            </a:r>
            <a:br>
              <a:rPr lang="ru-RU" dirty="0" smtClean="0">
                <a:latin typeface="Calibri" pitchFamily="34" charset="0"/>
                <a:ea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Наш учителю ответ  .   Помещаю в </a:t>
            </a:r>
            <a:r>
              <a:rPr lang="ru-RU" dirty="0" err="1" smtClean="0"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блоге</a:t>
            </a:r>
            <a:r>
              <a:rPr lang="ru-RU" dirty="0" smtClean="0">
                <a:latin typeface="Calibri" pitchFamily="34" charset="0"/>
                <a:ea typeface="Times New Roman" pitchFamily="18" charset="0"/>
                <a:cs typeface="Times New Roman" pitchFamily="18" charset="0"/>
              </a:rPr>
              <a:t>: 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ru-RU" dirty="0" smtClean="0"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ru-RU" sz="2000" dirty="0" smtClean="0"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ru-RU" sz="2000" dirty="0" smtClean="0">
              <a:latin typeface="Calibri" pitchFamily="34" charset="0"/>
              <a:cs typeface="Times New Roman" pitchFamily="18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ru-RU" sz="2000" dirty="0" smtClean="0">
              <a:latin typeface="Calibri" pitchFamily="34" charset="0"/>
              <a:cs typeface="Times New Roman" pitchFamily="18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ru-RU" sz="2000" dirty="0" smtClean="0">
              <a:latin typeface="Calibri" pitchFamily="34" charset="0"/>
              <a:cs typeface="Times New Roman" pitchFamily="18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ru-RU" sz="2000" dirty="0" smtClean="0">
              <a:latin typeface="Calibri" pitchFamily="34" charset="0"/>
              <a:cs typeface="Times New Roman" pitchFamily="18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ru-RU" sz="2000" dirty="0" smtClean="0">
              <a:latin typeface="Calibri" pitchFamily="34" charset="0"/>
              <a:cs typeface="Times New Roman" pitchFamily="18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ru-RU" sz="20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71472" y="5072074"/>
            <a:ext cx="757242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Мы с компьютером сдружились.  Многому мы научились.</a:t>
            </a:r>
            <a:br>
              <a:rPr lang="ru-RU" dirty="0" smtClean="0"/>
            </a:br>
            <a:r>
              <a:rPr lang="ru-RU" dirty="0" smtClean="0"/>
              <a:t> Он помощник наш   всегда  . Ведь компьютер — это сила,</a:t>
            </a:r>
            <a:br>
              <a:rPr lang="ru-RU" dirty="0" smtClean="0"/>
            </a:br>
            <a:r>
              <a:rPr lang="ru-RU" dirty="0" smtClean="0"/>
              <a:t>  Ум, наука, перспектива.  </a:t>
            </a:r>
            <a:endParaRPr lang="ru-RU" dirty="0"/>
          </a:p>
        </p:txBody>
      </p:sp>
      <p:pic>
        <p:nvPicPr>
          <p:cNvPr id="16" name="Содержимое 9" descr="clip4404_1.jpg"/>
          <p:cNvPicPr>
            <a:picLocks noGrp="1" noChangeAspect="1"/>
          </p:cNvPicPr>
          <p:nvPr>
            <p:ph idx="1"/>
          </p:nvPr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42976" y="357166"/>
            <a:ext cx="6668084" cy="4525962"/>
          </a:xfrm>
        </p:spPr>
      </p:pic>
      <p:sp>
        <p:nvSpPr>
          <p:cNvPr id="17" name="Солнце 16"/>
          <p:cNvSpPr/>
          <p:nvPr/>
        </p:nvSpPr>
        <p:spPr>
          <a:xfrm>
            <a:off x="2428860" y="2643182"/>
            <a:ext cx="432048" cy="432048"/>
          </a:xfrm>
          <a:prstGeom prst="sun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00B050"/>
              </a:solidFill>
            </a:endParaRPr>
          </a:p>
        </p:txBody>
      </p:sp>
      <p:sp>
        <p:nvSpPr>
          <p:cNvPr id="19" name="Солнце 18"/>
          <p:cNvSpPr/>
          <p:nvPr/>
        </p:nvSpPr>
        <p:spPr>
          <a:xfrm>
            <a:off x="5857884" y="2714620"/>
            <a:ext cx="432048" cy="432048"/>
          </a:xfrm>
          <a:prstGeom prst="sun">
            <a:avLst/>
          </a:prstGeom>
          <a:solidFill>
            <a:srgbClr val="45F91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00B050"/>
              </a:solidFill>
            </a:endParaRPr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6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66FF66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Содержимое 24" descr="clip4404_new.jpg"/>
          <p:cNvPicPr>
            <a:picLocks noGrp="1" noChangeAspect="1"/>
          </p:cNvPicPr>
          <p:nvPr>
            <p:ph idx="1"/>
          </p:nvPr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1142976" y="714356"/>
            <a:ext cx="6768752" cy="3929090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188640"/>
            <a:ext cx="8686800" cy="838200"/>
          </a:xfrm>
          <a:noFill/>
          <a:ln>
            <a:noFill/>
          </a:ln>
          <a:effectLst/>
        </p:spPr>
        <p:txBody>
          <a:bodyPr/>
          <a:lstStyle/>
          <a:p>
            <a:pPr algn="ctr"/>
            <a:r>
              <a:rPr lang="ru-RU" dirty="0" smtClean="0">
                <a:solidFill>
                  <a:srgbClr val="002060"/>
                </a:solidFill>
              </a:rPr>
              <a:t>Компьютер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11" name="Солнце 10"/>
          <p:cNvSpPr/>
          <p:nvPr/>
        </p:nvSpPr>
        <p:spPr>
          <a:xfrm>
            <a:off x="5786446" y="2357430"/>
            <a:ext cx="432048" cy="432048"/>
          </a:xfrm>
          <a:prstGeom prst="sun">
            <a:avLst/>
          </a:prstGeom>
          <a:solidFill>
            <a:srgbClr val="45F91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00B050"/>
              </a:solidFill>
            </a:endParaRPr>
          </a:p>
        </p:txBody>
      </p:sp>
      <p:sp>
        <p:nvSpPr>
          <p:cNvPr id="33" name="Горизонтальный свиток 32"/>
          <p:cNvSpPr/>
          <p:nvPr/>
        </p:nvSpPr>
        <p:spPr>
          <a:xfrm>
            <a:off x="6444208" y="1268760"/>
            <a:ext cx="2376264" cy="695265"/>
          </a:xfrm>
          <a:prstGeom prst="horizontalScroll">
            <a:avLst/>
          </a:prstGeom>
        </p:spPr>
        <p:style>
          <a:lnRef idx="1">
            <a:schemeClr val="accen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800" u="sng" dirty="0" smtClean="0">
                <a:solidFill>
                  <a:srgbClr val="002060"/>
                </a:solidFill>
                <a:latin typeface="Cambria" pitchFamily="18" charset="0"/>
              </a:rPr>
              <a:t>Польза</a:t>
            </a:r>
          </a:p>
        </p:txBody>
      </p:sp>
      <p:sp>
        <p:nvSpPr>
          <p:cNvPr id="34" name="Горизонтальный свиток 33"/>
          <p:cNvSpPr/>
          <p:nvPr/>
        </p:nvSpPr>
        <p:spPr>
          <a:xfrm>
            <a:off x="323528" y="1268760"/>
            <a:ext cx="2376264" cy="695265"/>
          </a:xfrm>
          <a:prstGeom prst="horizontalScroll">
            <a:avLst/>
          </a:prstGeom>
        </p:spPr>
        <p:style>
          <a:lnRef idx="1">
            <a:schemeClr val="accen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800" u="sng" dirty="0" smtClean="0">
                <a:solidFill>
                  <a:srgbClr val="002060"/>
                </a:solidFill>
                <a:latin typeface="Cambria" pitchFamily="18" charset="0"/>
              </a:rPr>
              <a:t>Вред</a:t>
            </a:r>
            <a:endParaRPr lang="ru-RU" sz="2800" u="sng" dirty="0">
              <a:solidFill>
                <a:srgbClr val="002060"/>
              </a:solidFill>
              <a:latin typeface="Cambria" pitchFamily="18" charset="0"/>
            </a:endParaRPr>
          </a:p>
        </p:txBody>
      </p:sp>
      <p:sp>
        <p:nvSpPr>
          <p:cNvPr id="8" name="Солнце 7"/>
          <p:cNvSpPr/>
          <p:nvPr/>
        </p:nvSpPr>
        <p:spPr>
          <a:xfrm>
            <a:off x="3071802" y="3143248"/>
            <a:ext cx="432048" cy="432048"/>
          </a:xfrm>
          <a:prstGeom prst="sun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00B050"/>
              </a:solidFill>
            </a:endParaRPr>
          </a:p>
        </p:txBody>
      </p:sp>
      <p:sp>
        <p:nvSpPr>
          <p:cNvPr id="10" name="Солнце 9"/>
          <p:cNvSpPr/>
          <p:nvPr/>
        </p:nvSpPr>
        <p:spPr>
          <a:xfrm>
            <a:off x="2428860" y="3143248"/>
            <a:ext cx="432048" cy="432048"/>
          </a:xfrm>
          <a:prstGeom prst="sun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00B05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00034" y="4214818"/>
            <a:ext cx="8352928" cy="2246769"/>
          </a:xfrm>
          <a:prstGeom prst="rect">
            <a:avLst/>
          </a:prstGeom>
          <a:gradFill flip="none" rotWithShape="1">
            <a:gsLst>
              <a:gs pos="0">
                <a:srgbClr val="FF0000"/>
              </a:gs>
              <a:gs pos="50000">
                <a:srgbClr val="FF0000">
                  <a:tint val="44500"/>
                  <a:satMod val="160000"/>
                </a:srgbClr>
              </a:gs>
              <a:gs pos="100000">
                <a:srgbClr val="FF0000">
                  <a:tint val="23500"/>
                  <a:satMod val="160000"/>
                </a:srgbClr>
              </a:gs>
            </a:gsLst>
            <a:lin ang="5400000" scaled="1"/>
            <a:tileRect/>
          </a:gradFill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Не сидите за компьютерами, дети,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Очень вредно долго «виснуть» в интернете!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Станут, словно знак вопроса ваши спинки,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А из глаз польются жгучие слезинки,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Будет громкий треск в ушах и слёз разливы!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Посинеют ваши пальцы, словно сливы!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endParaRPr lang="ru-RU" sz="2000" i="1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9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0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188640"/>
            <a:ext cx="8686800" cy="838200"/>
          </a:xfrm>
          <a:noFill/>
          <a:ln>
            <a:noFill/>
          </a:ln>
          <a:effectLst/>
        </p:spPr>
        <p:txBody>
          <a:bodyPr/>
          <a:lstStyle/>
          <a:p>
            <a:pPr algn="ctr"/>
            <a:r>
              <a:rPr lang="ru-RU" dirty="0" smtClean="0">
                <a:solidFill>
                  <a:srgbClr val="002060"/>
                </a:solidFill>
              </a:rPr>
              <a:t>Компьютер</a:t>
            </a:r>
            <a:endParaRPr lang="ru-RU" dirty="0">
              <a:solidFill>
                <a:srgbClr val="002060"/>
              </a:solidFill>
            </a:endParaRPr>
          </a:p>
        </p:txBody>
      </p:sp>
      <p:pic>
        <p:nvPicPr>
          <p:cNvPr id="10" name="Содержимое 9" descr="clip4404_1.jpg"/>
          <p:cNvPicPr>
            <a:picLocks noGrp="1" noChangeAspect="1"/>
          </p:cNvPicPr>
          <p:nvPr>
            <p:ph idx="1"/>
          </p:nvPr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15616" y="571480"/>
            <a:ext cx="6668084" cy="3714776"/>
          </a:xfrm>
        </p:spPr>
      </p:pic>
      <p:sp>
        <p:nvSpPr>
          <p:cNvPr id="11" name="Солнце 10"/>
          <p:cNvSpPr/>
          <p:nvPr/>
        </p:nvSpPr>
        <p:spPr>
          <a:xfrm>
            <a:off x="5643570" y="2500306"/>
            <a:ext cx="432048" cy="432048"/>
          </a:xfrm>
          <a:prstGeom prst="sun">
            <a:avLst/>
          </a:prstGeom>
          <a:solidFill>
            <a:srgbClr val="45F91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00B050"/>
              </a:solidFill>
            </a:endParaRPr>
          </a:p>
        </p:txBody>
      </p:sp>
      <p:sp>
        <p:nvSpPr>
          <p:cNvPr id="12" name="Солнце 11"/>
          <p:cNvSpPr/>
          <p:nvPr/>
        </p:nvSpPr>
        <p:spPr>
          <a:xfrm>
            <a:off x="2500298" y="2571744"/>
            <a:ext cx="432048" cy="432048"/>
          </a:xfrm>
          <a:prstGeom prst="sun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13" name="Горизонтальный свиток 12"/>
          <p:cNvSpPr/>
          <p:nvPr/>
        </p:nvSpPr>
        <p:spPr>
          <a:xfrm>
            <a:off x="6444208" y="1268760"/>
            <a:ext cx="2376264" cy="695265"/>
          </a:xfrm>
          <a:prstGeom prst="horizontalScroll">
            <a:avLst/>
          </a:prstGeom>
        </p:spPr>
        <p:style>
          <a:lnRef idx="1">
            <a:schemeClr val="accen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800" u="sng" dirty="0" smtClean="0">
                <a:solidFill>
                  <a:srgbClr val="002060"/>
                </a:solidFill>
                <a:latin typeface="Cambria" pitchFamily="18" charset="0"/>
              </a:rPr>
              <a:t>Польза</a:t>
            </a:r>
          </a:p>
        </p:txBody>
      </p:sp>
      <p:sp>
        <p:nvSpPr>
          <p:cNvPr id="14" name="Горизонтальный свиток 13"/>
          <p:cNvSpPr/>
          <p:nvPr/>
        </p:nvSpPr>
        <p:spPr>
          <a:xfrm>
            <a:off x="323528" y="1268760"/>
            <a:ext cx="2376264" cy="695265"/>
          </a:xfrm>
          <a:prstGeom prst="horizontalScroll">
            <a:avLst/>
          </a:prstGeom>
        </p:spPr>
        <p:style>
          <a:lnRef idx="1">
            <a:schemeClr val="accen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800" u="sng" dirty="0" smtClean="0">
                <a:solidFill>
                  <a:srgbClr val="002060"/>
                </a:solidFill>
                <a:latin typeface="Cambria" pitchFamily="18" charset="0"/>
              </a:rPr>
              <a:t>Вред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28596" y="3786190"/>
            <a:ext cx="8352928" cy="2862322"/>
          </a:xfrm>
          <a:prstGeom prst="rect">
            <a:avLst/>
          </a:prstGeom>
          <a:gradFill flip="none" rotWithShape="1">
            <a:gsLst>
              <a:gs pos="0">
                <a:srgbClr val="45F91B">
                  <a:tint val="66000"/>
                  <a:satMod val="160000"/>
                </a:srgbClr>
              </a:gs>
              <a:gs pos="50000">
                <a:srgbClr val="45F91B">
                  <a:tint val="44500"/>
                  <a:satMod val="160000"/>
                </a:srgbClr>
              </a:gs>
              <a:gs pos="100000">
                <a:srgbClr val="45F91B">
                  <a:tint val="23500"/>
                  <a:satMod val="160000"/>
                </a:srgbClr>
              </a:gs>
            </a:gsLst>
            <a:lin ang="5400000" scaled="1"/>
            <a:tileRect/>
          </a:gradFill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Мир огромен и широк.  Обойти его ногами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Никогда бы ты не смог.  Но идёт такой прогресс!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 нём – всеобщий интерес, а компьютерные игры – 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Лишь начало для чудес.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 ногу с временем шагай!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От него не отставай.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Файлы, сайты, мегабайты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Потихоньку изучай».</a:t>
            </a:r>
            <a:r>
              <a:rPr lang="ru-RU" sz="2400" dirty="0" smtClean="0"/>
              <a:t/>
            </a:r>
            <a:br>
              <a:rPr lang="ru-RU" sz="2400" dirty="0" smtClean="0"/>
            </a:br>
            <a:endParaRPr lang="ru-RU" sz="2000" i="1" dirty="0">
              <a:latin typeface="Calibri" pitchFamily="34" charset="0"/>
            </a:endParaRPr>
          </a:p>
        </p:txBody>
      </p:sp>
      <p:sp>
        <p:nvSpPr>
          <p:cNvPr id="16" name="Солнце 15"/>
          <p:cNvSpPr/>
          <p:nvPr/>
        </p:nvSpPr>
        <p:spPr>
          <a:xfrm>
            <a:off x="6286512" y="2500306"/>
            <a:ext cx="432048" cy="432048"/>
          </a:xfrm>
          <a:prstGeom prst="sun">
            <a:avLst/>
          </a:prstGeom>
          <a:solidFill>
            <a:srgbClr val="45F91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00B050"/>
              </a:solidFill>
            </a:endParaRPr>
          </a:p>
        </p:txBody>
      </p:sp>
      <p:sp>
        <p:nvSpPr>
          <p:cNvPr id="17" name="Солнце 16"/>
          <p:cNvSpPr/>
          <p:nvPr/>
        </p:nvSpPr>
        <p:spPr>
          <a:xfrm>
            <a:off x="3143240" y="2571744"/>
            <a:ext cx="432048" cy="432048"/>
          </a:xfrm>
          <a:prstGeom prst="sun">
            <a:avLst>
              <a:gd name="adj" fmla="val 22795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00B050"/>
              </a:solidFill>
            </a:endParaRPr>
          </a:p>
        </p:txBody>
      </p:sp>
    </p:spTree>
  </p:cSld>
  <p:clrMapOvr>
    <a:masterClrMapping/>
  </p:clrMapOvr>
  <p:transition>
    <p:strips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12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66FF66"/>
                                      </p:to>
                                    </p:animClr>
                                    <p:set>
                                      <p:cBhvr>
                                        <p:cTn id="13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Содержимое 24" descr="clip4404_new.jpg"/>
          <p:cNvPicPr>
            <a:picLocks noGrp="1" noChangeAspect="1"/>
          </p:cNvPicPr>
          <p:nvPr>
            <p:ph idx="1"/>
          </p:nvPr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87624" y="642918"/>
            <a:ext cx="6768752" cy="3286148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142852"/>
            <a:ext cx="8686800" cy="838200"/>
          </a:xfrm>
          <a:noFill/>
          <a:ln>
            <a:noFill/>
          </a:ln>
          <a:effectLst/>
        </p:spPr>
        <p:txBody>
          <a:bodyPr/>
          <a:lstStyle/>
          <a:p>
            <a:pPr algn="ctr"/>
            <a:r>
              <a:rPr lang="ru-RU" dirty="0" smtClean="0">
                <a:solidFill>
                  <a:srgbClr val="002060"/>
                </a:solidFill>
              </a:rPr>
              <a:t>Компьютер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85720" y="3500438"/>
            <a:ext cx="8352928" cy="3170099"/>
          </a:xfrm>
          <a:prstGeom prst="rect">
            <a:avLst/>
          </a:prstGeom>
          <a:gradFill flip="none" rotWithShape="1">
            <a:gsLst>
              <a:gs pos="0">
                <a:srgbClr val="45F91B">
                  <a:tint val="66000"/>
                  <a:satMod val="160000"/>
                </a:srgbClr>
              </a:gs>
              <a:gs pos="50000">
                <a:srgbClr val="45F91B">
                  <a:tint val="44500"/>
                  <a:satMod val="160000"/>
                </a:srgbClr>
              </a:gs>
              <a:gs pos="100000">
                <a:srgbClr val="45F91B">
                  <a:tint val="23500"/>
                  <a:satMod val="160000"/>
                </a:srgbClr>
              </a:gs>
            </a:gsLst>
            <a:lin ang="5400000" scaled="1"/>
            <a:tileRect/>
          </a:gradFill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000" dirty="0" smtClean="0"/>
              <a:t>Сам себе  заводишь  «мыло»</a:t>
            </a:r>
            <a:br>
              <a:rPr lang="ru-RU" sz="2000" dirty="0" smtClean="0"/>
            </a:br>
            <a:r>
              <a:rPr lang="ru-RU" sz="2000" dirty="0" smtClean="0"/>
              <a:t>И не  любишь порошок.</a:t>
            </a:r>
            <a:br>
              <a:rPr lang="ru-RU" sz="2000" dirty="0" smtClean="0"/>
            </a:br>
            <a:r>
              <a:rPr lang="ru-RU" sz="2000" dirty="0" smtClean="0"/>
              <a:t> Ты же мальчик очень милый,</a:t>
            </a:r>
            <a:br>
              <a:rPr lang="ru-RU" sz="2000" dirty="0" smtClean="0"/>
            </a:br>
            <a:r>
              <a:rPr lang="ru-RU" sz="2000" dirty="0" smtClean="0"/>
              <a:t>Поступаешь  хорошо.</a:t>
            </a:r>
          </a:p>
          <a:p>
            <a:pPr algn="ctr"/>
            <a:endParaRPr lang="ru-RU" sz="2000" dirty="0" smtClean="0"/>
          </a:p>
          <a:p>
            <a:pPr algn="ctr"/>
            <a:endParaRPr lang="ru-RU" sz="2000" dirty="0" smtClean="0"/>
          </a:p>
          <a:p>
            <a:pPr algn="ctr"/>
            <a:endParaRPr lang="ru-RU" sz="2000" dirty="0" smtClean="0"/>
          </a:p>
          <a:p>
            <a:pPr algn="ctr"/>
            <a:endParaRPr lang="ru-RU" sz="2000" dirty="0" smtClean="0"/>
          </a:p>
          <a:p>
            <a:pPr algn="ctr"/>
            <a:endParaRPr lang="ru-RU" sz="2000" dirty="0" smtClean="0"/>
          </a:p>
          <a:p>
            <a:pPr algn="ctr"/>
            <a:endParaRPr lang="ru-RU" sz="2000" b="1" i="1" dirty="0" smtClean="0">
              <a:latin typeface="Calibri" pitchFamily="34" charset="0"/>
            </a:endParaRPr>
          </a:p>
        </p:txBody>
      </p:sp>
      <p:sp>
        <p:nvSpPr>
          <p:cNvPr id="11" name="Солнце 10"/>
          <p:cNvSpPr/>
          <p:nvPr/>
        </p:nvSpPr>
        <p:spPr>
          <a:xfrm>
            <a:off x="5857884" y="2643182"/>
            <a:ext cx="432048" cy="432048"/>
          </a:xfrm>
          <a:prstGeom prst="sun">
            <a:avLst/>
          </a:prstGeom>
          <a:solidFill>
            <a:srgbClr val="45F91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00B050"/>
              </a:solidFill>
            </a:endParaRPr>
          </a:p>
        </p:txBody>
      </p:sp>
      <p:sp>
        <p:nvSpPr>
          <p:cNvPr id="33" name="Горизонтальный свиток 32"/>
          <p:cNvSpPr/>
          <p:nvPr/>
        </p:nvSpPr>
        <p:spPr>
          <a:xfrm>
            <a:off x="6444208" y="1268760"/>
            <a:ext cx="2376264" cy="695265"/>
          </a:xfrm>
          <a:prstGeom prst="horizontalScroll">
            <a:avLst/>
          </a:prstGeom>
        </p:spPr>
        <p:style>
          <a:lnRef idx="1">
            <a:schemeClr val="accen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800" u="sng" dirty="0" smtClean="0">
                <a:solidFill>
                  <a:srgbClr val="002060"/>
                </a:solidFill>
                <a:latin typeface="Cambria" pitchFamily="18" charset="0"/>
              </a:rPr>
              <a:t>Польза</a:t>
            </a:r>
          </a:p>
        </p:txBody>
      </p:sp>
      <p:sp>
        <p:nvSpPr>
          <p:cNvPr id="34" name="Горизонтальный свиток 33"/>
          <p:cNvSpPr/>
          <p:nvPr/>
        </p:nvSpPr>
        <p:spPr>
          <a:xfrm>
            <a:off x="323528" y="1268760"/>
            <a:ext cx="2376264" cy="695265"/>
          </a:xfrm>
          <a:prstGeom prst="horizontalScroll">
            <a:avLst/>
          </a:prstGeom>
        </p:spPr>
        <p:style>
          <a:lnRef idx="1">
            <a:schemeClr val="accen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800" u="sng" dirty="0" smtClean="0">
                <a:solidFill>
                  <a:srgbClr val="002060"/>
                </a:solidFill>
                <a:latin typeface="Cambria" pitchFamily="18" charset="0"/>
              </a:rPr>
              <a:t>Вред</a:t>
            </a:r>
            <a:endParaRPr lang="ru-RU" sz="2800" u="sng" dirty="0">
              <a:solidFill>
                <a:srgbClr val="002060"/>
              </a:solidFill>
              <a:latin typeface="Cambria" pitchFamily="18" charset="0"/>
            </a:endParaRPr>
          </a:p>
        </p:txBody>
      </p:sp>
      <p:sp>
        <p:nvSpPr>
          <p:cNvPr id="8" name="Солнце 7"/>
          <p:cNvSpPr/>
          <p:nvPr/>
        </p:nvSpPr>
        <p:spPr>
          <a:xfrm>
            <a:off x="5429256" y="2643182"/>
            <a:ext cx="432048" cy="432048"/>
          </a:xfrm>
          <a:prstGeom prst="sun">
            <a:avLst/>
          </a:prstGeom>
          <a:solidFill>
            <a:srgbClr val="45F91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00B050"/>
              </a:solidFill>
            </a:endParaRPr>
          </a:p>
        </p:txBody>
      </p:sp>
      <p:sp>
        <p:nvSpPr>
          <p:cNvPr id="10" name="Солнце 9"/>
          <p:cNvSpPr/>
          <p:nvPr/>
        </p:nvSpPr>
        <p:spPr>
          <a:xfrm>
            <a:off x="6286512" y="2643182"/>
            <a:ext cx="432048" cy="432048"/>
          </a:xfrm>
          <a:prstGeom prst="sun">
            <a:avLst/>
          </a:prstGeom>
          <a:solidFill>
            <a:srgbClr val="45F91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00B050"/>
              </a:solidFill>
            </a:endParaRPr>
          </a:p>
        </p:txBody>
      </p:sp>
      <p:sp>
        <p:nvSpPr>
          <p:cNvPr id="12" name="Солнце 11"/>
          <p:cNvSpPr/>
          <p:nvPr/>
        </p:nvSpPr>
        <p:spPr>
          <a:xfrm>
            <a:off x="2357422" y="2000240"/>
            <a:ext cx="432048" cy="432048"/>
          </a:xfrm>
          <a:prstGeom prst="sun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13" name="Солнце 12"/>
          <p:cNvSpPr/>
          <p:nvPr/>
        </p:nvSpPr>
        <p:spPr>
          <a:xfrm>
            <a:off x="2928926" y="2000240"/>
            <a:ext cx="432048" cy="432048"/>
          </a:xfrm>
          <a:prstGeom prst="sun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00B05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285852" y="4714884"/>
            <a:ext cx="60722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2000" dirty="0" smtClean="0"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            Ты  освоил </a:t>
            </a:r>
            <a:r>
              <a:rPr lang="ru-RU" sz="2000" dirty="0" err="1" smtClean="0"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фотошоп</a:t>
            </a:r>
            <a:r>
              <a:rPr lang="ru-RU" sz="2000" dirty="0" smtClean="0">
                <a:latin typeface="Calibri" pitchFamily="34" charset="0"/>
                <a:ea typeface="Times New Roman" pitchFamily="18" charset="0"/>
                <a:cs typeface="Times New Roman" pitchFamily="18" charset="0"/>
              </a:rPr>
              <a:t> — </a:t>
            </a:r>
            <a:r>
              <a:rPr lang="ru-RU" sz="2000" dirty="0" err="1" smtClean="0"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Блюришь</a:t>
            </a:r>
            <a:r>
              <a:rPr lang="ru-RU" sz="2000" dirty="0" smtClean="0"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 </a:t>
            </a:r>
            <a:r>
              <a:rPr lang="ru-RU" sz="2000" dirty="0" err="1" smtClean="0"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фотолица</a:t>
            </a:r>
            <a:r>
              <a:rPr lang="ru-RU" sz="2000" dirty="0" smtClean="0">
                <a:latin typeface="Calibri" pitchFamily="34" charset="0"/>
                <a:ea typeface="Times New Roman" pitchFamily="18" charset="0"/>
                <a:cs typeface="Times New Roman" pitchFamily="18" charset="0"/>
              </a:rPr>
              <a:t>.</a:t>
            </a:r>
            <a:br>
              <a:rPr lang="ru-RU" sz="2000" dirty="0" smtClean="0">
                <a:latin typeface="Calibri" pitchFamily="34" charset="0"/>
                <a:ea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             Это очень хорошо!   В жизни пригодится!</a:t>
            </a:r>
            <a:endParaRPr lang="ru-RU" sz="2000" dirty="0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6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66FF66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1" grpId="0" animBg="1"/>
    </p:bld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Трек">
    <a:dk1>
      <a:sysClr val="windowText" lastClr="000000"/>
    </a:dk1>
    <a:lt1>
      <a:sysClr val="window" lastClr="FFFFFF"/>
    </a:lt1>
    <a:dk2>
      <a:srgbClr val="4E3B30"/>
    </a:dk2>
    <a:lt2>
      <a:srgbClr val="FBEEC9"/>
    </a:lt2>
    <a:accent1>
      <a:srgbClr val="F0A22E"/>
    </a:accent1>
    <a:accent2>
      <a:srgbClr val="A5644E"/>
    </a:accent2>
    <a:accent3>
      <a:srgbClr val="B58B80"/>
    </a:accent3>
    <a:accent4>
      <a:srgbClr val="C3986D"/>
    </a:accent4>
    <a:accent5>
      <a:srgbClr val="A19574"/>
    </a:accent5>
    <a:accent6>
      <a:srgbClr val="C17529"/>
    </a:accent6>
    <a:hlink>
      <a:srgbClr val="AD1F1F"/>
    </a:hlink>
    <a:folHlink>
      <a:srgbClr val="FFC42F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2766</TotalTime>
  <Words>616</Words>
  <Application>Microsoft Office PowerPoint</Application>
  <PresentationFormat>Экран (4:3)</PresentationFormat>
  <Paragraphs>125</Paragraphs>
  <Slides>26</Slides>
  <Notes>6</Notes>
  <HiddenSlides>0</HiddenSlides>
  <MMClips>1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28" baseType="lpstr">
      <vt:lpstr>Трек</vt:lpstr>
      <vt:lpstr>Лист Microsoft Office Excel 97-2003</vt:lpstr>
      <vt:lpstr>Компьютер</vt:lpstr>
      <vt:lpstr>Почему  МЫ выбрали эту тему???</vt:lpstr>
      <vt:lpstr> </vt:lpstr>
      <vt:lpstr> Наша задача в этой работе</vt:lpstr>
      <vt:lpstr>Компьютер</vt:lpstr>
      <vt:lpstr>Компьютер</vt:lpstr>
      <vt:lpstr>Компьютер</vt:lpstr>
      <vt:lpstr>Компьютер</vt:lpstr>
      <vt:lpstr>Компьютер</vt:lpstr>
      <vt:lpstr>Компьютер</vt:lpstr>
      <vt:lpstr>Компьютер</vt:lpstr>
      <vt:lpstr>Компьютер</vt:lpstr>
      <vt:lpstr>Компьютер</vt:lpstr>
      <vt:lpstr>Во избежание проблем со здоровьем следуй нормам работы на компьютере:</vt:lpstr>
      <vt:lpstr>Слайд 15</vt:lpstr>
      <vt:lpstr>Цели использования компьютера</vt:lpstr>
      <vt:lpstr>Время, проводимое за компьютером</vt:lpstr>
      <vt:lpstr>Время, проводимое в Интернете</vt:lpstr>
      <vt:lpstr>Предпочитаемые игры</vt:lpstr>
      <vt:lpstr>Анкетирование  учащихся 1 – 4 классов и их родителей. </vt:lpstr>
      <vt:lpstr>Слайд 21</vt:lpstr>
      <vt:lpstr>Правильная поза при  работе на компьютере:</vt:lpstr>
      <vt:lpstr>Зарядка для глаз:</vt:lpstr>
      <vt:lpstr>Гимнастика:</vt:lpstr>
      <vt:lpstr>Вывод</vt:lpstr>
      <vt:lpstr>Спасибо за внимание!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sou</dc:creator>
  <cp:lastModifiedBy>Администратор</cp:lastModifiedBy>
  <cp:revision>152</cp:revision>
  <dcterms:created xsi:type="dcterms:W3CDTF">2013-02-12T16:58:57Z</dcterms:created>
  <dcterms:modified xsi:type="dcterms:W3CDTF">2017-02-23T11:57:41Z</dcterms:modified>
</cp:coreProperties>
</file>