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2" r:id="rId6"/>
    <p:sldId id="271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96" r:id="rId15"/>
    <p:sldId id="285" r:id="rId16"/>
    <p:sldId id="286" r:id="rId17"/>
    <p:sldId id="287" r:id="rId18"/>
    <p:sldId id="288" r:id="rId19"/>
    <p:sldId id="289" r:id="rId20"/>
    <p:sldId id="293" r:id="rId21"/>
    <p:sldId id="294" r:id="rId22"/>
    <p:sldId id="290" r:id="rId23"/>
    <p:sldId id="291" r:id="rId24"/>
    <p:sldId id="292" r:id="rId25"/>
    <p:sldId id="269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91B"/>
    <a:srgbClr val="C3FDB5"/>
    <a:srgbClr val="009242"/>
    <a:srgbClr val="6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91034" autoAdjust="0"/>
  </p:normalViewPr>
  <p:slideViewPr>
    <p:cSldViewPr>
      <p:cViewPr>
        <p:scale>
          <a:sx n="100" d="100"/>
          <a:sy n="100" d="100"/>
        </p:scale>
        <p:origin x="-28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288941009519781E-2"/>
          <c:y val="0.27373221157245181"/>
          <c:w val="0.58474373449638173"/>
          <c:h val="0.631245770671945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Любишь играть в компьютерные игры?</c:v>
                </c:pt>
              </c:strCache>
            </c:strRef>
          </c:tx>
          <c:dLbls>
            <c:dLbl>
              <c:idx val="0"/>
              <c:layout>
                <c:manualLayout>
                  <c:x val="-0.12386371752345002"/>
                  <c:y val="-0.21254582824130674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средне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Любит</a:t>
            </a:r>
            <a:r>
              <a:rPr lang="ru-RU" baseline="0" dirty="0" smtClean="0"/>
              <a:t> ли и</a:t>
            </a:r>
            <a:r>
              <a:rPr lang="ru-RU" dirty="0" smtClean="0"/>
              <a:t>грать </a:t>
            </a:r>
            <a:r>
              <a:rPr lang="ru-RU" dirty="0"/>
              <a:t>ваш ребенок в компьютерные игры?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Играет ваш ребенок в компьютерные игры?</c:v>
                </c:pt>
              </c:strCache>
            </c:strRef>
          </c:tx>
          <c:dLbls>
            <c:dLbl>
              <c:idx val="0"/>
              <c:layout>
                <c:manualLayout>
                  <c:x val="-3.7576234219589694E-3"/>
                  <c:y val="-0.27283616862279658"/>
                </c:manualLayout>
              </c:layout>
              <c:showPercent val="1"/>
            </c:dLbl>
            <c:dLbl>
              <c:idx val="1"/>
              <c:delete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1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Приносят ли компьютерные игры пользу или вред вашему ребенку?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Приносят ли компьютерные игры пользу или вред вашему ребенку?</c:v>
                </c:pt>
              </c:strCache>
            </c:strRef>
          </c:tx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Польза</c:v>
                </c:pt>
                <c:pt idx="1">
                  <c:v>Вред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17959-09EF-441F-9310-659841F0DFBA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30199-89DD-421C-BFCE-2D3500E1D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30199-89DD-421C-BFCE-2D3500E1DC5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30199-89DD-421C-BFCE-2D3500E1DC5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30199-89DD-421C-BFCE-2D3500E1DC5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30199-89DD-421C-BFCE-2D3500E1DC5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вредоносному программному обеспечению относятся: сетевые черви, файловые вирусы, троянские программы, хакерские утилиты и прочие программы, наносящие вред вашему компьютеру. При отсутствии </a:t>
            </a:r>
            <a:r>
              <a:rPr lang="ru-RU" dirty="0" err="1" smtClean="0"/>
              <a:t>антивирусника</a:t>
            </a:r>
            <a:r>
              <a:rPr lang="ru-RU" dirty="0" smtClean="0"/>
              <a:t>, вы рискуете потерять не только все данные, но и </a:t>
            </a:r>
            <a:r>
              <a:rPr lang="ru-RU" dirty="0" err="1" smtClean="0"/>
              <a:t>програмное</a:t>
            </a:r>
            <a:r>
              <a:rPr lang="ru-RU" dirty="0" smtClean="0"/>
              <a:t> обеспечение.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30199-89DD-421C-BFCE-2D3500E1DC5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30199-89DD-421C-BFCE-2D3500E1DC5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41A6E4-8588-4995-829F-DCAD113A39E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B21312-E55B-46F9-9F42-895C3162B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84;&#1072;&#1084;&#1080;&#1085;&#1099;\FAT\&#1096;&#1082;&#1086;&#1083;&#1072;\&#1087;&#1086;&#1089;&#1086;&#1073;&#1080;&#1103;\&#1087;&#1088;&#1086;&#1077;&#1082;&#1090;\do_chego_doshol_progress.mp3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_____Microsoft_Office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58200" cy="10257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Компьютер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14818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ЖИЗНИ ШКОЛЬНИКА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319562" cy="309007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535782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ученики  3 класса – Филимонова Юлия, Машин Ярослав.</a:t>
            </a:r>
          </a:p>
          <a:p>
            <a:r>
              <a:rPr lang="ru-RU" dirty="0" smtClean="0"/>
              <a:t>Руководитель – Исакова Л.М – учитель начальных  классов.</a:t>
            </a:r>
          </a:p>
          <a:p>
            <a:r>
              <a:rPr lang="ru-RU" dirty="0" smtClean="0"/>
              <a:t>КГУ «Ново – </a:t>
            </a:r>
            <a:r>
              <a:rPr lang="ru-RU" dirty="0" err="1" smtClean="0"/>
              <a:t>Жизненская</a:t>
            </a:r>
            <a:r>
              <a:rPr lang="ru-RU" dirty="0" smtClean="0"/>
              <a:t>» основная средняя школа.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Компьютер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clip4404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052736"/>
            <a:ext cx="6668084" cy="3090644"/>
          </a:xfrm>
        </p:spPr>
      </p:pic>
      <p:sp>
        <p:nvSpPr>
          <p:cNvPr id="11" name="Солнце 10"/>
          <p:cNvSpPr/>
          <p:nvPr/>
        </p:nvSpPr>
        <p:spPr>
          <a:xfrm>
            <a:off x="5929322" y="2500306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2428860" y="2500306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44420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Польза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2352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Вред</a:t>
            </a:r>
          </a:p>
        </p:txBody>
      </p:sp>
      <p:sp>
        <p:nvSpPr>
          <p:cNvPr id="16" name="Солнце 15"/>
          <p:cNvSpPr/>
          <p:nvPr/>
        </p:nvSpPr>
        <p:spPr>
          <a:xfrm>
            <a:off x="6357950" y="2500306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Солнце 16"/>
          <p:cNvSpPr/>
          <p:nvPr/>
        </p:nvSpPr>
        <p:spPr>
          <a:xfrm>
            <a:off x="3286116" y="2500306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3857629"/>
            <a:ext cx="8352928" cy="156966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А если парню крышу рвёт —Бяку смотрит кроха,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Каждый знает: это вот - для ребенка плохо!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А еще в компьютере вирусы, мошенники.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И защиты от них нет!  Очень вреден Интернет!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олнце 18"/>
          <p:cNvSpPr/>
          <p:nvPr/>
        </p:nvSpPr>
        <p:spPr>
          <a:xfrm>
            <a:off x="5500694" y="2500306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Солнце 19"/>
          <p:cNvSpPr/>
          <p:nvPr/>
        </p:nvSpPr>
        <p:spPr>
          <a:xfrm>
            <a:off x="2857488" y="2500306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4" descr="clip4404_new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052736"/>
            <a:ext cx="6768752" cy="45942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Компьютер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157192"/>
            <a:ext cx="8352928" cy="830997"/>
          </a:xfrm>
          <a:prstGeom prst="rect">
            <a:avLst/>
          </a:prstGeom>
          <a:gradFill flip="none" rotWithShape="1">
            <a:gsLst>
              <a:gs pos="0">
                <a:srgbClr val="45F91B">
                  <a:tint val="66000"/>
                  <a:satMod val="160000"/>
                </a:srgbClr>
              </a:gs>
              <a:gs pos="50000">
                <a:srgbClr val="45F91B">
                  <a:tint val="44500"/>
                  <a:satMod val="160000"/>
                </a:srgbClr>
              </a:gs>
              <a:gs pos="100000">
                <a:srgbClr val="45F91B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 Вреден, или нет.</a:t>
            </a:r>
          </a:p>
          <a:p>
            <a:pPr algn="ctr"/>
            <a:r>
              <a:rPr lang="ru-RU" sz="2400" b="1" i="1" dirty="0" smtClean="0">
                <a:latin typeface="Calibri" pitchFamily="34" charset="0"/>
              </a:rPr>
              <a:t>Но я совершаю покупки через Интернет! </a:t>
            </a:r>
            <a:endParaRPr lang="ru-RU" sz="2000" i="1" dirty="0" smtClean="0">
              <a:latin typeface="Calibri" pitchFamily="34" charset="0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5868144" y="3573016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644420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Польза</a:t>
            </a:r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32352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Вред</a:t>
            </a:r>
            <a:endParaRPr lang="ru-RU" sz="2800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5436096" y="4005064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6300192" y="4005064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2267744" y="2996952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2699792" y="2996952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3131840" y="2996952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Солнце 14"/>
          <p:cNvSpPr/>
          <p:nvPr/>
        </p:nvSpPr>
        <p:spPr>
          <a:xfrm>
            <a:off x="5868144" y="4005064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Компьютер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clip4404_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052736"/>
            <a:ext cx="6668084" cy="4525962"/>
          </a:xfrm>
        </p:spPr>
      </p:pic>
      <p:sp>
        <p:nvSpPr>
          <p:cNvPr id="11" name="Солнце 10"/>
          <p:cNvSpPr/>
          <p:nvPr/>
        </p:nvSpPr>
        <p:spPr>
          <a:xfrm>
            <a:off x="5940152" y="3356992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2339752" y="3356992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44420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Польза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2352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Вред</a:t>
            </a:r>
          </a:p>
        </p:txBody>
      </p:sp>
      <p:sp>
        <p:nvSpPr>
          <p:cNvPr id="16" name="Солнце 15"/>
          <p:cNvSpPr/>
          <p:nvPr/>
        </p:nvSpPr>
        <p:spPr>
          <a:xfrm>
            <a:off x="6372200" y="3356992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Солнце 16"/>
          <p:cNvSpPr/>
          <p:nvPr/>
        </p:nvSpPr>
        <p:spPr>
          <a:xfrm>
            <a:off x="3203848" y="3356992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5165229"/>
            <a:ext cx="8352928" cy="83099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А  если  кроха сутки там, есть и пить не хочет</a:t>
            </a:r>
            <a:b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Я друзья скажу  вам так   — Это плохо очень!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олнце 18"/>
          <p:cNvSpPr/>
          <p:nvPr/>
        </p:nvSpPr>
        <p:spPr>
          <a:xfrm>
            <a:off x="5508104" y="3356992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" name="Солнце 19"/>
          <p:cNvSpPr/>
          <p:nvPr/>
        </p:nvSpPr>
        <p:spPr>
          <a:xfrm>
            <a:off x="2771800" y="2924944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Солнце 14"/>
          <p:cNvSpPr/>
          <p:nvPr/>
        </p:nvSpPr>
        <p:spPr>
          <a:xfrm>
            <a:off x="2771800" y="3356992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Солнце 20"/>
          <p:cNvSpPr/>
          <p:nvPr/>
        </p:nvSpPr>
        <p:spPr>
          <a:xfrm>
            <a:off x="5940152" y="2924944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4" descr="clip4404_new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500042"/>
            <a:ext cx="6768752" cy="35004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Компьютер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571876"/>
            <a:ext cx="8352928" cy="1138773"/>
          </a:xfrm>
          <a:prstGeom prst="rect">
            <a:avLst/>
          </a:prstGeom>
          <a:gradFill flip="none" rotWithShape="1">
            <a:gsLst>
              <a:gs pos="0">
                <a:srgbClr val="45F91B">
                  <a:tint val="66000"/>
                  <a:satMod val="160000"/>
                </a:srgbClr>
              </a:gs>
              <a:gs pos="50000">
                <a:srgbClr val="45F91B">
                  <a:tint val="44500"/>
                  <a:satMod val="160000"/>
                </a:srgbClr>
              </a:gs>
              <a:gs pos="100000">
                <a:srgbClr val="45F91B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 В мире современном, без компьютера не обойтись!</a:t>
            </a:r>
          </a:p>
          <a:p>
            <a:pPr algn="ctr"/>
            <a:endParaRPr lang="ru-RU" sz="2400" b="1" dirty="0" smtClean="0">
              <a:latin typeface="Calibri" pitchFamily="34" charset="0"/>
            </a:endParaRPr>
          </a:p>
          <a:p>
            <a:pPr algn="ctr"/>
            <a:endParaRPr lang="ru-RU" sz="2000" i="1" dirty="0" smtClean="0">
              <a:latin typeface="Calibri" pitchFamily="34" charset="0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6215074" y="2786058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644420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Польза</a:t>
            </a:r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32352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Вред</a:t>
            </a:r>
            <a:endParaRPr lang="ru-RU" sz="2800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5357818" y="2786058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5929322" y="2214554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2285984" y="1857364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2643174" y="1857364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3071802" y="1857364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Солнце 14"/>
          <p:cNvSpPr/>
          <p:nvPr/>
        </p:nvSpPr>
        <p:spPr>
          <a:xfrm>
            <a:off x="6143636" y="2500306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Солнце 15"/>
          <p:cNvSpPr/>
          <p:nvPr/>
        </p:nvSpPr>
        <p:spPr>
          <a:xfrm>
            <a:off x="2714612" y="1428736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Солнце 16"/>
          <p:cNvSpPr/>
          <p:nvPr/>
        </p:nvSpPr>
        <p:spPr>
          <a:xfrm>
            <a:off x="5715008" y="2500306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9" name="Солнце 18"/>
          <p:cNvSpPr/>
          <p:nvPr/>
        </p:nvSpPr>
        <p:spPr>
          <a:xfrm>
            <a:off x="5786446" y="2786058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471488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Оказалось, что компьютер  с именем волшебным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Стал для каждого из нас  помощником учебным!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Во избежание проблем со здоровьем</a:t>
            </a:r>
            <a:b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следуй нормам работы на компьютере: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500174"/>
          <a:ext cx="5715040" cy="3494738"/>
        </p:xfrm>
        <a:graphic>
          <a:graphicData uri="http://schemas.openxmlformats.org/drawingml/2006/table">
            <a:tbl>
              <a:tblPr/>
              <a:tblGrid>
                <a:gridCol w="1392933"/>
                <a:gridCol w="4322107"/>
              </a:tblGrid>
              <a:tr h="670224">
                <a:tc>
                  <a:txBody>
                    <a:bodyPr/>
                    <a:lstStyle/>
                    <a:p>
                      <a:pPr marL="114300"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Класс</a:t>
                      </a:r>
                      <a:endParaRPr lang="ru-RU" sz="1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Продолжительность работы за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компьютером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921">
                <a:tc>
                  <a:txBody>
                    <a:bodyPr/>
                    <a:lstStyle/>
                    <a:p>
                      <a:pPr marL="114300" algn="ctr"/>
                      <a:r>
                        <a:rPr lang="ru-RU" sz="1800">
                          <a:latin typeface="Comic Sans MS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/>
                      <a:r>
                        <a:rPr lang="ru-RU" sz="1800" dirty="0">
                          <a:latin typeface="Comic Sans MS" pitchFamily="66" charset="0"/>
                        </a:rPr>
                        <a:t>45 минут в неделю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921">
                <a:tc>
                  <a:txBody>
                    <a:bodyPr/>
                    <a:lstStyle/>
                    <a:p>
                      <a:pPr marL="114300" algn="ctr"/>
                      <a:r>
                        <a:rPr lang="ru-RU" sz="1800">
                          <a:latin typeface="Comic Sans MS" pitchFamily="66" charset="0"/>
                        </a:rPr>
                        <a:t>2—3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/>
                      <a:r>
                        <a:rPr lang="ru-RU" sz="1800" dirty="0">
                          <a:latin typeface="Comic Sans MS" pitchFamily="66" charset="0"/>
                        </a:rPr>
                        <a:t>45 минут в неделю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0224">
                <a:tc>
                  <a:txBody>
                    <a:bodyPr/>
                    <a:lstStyle/>
                    <a:p>
                      <a:pPr marL="114300" algn="ctr"/>
                      <a:r>
                        <a:rPr lang="ru-RU" sz="1800">
                          <a:latin typeface="Comic Sans MS" pitchFamily="66" charset="0"/>
                        </a:rPr>
                        <a:t>4—6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/>
                      <a:r>
                        <a:rPr lang="ru-RU" sz="1800" dirty="0">
                          <a:latin typeface="Comic Sans MS" pitchFamily="66" charset="0"/>
                        </a:rPr>
                        <a:t>2 часа в неделю,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не  </a:t>
                      </a:r>
                      <a:r>
                        <a:rPr lang="ru-RU" sz="1800" dirty="0">
                          <a:latin typeface="Comic Sans MS" pitchFamily="66" charset="0"/>
                        </a:rPr>
                        <a:t>&gt;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 1 </a:t>
                      </a:r>
                      <a:r>
                        <a:rPr lang="ru-RU" sz="1800" dirty="0">
                          <a:latin typeface="Comic Sans MS" pitchFamily="66" charset="0"/>
                        </a:rPr>
                        <a:t>часа в день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0224">
                <a:tc>
                  <a:txBody>
                    <a:bodyPr/>
                    <a:lstStyle/>
                    <a:p>
                      <a:pPr marL="114300" algn="ctr"/>
                      <a:r>
                        <a:rPr lang="ru-RU" sz="1800">
                          <a:latin typeface="Comic Sans MS" pitchFamily="66" charset="0"/>
                        </a:rPr>
                        <a:t>7—9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/>
                      <a:r>
                        <a:rPr lang="ru-RU" sz="1800" dirty="0">
                          <a:latin typeface="Comic Sans MS" pitchFamily="66" charset="0"/>
                        </a:rPr>
                        <a:t>2,5 часа в неделю,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не  &gt; 1 </a:t>
                      </a:r>
                      <a:r>
                        <a:rPr lang="ru-RU" sz="1800" dirty="0">
                          <a:latin typeface="Comic Sans MS" pitchFamily="66" charset="0"/>
                        </a:rPr>
                        <a:t>часа в день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0224">
                <a:tc>
                  <a:txBody>
                    <a:bodyPr/>
                    <a:lstStyle/>
                    <a:p>
                      <a:pPr marL="114300" algn="ctr"/>
                      <a:r>
                        <a:rPr lang="ru-RU" sz="1800">
                          <a:latin typeface="Comic Sans MS" pitchFamily="66" charset="0"/>
                        </a:rPr>
                        <a:t>10—11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/>
                      <a:r>
                        <a:rPr lang="ru-RU" sz="1800" dirty="0">
                          <a:latin typeface="Comic Sans MS" pitchFamily="66" charset="0"/>
                        </a:rPr>
                        <a:t>7 часов в неделю,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не  </a:t>
                      </a:r>
                      <a:r>
                        <a:rPr lang="ru-RU" sz="1800" dirty="0">
                          <a:latin typeface="Comic Sans MS" pitchFamily="66" charset="0"/>
                        </a:rPr>
                        <a:t>&gt; </a:t>
                      </a:r>
                      <a:r>
                        <a:rPr lang="ru-RU" sz="1800" dirty="0" smtClean="0">
                          <a:latin typeface="Comic Sans MS" pitchFamily="66" charset="0"/>
                        </a:rPr>
                        <a:t> 1 </a:t>
                      </a:r>
                      <a:r>
                        <a:rPr lang="ru-RU" sz="1800" dirty="0">
                          <a:latin typeface="Comic Sans MS" pitchFamily="66" charset="0"/>
                        </a:rPr>
                        <a:t>часа в день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3" y="521495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Время, которое ты проведешь за игрой, не сделает тебя сильнее и успешнее в реальной жизни!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785786" y="476250"/>
          <a:ext cx="7715304" cy="5453080"/>
        </p:xfrm>
        <a:graphic>
          <a:graphicData uri="http://schemas.openxmlformats.org/presentationml/2006/ole">
            <p:oleObj spid="_x0000_s1026" name="Worksheet" r:id="rId4" imgW="4991167" imgH="3047932" progId="Excel.Sheet.8">
              <p:embed/>
            </p:oleObj>
          </a:graphicData>
        </a:graphic>
      </p:graphicFrame>
      <p:pic>
        <p:nvPicPr>
          <p:cNvPr id="3" name="do_chego_doshol_progres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OleChart spid="1474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r>
              <a:rPr lang="ru-RU" sz="2800" b="1" i="1">
                <a:solidFill>
                  <a:srgbClr val="FF0066"/>
                </a:solidFill>
              </a:rPr>
              <a:t>Цели использования компьютера</a:t>
            </a:r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>
            <p:ph idx="1"/>
          </p:nvPr>
        </p:nvGraphicFramePr>
        <p:xfrm>
          <a:off x="676275" y="1200150"/>
          <a:ext cx="7589838" cy="4743450"/>
        </p:xfrm>
        <a:graphic>
          <a:graphicData uri="http://schemas.openxmlformats.org/presentationml/2006/ole">
            <p:oleObj spid="_x0000_s2050" name="Worksheet" r:id="rId3" imgW="4267200" imgH="2666975" progId="Excel.Sheet.8">
              <p:embed/>
            </p:oleObj>
          </a:graphicData>
        </a:graphic>
      </p:graphicFrame>
    </p:spTree>
  </p:cSld>
  <p:clrMapOvr>
    <a:masterClrMapping/>
  </p:clrMapOvr>
  <p:transition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  <p:bldOleChart spid="1484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7161212" cy="612775"/>
          </a:xfrm>
        </p:spPr>
        <p:txBody>
          <a:bodyPr/>
          <a:lstStyle/>
          <a:p>
            <a:r>
              <a:rPr lang="ru-RU" sz="2800" b="1" i="1">
                <a:solidFill>
                  <a:srgbClr val="FF0066"/>
                </a:solidFill>
              </a:rPr>
              <a:t>Время, проводимое за компьютером</a:t>
            </a:r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>
            <p:ph idx="1"/>
          </p:nvPr>
        </p:nvGraphicFramePr>
        <p:xfrm>
          <a:off x="885825" y="906463"/>
          <a:ext cx="7419975" cy="4826000"/>
        </p:xfrm>
        <a:graphic>
          <a:graphicData uri="http://schemas.openxmlformats.org/presentationml/2006/ole">
            <p:oleObj spid="_x0000_s3074" name="Worksheet" r:id="rId3" imgW="5667392" imgH="3686104" progId="Excel.Sheet.8">
              <p:embed/>
            </p:oleObj>
          </a:graphicData>
        </a:graphic>
      </p:graphicFrame>
    </p:spTree>
  </p:cSld>
  <p:clrMapOvr>
    <a:masterClrMapping/>
  </p:clrMapOvr>
  <p:transition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  <p:bldOleChart spid="1495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ru-RU" sz="2800" b="1" i="1">
                <a:solidFill>
                  <a:srgbClr val="FF0066"/>
                </a:solidFill>
              </a:rPr>
              <a:t>Время, проводимое в Интернете</a:t>
            </a:r>
          </a:p>
        </p:txBody>
      </p:sp>
      <p:graphicFrame>
        <p:nvGraphicFramePr>
          <p:cNvPr id="152581" name="Object 5"/>
          <p:cNvGraphicFramePr>
            <a:graphicFrameLocks noChangeAspect="1"/>
          </p:cNvGraphicFramePr>
          <p:nvPr>
            <p:ph idx="1"/>
          </p:nvPr>
        </p:nvGraphicFramePr>
        <p:xfrm>
          <a:off x="714375" y="1060450"/>
          <a:ext cx="7772400" cy="4527550"/>
        </p:xfrm>
        <a:graphic>
          <a:graphicData uri="http://schemas.openxmlformats.org/presentationml/2006/ole">
            <p:oleObj spid="_x0000_s4098" name="Worksheet" r:id="rId3" imgW="5362592" imgH="3124124" progId="Excel.Sheet.8">
              <p:embed/>
            </p:oleObj>
          </a:graphicData>
        </a:graphic>
      </p:graphicFrame>
    </p:spTree>
  </p:cSld>
  <p:clrMapOvr>
    <a:masterClrMapping/>
  </p:clrMapOvr>
  <p:transition advTm="9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OleChart spid="1525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ru-RU" sz="2800" b="1" i="1">
                <a:solidFill>
                  <a:srgbClr val="FF0066"/>
                </a:solidFill>
              </a:rPr>
              <a:t>Предпочитаемые игры</a:t>
            </a: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>
            <p:ph idx="1"/>
          </p:nvPr>
        </p:nvGraphicFramePr>
        <p:xfrm>
          <a:off x="752475" y="1289050"/>
          <a:ext cx="7791450" cy="4498975"/>
        </p:xfrm>
        <a:graphic>
          <a:graphicData uri="http://schemas.openxmlformats.org/presentationml/2006/ole">
            <p:oleObj spid="_x0000_s5122" name="Worksheet" r:id="rId3" imgW="5162449" imgH="2981197" progId="Excel.Sheet.8">
              <p:embed/>
            </p:oleObj>
          </a:graphicData>
        </a:graphic>
      </p:graphicFrame>
    </p:spTree>
  </p:cSld>
  <p:clrMapOvr>
    <a:masterClrMapping/>
  </p:clrMapOvr>
  <p:transition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OleChart spid="1536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 для пре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40"/>
            <a:ext cx="9144000" cy="6840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Почему  МЫ выбрали эту тему???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7584" y="1214422"/>
            <a:ext cx="7560840" cy="5072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Компьютеры уже достаточно давно вошли в нашу жизнь. Они изменили мир и возможности человека. Споры о пользе или вреде компьютера очень актуальны для  детей, начинающих свое знакомство с компьютерами.   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 Мы выбрали  тему «Компьютер в жизни школьника», потому что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этот вопрос часто обсуждается   в любой  семье, а так же и в школе.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6672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Анкетирование </a:t>
            </a:r>
            <a:r>
              <a:rPr lang="ru-RU" dirty="0" smtClean="0"/>
              <a:t> учащихся 1 – 4 классов </a:t>
            </a:r>
            <a:r>
              <a:rPr lang="ru-RU" dirty="0"/>
              <a:t>и их родителей.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17 учеников  ,  10 родителей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721119266"/>
              </p:ext>
            </p:extLst>
          </p:nvPr>
        </p:nvGraphicFramePr>
        <p:xfrm>
          <a:off x="179512" y="3284984"/>
          <a:ext cx="40324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808045493"/>
              </p:ext>
            </p:extLst>
          </p:nvPr>
        </p:nvGraphicFramePr>
        <p:xfrm>
          <a:off x="4716016" y="3284984"/>
          <a:ext cx="4104456" cy="291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86512739"/>
      </p:ext>
    </p:extLst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654820085"/>
              </p:ext>
            </p:extLst>
          </p:nvPr>
        </p:nvGraphicFramePr>
        <p:xfrm>
          <a:off x="683568" y="908720"/>
          <a:ext cx="77768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88774414"/>
      </p:ext>
    </p:extLst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Правильная поза при  работе на компьютере:</a:t>
            </a:r>
            <a:endParaRPr lang="ru-RU" dirty="0"/>
          </a:p>
        </p:txBody>
      </p:sp>
      <p:pic>
        <p:nvPicPr>
          <p:cNvPr id="2050" name="Picture 2" descr="C:\Users\User\Desktop\1320252164_681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752888"/>
            <a:ext cx="8749480" cy="4500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32440" y="6267699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469667"/>
      </p:ext>
    </p:extLst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dirty="0" smtClean="0"/>
              <a:t>Зарядка для глаз:</a:t>
            </a:r>
            <a:endParaRPr lang="ru-RU" dirty="0"/>
          </a:p>
        </p:txBody>
      </p:sp>
      <p:pic>
        <p:nvPicPr>
          <p:cNvPr id="3074" name="Picture 2" descr="C:\Users\User\Desktop\КИ-за и против\97823678_4524271_1283928722456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136811" cy="5650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7335147"/>
      </p:ext>
    </p:extLst>
  </p:cSld>
  <p:clrMapOvr>
    <a:masterClrMapping/>
  </p:clrMapOvr>
  <p:transition advTm="7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Гимнастика:</a:t>
            </a:r>
            <a:endParaRPr lang="ru-RU" dirty="0"/>
          </a:p>
        </p:txBody>
      </p:sp>
      <p:pic>
        <p:nvPicPr>
          <p:cNvPr id="4098" name="Picture 2" descr="C:\Users\User\Desktop\КИ-за и против\exercise-at-working-plac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9697"/>
            <a:ext cx="7182544" cy="5087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32440" y="6237312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330717"/>
      </p:ext>
    </p:extLst>
  </p:cSld>
  <p:clrMapOvr>
    <a:masterClrMapping/>
  </p:clrMapOvr>
  <p:transition advTm="7000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Вывод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1000100" y="1643050"/>
            <a:ext cx="756084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Понимай любой большой,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Знай любая кроха: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 компьютер — хорошо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Сидеть долго  — плохо!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3214686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Пользы больше, чем вреда,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Мы это доказали!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Ну , а вред идет от Вас!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Вы этого не знали?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Ведь никто не заставляет,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Вас сидеть часами.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Остальное все, друзья! Вы решайте сами!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Ну , а мы желаем Вам, только лишь здоровья!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И «спасибо» говорим, за внимание благодарим!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4" descr="K:\Варсопко М. проект\komp\hw2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627190" cy="29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2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763"/>
            <a:ext cx="9143999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285720" y="1556792"/>
            <a:ext cx="857256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2800" dirty="0" smtClean="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ru-RU" sz="28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857364"/>
            <a:ext cx="6143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/>
                <a:ea typeface="Times New Roman"/>
              </a:rPr>
              <a:t>Две гипотезы:</a:t>
            </a:r>
          </a:p>
          <a:p>
            <a:r>
              <a:rPr lang="ru-RU" sz="2000" dirty="0" smtClean="0">
                <a:latin typeface="Times New Roman"/>
                <a:ea typeface="Times New Roman"/>
              </a:rPr>
              <a:t>1.  Работать, играть в компьютерные игры– вредно,</a:t>
            </a:r>
          </a:p>
          <a:p>
            <a:r>
              <a:rPr lang="ru-RU" sz="2000" dirty="0" smtClean="0">
                <a:latin typeface="Times New Roman"/>
                <a:ea typeface="Times New Roman"/>
              </a:rPr>
              <a:t>2.  Работать , играть в компьютерные игры – полезно.</a:t>
            </a:r>
          </a:p>
          <a:p>
            <a:pPr lvl="0" algn="ctr"/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 smtClean="0"/>
              <a:t>Цель нашего исследования – выяснить положительные и отрицательные стороны влияния  компьютера на младших школьников.</a:t>
            </a:r>
          </a:p>
          <a:p>
            <a:endParaRPr lang="ru-RU" sz="2000" dirty="0" smtClean="0"/>
          </a:p>
          <a:p>
            <a:r>
              <a:rPr lang="ru-RU" sz="2000" dirty="0" smtClean="0"/>
              <a:t> Предмет исследования— влияние  компьютера на младших школьников.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57148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    Введение:</a:t>
            </a:r>
            <a:endParaRPr lang="ru-RU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Наша задача в этой работе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827584" y="1628800"/>
            <a:ext cx="756084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В этой работе  нам хотелось бы осветить и взвесить основные плюсы и минусы работы с компьютером. Каждый школьник, начинающий свое общение с ПК, должен знать и понимать, что не только человек управляет компьютером, но и </a:t>
            </a:r>
            <a:r>
              <a:rPr lang="ru-RU" sz="2800" dirty="0" smtClean="0">
                <a:latin typeface="Calibri" pitchFamily="34" charset="0"/>
              </a:rPr>
              <a:t>компьютер оказывает воздействие на людей.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Компьютер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157192"/>
            <a:ext cx="8352928" cy="76944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 </a:t>
            </a:r>
            <a:endParaRPr lang="ru-RU" sz="2000" i="1" dirty="0" smtClean="0">
              <a:latin typeface="Calibri" pitchFamily="34" charset="0"/>
            </a:endParaRPr>
          </a:p>
          <a:p>
            <a:pPr algn="ctr"/>
            <a:endParaRPr lang="ru-RU" sz="2000" i="1" dirty="0" smtClean="0">
              <a:latin typeface="Calibri" pitchFamily="34" charset="0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3059832" y="3356992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44420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Польза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2352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Вред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10" y="514351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нам учитель подошел.  И сказал, заохав:</a:t>
            </a:r>
            <a:b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компьютером сидеть —  Это детям плохо!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Содержимое 24" descr="clip4404_new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14414" y="428604"/>
            <a:ext cx="6668084" cy="4525962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Компьютер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357694"/>
            <a:ext cx="8352928" cy="461665"/>
          </a:xfrm>
          <a:prstGeom prst="rect">
            <a:avLst/>
          </a:prstGeom>
          <a:gradFill flip="none" rotWithShape="1">
            <a:gsLst>
              <a:gs pos="0">
                <a:srgbClr val="45F91B">
                  <a:tint val="66000"/>
                  <a:satMod val="160000"/>
                </a:srgbClr>
              </a:gs>
              <a:gs pos="50000">
                <a:srgbClr val="45F91B">
                  <a:tint val="44500"/>
                  <a:satMod val="160000"/>
                </a:srgbClr>
              </a:gs>
              <a:gs pos="100000">
                <a:srgbClr val="45F91B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 </a:t>
            </a:r>
            <a:endParaRPr lang="ru-RU" sz="2000" i="1" dirty="0">
              <a:latin typeface="Calibri" pitchFamily="34" charset="0"/>
            </a:endParaRPr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644420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Польза</a:t>
            </a:r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32352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Вред</a:t>
            </a:r>
            <a:endParaRPr lang="ru-RU" sz="2800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286256"/>
            <a:ext cx="807249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Плохо это или нет —     Вам решать в итоге.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 учителю ответ  .   Помещаю в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блоге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07207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с компьютером сдружились.  Многому мы научились.</a:t>
            </a:r>
            <a:br>
              <a:rPr lang="ru-RU" dirty="0" smtClean="0"/>
            </a:br>
            <a:r>
              <a:rPr lang="ru-RU" dirty="0" smtClean="0"/>
              <a:t> Он помощник наш   всегда  . Ведь компьютер — это сила,</a:t>
            </a:r>
            <a:br>
              <a:rPr lang="ru-RU" dirty="0" smtClean="0"/>
            </a:br>
            <a:r>
              <a:rPr lang="ru-RU" dirty="0" smtClean="0"/>
              <a:t>  Ум, наука, перспектива.  </a:t>
            </a:r>
            <a:endParaRPr lang="ru-RU" dirty="0"/>
          </a:p>
        </p:txBody>
      </p:sp>
      <p:pic>
        <p:nvPicPr>
          <p:cNvPr id="16" name="Содержимое 9" descr="clip4404_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57166"/>
            <a:ext cx="6668084" cy="4525962"/>
          </a:xfrm>
        </p:spPr>
      </p:pic>
      <p:sp>
        <p:nvSpPr>
          <p:cNvPr id="17" name="Солнце 16"/>
          <p:cNvSpPr/>
          <p:nvPr/>
        </p:nvSpPr>
        <p:spPr>
          <a:xfrm>
            <a:off x="2428860" y="2643182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9" name="Солнце 18"/>
          <p:cNvSpPr/>
          <p:nvPr/>
        </p:nvSpPr>
        <p:spPr>
          <a:xfrm>
            <a:off x="5857884" y="2714620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4" descr="clip4404_new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42976" y="714356"/>
            <a:ext cx="6768752" cy="39290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Компьютер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5786446" y="2357430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644420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Польза</a:t>
            </a:r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32352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Вред</a:t>
            </a:r>
            <a:endParaRPr lang="ru-RU" sz="2800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3071802" y="3143248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2428860" y="3143248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214818"/>
            <a:ext cx="8352928" cy="224676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сидите за компьютерами, дети,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вредно долго «виснуть» в интернете!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Станут, словно знак вопроса ваши спинки,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из глаз польются жгучие слезинки,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громкий треск в ушах и слёз разливы!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Посинеют ваши пальцы, словно сливы!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Компьютер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clip4404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571480"/>
            <a:ext cx="6668084" cy="3714776"/>
          </a:xfrm>
        </p:spPr>
      </p:pic>
      <p:sp>
        <p:nvSpPr>
          <p:cNvPr id="11" name="Солнце 10"/>
          <p:cNvSpPr/>
          <p:nvPr/>
        </p:nvSpPr>
        <p:spPr>
          <a:xfrm>
            <a:off x="5643570" y="2500306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2500298" y="2571744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44420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Польза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2352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Вред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3786190"/>
            <a:ext cx="8352928" cy="2862322"/>
          </a:xfrm>
          <a:prstGeom prst="rect">
            <a:avLst/>
          </a:prstGeom>
          <a:gradFill flip="none" rotWithShape="1">
            <a:gsLst>
              <a:gs pos="0">
                <a:srgbClr val="45F91B">
                  <a:tint val="66000"/>
                  <a:satMod val="160000"/>
                </a:srgbClr>
              </a:gs>
              <a:gs pos="50000">
                <a:srgbClr val="45F91B">
                  <a:tint val="44500"/>
                  <a:satMod val="160000"/>
                </a:srgbClr>
              </a:gs>
              <a:gs pos="100000">
                <a:srgbClr val="45F91B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 огромен и широк.  Обойти его ногами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Никогда бы ты не смог.  Но идёт такой прогресс!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нём – всеобщий интерес, а компьютерные игры –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Лишь начало для чудес.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ногу с временем шагай!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него не отставай.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Файлы, сайты, мегабайты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Потихоньку изучай».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i="1" dirty="0">
              <a:latin typeface="Calibri" pitchFamily="34" charset="0"/>
            </a:endParaRPr>
          </a:p>
        </p:txBody>
      </p:sp>
      <p:sp>
        <p:nvSpPr>
          <p:cNvPr id="16" name="Солнце 15"/>
          <p:cNvSpPr/>
          <p:nvPr/>
        </p:nvSpPr>
        <p:spPr>
          <a:xfrm>
            <a:off x="6286512" y="2500306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Солнце 16"/>
          <p:cNvSpPr/>
          <p:nvPr/>
        </p:nvSpPr>
        <p:spPr>
          <a:xfrm>
            <a:off x="3143240" y="2571744"/>
            <a:ext cx="432048" cy="432048"/>
          </a:xfrm>
          <a:prstGeom prst="sun">
            <a:avLst>
              <a:gd name="adj" fmla="val 227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4" descr="clip4404_new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642918"/>
            <a:ext cx="6768752" cy="3286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Компьютер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500438"/>
            <a:ext cx="8352928" cy="3170099"/>
          </a:xfrm>
          <a:prstGeom prst="rect">
            <a:avLst/>
          </a:prstGeom>
          <a:gradFill flip="none" rotWithShape="1">
            <a:gsLst>
              <a:gs pos="0">
                <a:srgbClr val="45F91B">
                  <a:tint val="66000"/>
                  <a:satMod val="160000"/>
                </a:srgbClr>
              </a:gs>
              <a:gs pos="50000">
                <a:srgbClr val="45F91B">
                  <a:tint val="44500"/>
                  <a:satMod val="160000"/>
                </a:srgbClr>
              </a:gs>
              <a:gs pos="100000">
                <a:srgbClr val="45F91B">
                  <a:tint val="23500"/>
                  <a:satMod val="160000"/>
                </a:srgbClr>
              </a:gs>
            </a:gsLst>
            <a:lin ang="54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Сам себе  заводишь  «мыло»</a:t>
            </a:r>
            <a:br>
              <a:rPr lang="ru-RU" sz="2000" dirty="0" smtClean="0"/>
            </a:br>
            <a:r>
              <a:rPr lang="ru-RU" sz="2000" dirty="0" smtClean="0"/>
              <a:t>И не  любишь порошок.</a:t>
            </a:r>
            <a:br>
              <a:rPr lang="ru-RU" sz="2000" dirty="0" smtClean="0"/>
            </a:br>
            <a:r>
              <a:rPr lang="ru-RU" sz="2000" dirty="0" smtClean="0"/>
              <a:t> Ты же мальчик очень милый,</a:t>
            </a:r>
            <a:br>
              <a:rPr lang="ru-RU" sz="2000" dirty="0" smtClean="0"/>
            </a:br>
            <a:r>
              <a:rPr lang="ru-RU" sz="2000" dirty="0" smtClean="0"/>
              <a:t>Поступаешь  хорошо.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b="1" i="1" dirty="0" smtClean="0">
              <a:latin typeface="Calibri" pitchFamily="34" charset="0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5857884" y="2643182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644420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Польза</a:t>
            </a:r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323528" y="1268760"/>
            <a:ext cx="2376264" cy="695265"/>
          </a:xfrm>
          <a:prstGeom prst="horizontalScroll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ambria" pitchFamily="18" charset="0"/>
              </a:rPr>
              <a:t>Вред</a:t>
            </a:r>
            <a:endParaRPr lang="ru-RU" sz="2800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5429256" y="2643182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6286512" y="2643182"/>
            <a:ext cx="432048" cy="432048"/>
          </a:xfrm>
          <a:prstGeom prst="sun">
            <a:avLst/>
          </a:prstGeom>
          <a:solidFill>
            <a:srgbClr val="45F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2357422" y="2000240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2928926" y="2000240"/>
            <a:ext cx="432048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471488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Ты  освоил 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фотошоп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Блюришь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фотолица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Это очень хорошо!   В жизни пригодится!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616</Words>
  <Application>Microsoft Office PowerPoint</Application>
  <PresentationFormat>Экран (4:3)</PresentationFormat>
  <Paragraphs>125</Paragraphs>
  <Slides>26</Slides>
  <Notes>6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Трек</vt:lpstr>
      <vt:lpstr>Лист Microsoft Office Excel 97-2003</vt:lpstr>
      <vt:lpstr>Компьютер</vt:lpstr>
      <vt:lpstr>Почему  МЫ выбрали эту тему???</vt:lpstr>
      <vt:lpstr> </vt:lpstr>
      <vt:lpstr> Наша задача в этой работе</vt:lpstr>
      <vt:lpstr>Компьютер</vt:lpstr>
      <vt:lpstr>Компьютер</vt:lpstr>
      <vt:lpstr>Компьютер</vt:lpstr>
      <vt:lpstr>Компьютер</vt:lpstr>
      <vt:lpstr>Компьютер</vt:lpstr>
      <vt:lpstr>Компьютер</vt:lpstr>
      <vt:lpstr>Компьютер</vt:lpstr>
      <vt:lpstr>Компьютер</vt:lpstr>
      <vt:lpstr>Компьютер</vt:lpstr>
      <vt:lpstr>Во избежание проблем со здоровьем следуй нормам работы на компьютере:</vt:lpstr>
      <vt:lpstr>Слайд 15</vt:lpstr>
      <vt:lpstr>Цели использования компьютера</vt:lpstr>
      <vt:lpstr>Время, проводимое за компьютером</vt:lpstr>
      <vt:lpstr>Время, проводимое в Интернете</vt:lpstr>
      <vt:lpstr>Предпочитаемые игры</vt:lpstr>
      <vt:lpstr>Анкетирование  учащихся 1 – 4 классов и их родителей. </vt:lpstr>
      <vt:lpstr>Слайд 21</vt:lpstr>
      <vt:lpstr>Правильная поза при  работе на компьютере:</vt:lpstr>
      <vt:lpstr>Зарядка для глаз:</vt:lpstr>
      <vt:lpstr>Гимнастика: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sou</dc:creator>
  <cp:lastModifiedBy>Администратор</cp:lastModifiedBy>
  <cp:revision>152</cp:revision>
  <dcterms:created xsi:type="dcterms:W3CDTF">2013-02-12T16:58:57Z</dcterms:created>
  <dcterms:modified xsi:type="dcterms:W3CDTF">2017-02-23T11:57:41Z</dcterms:modified>
</cp:coreProperties>
</file>