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6" r:id="rId3"/>
    <p:sldId id="270" r:id="rId4"/>
    <p:sldId id="258" r:id="rId5"/>
    <p:sldId id="271" r:id="rId6"/>
    <p:sldId id="272" r:id="rId7"/>
    <p:sldId id="277" r:id="rId8"/>
    <p:sldId id="273" r:id="rId9"/>
    <p:sldId id="278" r:id="rId10"/>
    <p:sldId id="274" r:id="rId11"/>
    <p:sldId id="266" r:id="rId12"/>
    <p:sldId id="276" r:id="rId13"/>
    <p:sldId id="275" r:id="rId14"/>
    <p:sldId id="264" r:id="rId15"/>
    <p:sldId id="265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4" autoAdjust="0"/>
    <p:restoredTop sz="94658" autoAdjust="0"/>
  </p:normalViewPr>
  <p:slideViewPr>
    <p:cSldViewPr>
      <p:cViewPr varScale="1">
        <p:scale>
          <a:sx n="74" d="100"/>
          <a:sy n="74" d="100"/>
        </p:scale>
        <p:origin x="-11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6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5A012-0ECF-4A1D-9BE6-7FB0AC0E3D2F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C02DE0-392C-406D-A0AB-4D7DB0CA75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968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02DE0-392C-406D-A0AB-4D7DB0CA75E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02DE0-392C-406D-A0AB-4D7DB0CA75E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A9344-4F25-4148-8339-C972786EFBBF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4B93B-32CB-48A7-B087-2E3E007DD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A9344-4F25-4148-8339-C972786EFBBF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4B93B-32CB-48A7-B087-2E3E007DD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A9344-4F25-4148-8339-C972786EFBBF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4B93B-32CB-48A7-B087-2E3E007DD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A9344-4F25-4148-8339-C972786EFBBF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4B93B-32CB-48A7-B087-2E3E007DD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A9344-4F25-4148-8339-C972786EFBBF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4B93B-32CB-48A7-B087-2E3E007DD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A9344-4F25-4148-8339-C972786EFBBF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4B93B-32CB-48A7-B087-2E3E007DD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A9344-4F25-4148-8339-C972786EFBBF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4B93B-32CB-48A7-B087-2E3E007DD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A9344-4F25-4148-8339-C972786EFBBF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4B93B-32CB-48A7-B087-2E3E007DD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A9344-4F25-4148-8339-C972786EFBBF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4B93B-32CB-48A7-B087-2E3E007DD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A9344-4F25-4148-8339-C972786EFBBF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4B93B-32CB-48A7-B087-2E3E007DD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A9344-4F25-4148-8339-C972786EFBBF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4B93B-32CB-48A7-B087-2E3E007DD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A9344-4F25-4148-8339-C972786EFBBF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4B93B-32CB-48A7-B087-2E3E007DD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5;&#1077;&#1089;&#1085;&#1080;%20&#1076;&#1083;&#1103;%20&#1087;&#1088;&#1086;&#1077;&#1082;&#1090;&#1086;&#1074;\&#1055;&#1077;&#1089;&#1077;&#1085;&#1082;&#1072;%20&#1086;%20&#1089;&#1074;&#1077;&#1090;&#1086;&#1092;&#1086;&#1088;&#1077;+.mp3" TargetMode="Externa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-static.shell.com/" TargetMode="External"/><Relationship Id="rId2" Type="http://schemas.openxmlformats.org/officeDocument/2006/relationships/hyperlink" Target="http://sch657.edusite.ru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hyperlink" Target="http://images.yandex.ru/?lr=21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357166"/>
            <a:ext cx="8501122" cy="1143008"/>
          </a:xfrm>
        </p:spPr>
        <p:txBody>
          <a:bodyPr>
            <a:prstTxWarp prst="textCanUp">
              <a:avLst>
                <a:gd name="adj" fmla="val 68920"/>
              </a:avLst>
            </a:prstTxWarp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Правила дорожного движения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7686" y="5357826"/>
            <a:ext cx="4614850" cy="1500174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rgbClr val="660066"/>
                </a:solidFill>
                <a:latin typeface="Comic Sans MS" pitchFamily="66" charset="0"/>
              </a:rPr>
              <a:t>Презентацию </a:t>
            </a:r>
            <a:r>
              <a:rPr lang="ru-RU" sz="2000" b="1" dirty="0" smtClean="0">
                <a:solidFill>
                  <a:srgbClr val="660066"/>
                </a:solidFill>
                <a:latin typeface="Comic Sans MS" pitchFamily="66" charset="0"/>
              </a:rPr>
              <a:t>подготовила </a:t>
            </a:r>
            <a:endParaRPr lang="ru-RU" sz="2000" b="1" dirty="0" smtClean="0">
              <a:solidFill>
                <a:srgbClr val="660066"/>
              </a:solidFill>
              <a:latin typeface="Comic Sans MS" pitchFamily="66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rgbClr val="660066"/>
                </a:solidFill>
                <a:latin typeface="Comic Sans MS" pitchFamily="66" charset="0"/>
              </a:rPr>
              <a:t>Литяева Людмила </a:t>
            </a:r>
            <a:r>
              <a:rPr lang="ru-RU" sz="2000" b="1" dirty="0">
                <a:solidFill>
                  <a:srgbClr val="660066"/>
                </a:solidFill>
                <a:latin typeface="Comic Sans MS" pitchFamily="66" charset="0"/>
              </a:rPr>
              <a:t>А</a:t>
            </a:r>
            <a:r>
              <a:rPr lang="ru-RU" sz="2000" b="1" dirty="0" smtClean="0">
                <a:solidFill>
                  <a:srgbClr val="660066"/>
                </a:solidFill>
                <a:latin typeface="Comic Sans MS" pitchFamily="66" charset="0"/>
              </a:rPr>
              <a:t>лександровна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rgbClr val="660066"/>
                </a:solidFill>
                <a:latin typeface="Comic Sans MS" pitchFamily="66" charset="0"/>
              </a:rPr>
              <a:t>Учитель начальных классов</a:t>
            </a:r>
            <a:endParaRPr lang="ru-RU" sz="2000" b="1" dirty="0" smtClean="0">
              <a:solidFill>
                <a:srgbClr val="660066"/>
              </a:solidFill>
              <a:latin typeface="Comic Sans MS" pitchFamily="66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defRPr/>
            </a:pPr>
            <a:endParaRPr lang="ru-RU" sz="2100" b="1" dirty="0" smtClean="0">
              <a:solidFill>
                <a:srgbClr val="660066"/>
              </a:solidFill>
              <a:latin typeface="Comic Sans MS" pitchFamily="66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defRPr/>
            </a:pPr>
            <a:endParaRPr lang="ru-RU" sz="2100" b="1" dirty="0" smtClean="0">
              <a:solidFill>
                <a:srgbClr val="660066"/>
              </a:solidFill>
              <a:latin typeface="Comic Sans MS" pitchFamily="66" charset="0"/>
            </a:endParaRPr>
          </a:p>
          <a:p>
            <a:endParaRPr lang="ru-RU" dirty="0"/>
          </a:p>
        </p:txBody>
      </p:sp>
      <p:pic>
        <p:nvPicPr>
          <p:cNvPr id="4" name="Рисунок 3" descr="75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214422"/>
            <a:ext cx="1536192" cy="2002536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2000232" y="1428736"/>
            <a:ext cx="6929486" cy="385765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Цель: научиться безопасно вести себя на </a:t>
            </a: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улицах</a:t>
            </a:r>
            <a:r>
              <a:rPr kumimoji="0" lang="ru-RU" sz="7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.</a:t>
            </a:r>
            <a:endParaRPr kumimoji="0" lang="ru-RU" sz="7200" b="1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7200" b="1" baseline="0" dirty="0" smtClean="0">
                <a:solidFill>
                  <a:srgbClr val="FFC000"/>
                </a:solidFill>
                <a:latin typeface="Comic Sans MS" pitchFamily="66" charset="0"/>
              </a:rPr>
              <a:t>Задачи:</a:t>
            </a:r>
          </a:p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sz="7200" b="1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Выучить правила дорожного движения.</a:t>
            </a:r>
          </a:p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lang="ru-RU" sz="7200" b="1" baseline="0" dirty="0" smtClean="0">
                <a:solidFill>
                  <a:srgbClr val="FFC000"/>
                </a:solidFill>
                <a:latin typeface="Comic Sans MS" pitchFamily="66" charset="0"/>
              </a:rPr>
              <a:t>Выяснить, где может грозить опасность.</a:t>
            </a:r>
          </a:p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sz="7200" b="1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Определить самое безопасное место перехода дороги.</a:t>
            </a:r>
            <a:endParaRPr kumimoji="0" lang="ru-RU" sz="7200" b="1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Содержание:</a:t>
            </a:r>
            <a:endParaRPr lang="ru-RU" sz="7200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 marL="457200" indent="-457200">
              <a:lnSpc>
                <a:spcPct val="120000"/>
              </a:lnSpc>
              <a:buFont typeface="Arial" pitchFamily="34" charset="0"/>
              <a:buAutoNum type="arabicPeriod"/>
              <a:defRPr/>
            </a:pPr>
            <a:r>
              <a:rPr lang="ru-RU" sz="7200" b="1" dirty="0" smtClean="0">
                <a:solidFill>
                  <a:srgbClr val="00B050"/>
                </a:solidFill>
                <a:latin typeface="Comic Sans MS" pitchFamily="66" charset="0"/>
              </a:rPr>
              <a:t>Как правильно переходить дорогу?</a:t>
            </a:r>
          </a:p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lang="ru-RU" sz="7200" b="1" dirty="0" smtClean="0">
                <a:solidFill>
                  <a:srgbClr val="00B050"/>
                </a:solidFill>
                <a:latin typeface="Comic Sans MS" pitchFamily="66" charset="0"/>
              </a:rPr>
              <a:t>Пешеходные переходы.</a:t>
            </a:r>
          </a:p>
          <a:p>
            <a:pPr marL="457200" indent="-457200">
              <a:lnSpc>
                <a:spcPct val="120000"/>
              </a:lnSpc>
              <a:buFont typeface="Arial" pitchFamily="34" charset="0"/>
              <a:buAutoNum type="arabicPeriod"/>
              <a:defRPr/>
            </a:pPr>
            <a:r>
              <a:rPr lang="ru-RU" sz="7200" b="1" dirty="0" smtClean="0">
                <a:solidFill>
                  <a:srgbClr val="00B050"/>
                </a:solidFill>
                <a:latin typeface="Comic Sans MS" pitchFamily="66" charset="0"/>
              </a:rPr>
              <a:t>Важные правила перехода дороги.</a:t>
            </a:r>
          </a:p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lang="ru-RU" sz="7200" b="1" dirty="0" smtClean="0">
                <a:solidFill>
                  <a:srgbClr val="00B050"/>
                </a:solidFill>
                <a:latin typeface="Comic Sans MS" pitchFamily="66" charset="0"/>
              </a:rPr>
              <a:t>При движении по тротуару…</a:t>
            </a:r>
          </a:p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lang="ru-RU" sz="7200" b="1" dirty="0" smtClean="0">
                <a:solidFill>
                  <a:srgbClr val="00B050"/>
                </a:solidFill>
                <a:latin typeface="Comic Sans MS" pitchFamily="66" charset="0"/>
              </a:rPr>
              <a:t>При ожидании транспорта…</a:t>
            </a:r>
          </a:p>
          <a:p>
            <a:pPr marL="457200" indent="-457200">
              <a:lnSpc>
                <a:spcPct val="120000"/>
              </a:lnSpc>
              <a:buFont typeface="Arial" pitchFamily="34" charset="0"/>
              <a:buAutoNum type="arabicPeriod"/>
              <a:defRPr/>
            </a:pPr>
            <a:r>
              <a:rPr lang="ru-RU" sz="7200" b="1" dirty="0" smtClean="0">
                <a:solidFill>
                  <a:srgbClr val="00B050"/>
                </a:solidFill>
                <a:latin typeface="Comic Sans MS" pitchFamily="66" charset="0"/>
              </a:rPr>
              <a:t>Езда на велосипеде.</a:t>
            </a:r>
            <a:endParaRPr kumimoji="0" lang="ru-RU" sz="72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1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1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Содержимое 5" descr="x_2020aab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2000232" y="1402443"/>
            <a:ext cx="6911180" cy="5364279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343904" cy="500066"/>
          </a:xfrm>
          <a:noFill/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Важные правила, как переходить дорогу: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714356"/>
            <a:ext cx="8501122" cy="5786478"/>
          </a:xfrm>
          <a:noFill/>
        </p:spPr>
        <p:txBody>
          <a:bodyPr>
            <a:normAutofit fontScale="25000" lnSpcReduction="20000"/>
          </a:bodyPr>
          <a:lstStyle/>
          <a:p>
            <a:pPr marL="1371600" lvl="0" indent="-1371600" algn="l">
              <a:buFont typeface="+mj-lt"/>
              <a:buAutoNum type="arabicPeriod" startAt="8"/>
            </a:pPr>
            <a:r>
              <a:rPr lang="ru-RU" sz="8000" b="1" dirty="0" smtClean="0">
                <a:solidFill>
                  <a:srgbClr val="00B050"/>
                </a:solidFill>
                <a:latin typeface="Comic Sans MS" pitchFamily="66" charset="0"/>
              </a:rPr>
              <a:t>Переходите дорогу быстрым шагом, но не бегом!</a:t>
            </a:r>
          </a:p>
          <a:p>
            <a:pPr marL="457200" lvl="0" indent="-457200" algn="l">
              <a:buFont typeface="+mj-lt"/>
              <a:buAutoNum type="arabicPeriod" startAt="8"/>
            </a:pPr>
            <a:endParaRPr lang="ru-RU" sz="2000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 marL="457200" lvl="0" indent="-457200" algn="l">
              <a:buFont typeface="+mj-lt"/>
              <a:buAutoNum type="arabicPeriod" startAt="8"/>
            </a:pPr>
            <a:endParaRPr lang="ru-RU" sz="2000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 marL="457200" lvl="0" indent="-457200" algn="l">
              <a:buFont typeface="+mj-lt"/>
              <a:buAutoNum type="arabicPeriod" startAt="8"/>
            </a:pPr>
            <a:endParaRPr lang="ru-RU" sz="2000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 marL="457200" lvl="0" indent="-457200" algn="l">
              <a:buFont typeface="+mj-lt"/>
              <a:buAutoNum type="arabicPeriod" startAt="8"/>
            </a:pPr>
            <a:endParaRPr lang="ru-RU" sz="2000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 marL="457200" lvl="0" indent="-457200" algn="l">
              <a:buFont typeface="+mj-lt"/>
              <a:buAutoNum type="arabicPeriod" startAt="8"/>
            </a:pPr>
            <a:endParaRPr lang="ru-RU" sz="2000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 marL="457200" lvl="0" indent="-457200" algn="l">
              <a:buFont typeface="+mj-lt"/>
              <a:buAutoNum type="arabicPeriod" startAt="8"/>
            </a:pPr>
            <a:endParaRPr lang="ru-RU" sz="2000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 marL="457200" lvl="0" indent="-457200" algn="l">
              <a:buFont typeface="+mj-lt"/>
              <a:buAutoNum type="arabicPeriod" startAt="8"/>
            </a:pPr>
            <a:endParaRPr lang="ru-RU" sz="2000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 marL="457200" lvl="0" indent="-457200" algn="l">
              <a:buFont typeface="+mj-lt"/>
              <a:buAutoNum type="arabicPeriod" startAt="8"/>
            </a:pPr>
            <a:endParaRPr lang="ru-RU" sz="2000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 marL="457200" lvl="0" indent="-457200" algn="l">
              <a:buFont typeface="+mj-lt"/>
              <a:buAutoNum type="arabicPeriod" startAt="8"/>
            </a:pPr>
            <a:endParaRPr lang="ru-RU" sz="2000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 marL="457200" lvl="0" indent="-457200" algn="l">
              <a:buFont typeface="+mj-lt"/>
              <a:buAutoNum type="arabicPeriod" startAt="8"/>
            </a:pPr>
            <a:endParaRPr lang="ru-RU" sz="2000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 marL="457200" lvl="0" indent="-457200" algn="l">
              <a:buFont typeface="+mj-lt"/>
              <a:buAutoNum type="arabicPeriod" startAt="8"/>
            </a:pPr>
            <a:endParaRPr lang="ru-RU" sz="2000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 marL="457200" lvl="0" indent="-457200" algn="l">
              <a:buFont typeface="+mj-lt"/>
              <a:buAutoNum type="arabicPeriod" startAt="8"/>
            </a:pPr>
            <a:endParaRPr lang="ru-RU" sz="2000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 marL="457200" lvl="0" indent="-457200" algn="l">
              <a:buFont typeface="+mj-lt"/>
              <a:buAutoNum type="arabicPeriod" startAt="8"/>
            </a:pPr>
            <a:endParaRPr lang="ru-RU" sz="2000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 marL="457200" lvl="0" indent="-457200" algn="l">
              <a:buFont typeface="+mj-lt"/>
              <a:buAutoNum type="arabicPeriod" startAt="8"/>
            </a:pPr>
            <a:endParaRPr lang="ru-RU" sz="2000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 marL="457200" lvl="0" indent="-457200" algn="l">
              <a:buFont typeface="+mj-lt"/>
              <a:buAutoNum type="arabicPeriod" startAt="8"/>
            </a:pPr>
            <a:endParaRPr lang="ru-RU" sz="2000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 marL="457200" lvl="0" indent="-457200" algn="l">
              <a:buFont typeface="+mj-lt"/>
              <a:buAutoNum type="arabicPeriod" startAt="8"/>
            </a:pPr>
            <a:endParaRPr lang="ru-RU" sz="2000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 marL="457200" lvl="0" indent="-457200" algn="l">
              <a:buFont typeface="+mj-lt"/>
              <a:buAutoNum type="arabicPeriod" startAt="8"/>
            </a:pPr>
            <a:endParaRPr lang="ru-RU" sz="2000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 marL="457200" lvl="0" indent="-457200" algn="l">
              <a:buFont typeface="+mj-lt"/>
              <a:buAutoNum type="arabicPeriod" startAt="8"/>
            </a:pPr>
            <a:endParaRPr lang="ru-RU" sz="2000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 marL="457200" lvl="0" indent="-457200" algn="l">
              <a:buFont typeface="+mj-lt"/>
              <a:buAutoNum type="arabicPeriod" startAt="8"/>
            </a:pPr>
            <a:endParaRPr lang="ru-RU" sz="2000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 marL="457200" lvl="0" indent="-457200" algn="l">
              <a:buFont typeface="+mj-lt"/>
              <a:buAutoNum type="arabicPeriod" startAt="8"/>
            </a:pPr>
            <a:endParaRPr lang="ru-RU" sz="2000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 marL="457200" lvl="0" indent="-457200" algn="l">
              <a:buFont typeface="+mj-lt"/>
              <a:buAutoNum type="arabicPeriod" startAt="8"/>
            </a:pPr>
            <a:endParaRPr lang="ru-RU" sz="2000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 marL="457200" lvl="0" indent="-457200" algn="l">
              <a:buFont typeface="+mj-lt"/>
              <a:buAutoNum type="arabicPeriod" startAt="8"/>
            </a:pPr>
            <a:endParaRPr lang="ru-RU" sz="2000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 marL="457200" lvl="0" indent="-457200" algn="l">
              <a:buFont typeface="+mj-lt"/>
              <a:buAutoNum type="arabicPeriod" startAt="8"/>
            </a:pPr>
            <a:endParaRPr lang="ru-RU" sz="2000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 marL="457200" lvl="0" indent="-457200" algn="l">
              <a:buFont typeface="+mj-lt"/>
              <a:buAutoNum type="arabicPeriod" startAt="8"/>
            </a:pPr>
            <a:endParaRPr lang="ru-RU" sz="2000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 marL="457200" lvl="0" indent="-457200" algn="l">
              <a:buFont typeface="+mj-lt"/>
              <a:buAutoNum type="arabicPeriod" startAt="8"/>
            </a:pPr>
            <a:endParaRPr lang="ru-RU" sz="2000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 marL="457200" lvl="0" indent="-457200" algn="l">
              <a:buFont typeface="+mj-lt"/>
              <a:buAutoNum type="arabicPeriod" startAt="8"/>
            </a:pPr>
            <a:endParaRPr lang="ru-RU" sz="2000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 marL="457200" lvl="0" indent="-457200" algn="l">
              <a:buFont typeface="+mj-lt"/>
              <a:buAutoNum type="arabicPeriod" startAt="8"/>
            </a:pPr>
            <a:endParaRPr lang="ru-RU" sz="2000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 marL="457200" lvl="0" indent="-457200" algn="l">
              <a:buFont typeface="+mj-lt"/>
              <a:buAutoNum type="arabicPeriod" startAt="8"/>
            </a:pPr>
            <a:endParaRPr lang="ru-RU" sz="2000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 marL="457200" lvl="0" indent="-457200" algn="l">
              <a:buFont typeface="+mj-lt"/>
              <a:buAutoNum type="arabicPeriod" startAt="8"/>
            </a:pPr>
            <a:endParaRPr lang="ru-RU" sz="2000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 marL="457200" lvl="0" indent="-457200" algn="l">
              <a:buFont typeface="+mj-lt"/>
              <a:buAutoNum type="arabicPeriod" startAt="8"/>
            </a:pPr>
            <a:endParaRPr lang="ru-RU" sz="2000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 marL="457200" lvl="0" indent="-457200" algn="l">
              <a:buFont typeface="+mj-lt"/>
              <a:buAutoNum type="arabicPeriod" startAt="8"/>
            </a:pPr>
            <a:endParaRPr lang="ru-RU" sz="2000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 marL="457200" lvl="0" indent="-457200" algn="l">
              <a:buFont typeface="+mj-lt"/>
              <a:buAutoNum type="arabicPeriod" startAt="8"/>
            </a:pPr>
            <a:endParaRPr lang="ru-RU" sz="2000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 marL="457200" lvl="0" indent="-457200" algn="l">
              <a:buFont typeface="+mj-lt"/>
              <a:buAutoNum type="arabicPeriod" startAt="8"/>
            </a:pPr>
            <a:endParaRPr lang="ru-RU" sz="2000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 marL="457200" lvl="0" indent="-457200" algn="l">
              <a:buFont typeface="+mj-lt"/>
              <a:buAutoNum type="arabicPeriod" startAt="8"/>
            </a:pPr>
            <a:endParaRPr lang="ru-RU" sz="2000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 marL="457200" lvl="0" indent="-457200" algn="l">
              <a:buFont typeface="+mj-lt"/>
              <a:buAutoNum type="arabicPeriod" startAt="8"/>
            </a:pPr>
            <a:endParaRPr lang="ru-RU" sz="2000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 marL="457200" lvl="0" indent="-457200" algn="l">
              <a:buFont typeface="+mj-lt"/>
              <a:buAutoNum type="arabicPeriod" startAt="8"/>
            </a:pPr>
            <a:endParaRPr lang="ru-RU" sz="2000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 marL="457200" lvl="0" indent="-457200" algn="l">
              <a:buFont typeface="+mj-lt"/>
              <a:buAutoNum type="arabicPeriod" startAt="8"/>
            </a:pPr>
            <a:endParaRPr lang="ru-RU" sz="8000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 marL="457200" lvl="0" indent="-457200" algn="l">
              <a:buFont typeface="+mj-lt"/>
              <a:buAutoNum type="arabicPeriod" startAt="8"/>
            </a:pPr>
            <a:endParaRPr lang="ru-RU" sz="8000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 algn="l"/>
            <a:endParaRPr lang="ru-RU" sz="8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l"/>
            <a:endParaRPr lang="ru-RU" sz="8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l"/>
            <a:endParaRPr lang="ru-RU" sz="8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l"/>
            <a:endParaRPr lang="ru-RU" sz="8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l"/>
            <a:r>
              <a:rPr lang="ru-RU" sz="8000" b="1" dirty="0" smtClean="0">
                <a:solidFill>
                  <a:srgbClr val="FF0000"/>
                </a:solidFill>
                <a:latin typeface="Comic Sans MS" pitchFamily="66" charset="0"/>
              </a:rPr>
              <a:t>И самое главное:</a:t>
            </a:r>
            <a:endParaRPr lang="ru-RU" sz="80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l"/>
            <a:r>
              <a:rPr lang="ru-RU" sz="8000" b="1" dirty="0" smtClean="0">
                <a:solidFill>
                  <a:srgbClr val="FF0000"/>
                </a:solidFill>
                <a:latin typeface="Comic Sans MS" pitchFamily="66" charset="0"/>
              </a:rPr>
              <a:t>БУДЬТЕ ОЧЕНЬ ВНИМАТЕЛЬНЫ ВСЕ ТО ВРЕМЯ, ПОКА ВЫ ПЕРЕХОДИТЕ ДОРОГУ!</a:t>
            </a:r>
            <a:endParaRPr lang="ru-RU" sz="80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457200" lvl="0" indent="-457200" algn="l">
              <a:buFont typeface="+mj-lt"/>
              <a:buAutoNum type="arabicPeriod" startAt="6"/>
            </a:pPr>
            <a:endParaRPr lang="ru-RU" sz="2000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 marL="457200" lvl="0" indent="-457200" algn="l">
              <a:buFont typeface="+mj-lt"/>
              <a:buAutoNum type="arabicPeriod" startAt="6"/>
            </a:pPr>
            <a:endParaRPr lang="ru-RU" sz="2000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 marL="457200" lvl="0" indent="-457200" algn="l">
              <a:buFont typeface="+mj-lt"/>
              <a:buAutoNum type="arabicPeriod" startAt="6"/>
            </a:pPr>
            <a:endParaRPr lang="ru-RU" sz="2000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 marL="457200" lvl="0" indent="-457200" algn="l">
              <a:buFont typeface="+mj-lt"/>
              <a:buAutoNum type="arabicPeriod" startAt="6"/>
            </a:pPr>
            <a:endParaRPr lang="ru-RU" sz="2000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 marL="457200" lvl="0" indent="-457200" algn="l">
              <a:buFont typeface="+mj-lt"/>
              <a:buAutoNum type="arabicPeriod" startAt="6"/>
            </a:pPr>
            <a:r>
              <a:rPr lang="ru-RU" sz="2000" b="1" dirty="0" smtClean="0">
                <a:solidFill>
                  <a:srgbClr val="00B050"/>
                </a:solidFill>
                <a:latin typeface="Comic Sans MS" pitchFamily="66" charset="0"/>
              </a:rPr>
              <a:t> </a:t>
            </a:r>
            <a:endParaRPr lang="ru-RU" sz="2000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 marL="457200" lvl="0" indent="-457200" algn="l"/>
            <a:endParaRPr lang="ru-RU" sz="2400" dirty="0" smtClean="0"/>
          </a:p>
          <a:p>
            <a:pPr marL="457200" lvl="0" indent="-457200" algn="just">
              <a:buFont typeface="+mj-lt"/>
              <a:buAutoNum type="arabicPeriod" startAt="3"/>
            </a:pPr>
            <a:endParaRPr lang="ru-RU" sz="2400" b="1" dirty="0" smtClean="0">
              <a:solidFill>
                <a:srgbClr val="00B050"/>
              </a:solidFill>
            </a:endParaRPr>
          </a:p>
          <a:p>
            <a:pPr marL="457200" lvl="0" indent="-457200" algn="just">
              <a:buFont typeface="+mj-lt"/>
              <a:buAutoNum type="arabicPeriod" startAt="3"/>
            </a:pPr>
            <a:endParaRPr lang="ru-RU" sz="2400" b="1" dirty="0" smtClean="0">
              <a:solidFill>
                <a:srgbClr val="00B050"/>
              </a:solidFill>
            </a:endParaRPr>
          </a:p>
          <a:p>
            <a:pPr marL="457200" lvl="0" indent="-457200" algn="just"/>
            <a:endParaRPr lang="ru-RU" sz="2400" b="1" dirty="0" smtClean="0">
              <a:solidFill>
                <a:srgbClr val="00B050"/>
              </a:solidFill>
            </a:endParaRPr>
          </a:p>
          <a:p>
            <a:pPr marL="457200" lvl="0" indent="-457200" algn="just">
              <a:buFont typeface="+mj-lt"/>
              <a:buAutoNum type="arabicPeriod" startAt="3"/>
            </a:pPr>
            <a:endParaRPr lang="ru-RU" sz="2400" b="1" dirty="0" smtClean="0">
              <a:solidFill>
                <a:srgbClr val="00B050"/>
              </a:solidFill>
            </a:endParaRPr>
          </a:p>
          <a:p>
            <a:pPr marL="457200" lvl="0" indent="-457200" algn="just">
              <a:buFont typeface="+mj-lt"/>
              <a:buAutoNum type="arabicPeriod" startAt="3"/>
            </a:pPr>
            <a:endParaRPr lang="ru-RU" sz="2400" b="1" dirty="0" smtClean="0">
              <a:solidFill>
                <a:srgbClr val="00B050"/>
              </a:solidFill>
            </a:endParaRPr>
          </a:p>
          <a:p>
            <a:pPr marL="457200" indent="-457200" algn="just"/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endParaRPr lang="ru-RU" sz="2400" dirty="0" smtClean="0">
              <a:solidFill>
                <a:srgbClr val="FF0000"/>
              </a:solidFill>
            </a:endParaRPr>
          </a:p>
          <a:p>
            <a:pPr marL="457200" lvl="0" indent="-457200" algn="just">
              <a:buFont typeface="+mj-lt"/>
              <a:buAutoNum type="arabicPeriod" startAt="3"/>
            </a:pPr>
            <a:endParaRPr lang="ru-RU" sz="2400" dirty="0" smtClean="0">
              <a:solidFill>
                <a:srgbClr val="00B050"/>
              </a:solidFill>
            </a:endParaRPr>
          </a:p>
          <a:p>
            <a:pPr marL="457200" indent="-457200" algn="just"/>
            <a:r>
              <a:rPr lang="ru-RU" sz="2400" b="1" dirty="0" smtClean="0">
                <a:solidFill>
                  <a:srgbClr val="00B050"/>
                </a:solidFill>
              </a:rPr>
              <a:t> </a:t>
            </a:r>
            <a:endParaRPr lang="ru-RU" sz="2400" dirty="0" smtClean="0">
              <a:solidFill>
                <a:srgbClr val="00B050"/>
              </a:solidFill>
            </a:endParaRPr>
          </a:p>
          <a:p>
            <a:pPr marL="457200" lvl="0" indent="-457200" algn="l">
              <a:buFont typeface="+mj-lt"/>
              <a:buAutoNum type="arabicPeriod"/>
            </a:pPr>
            <a:endParaRPr lang="ru-RU" sz="2300" b="1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_news_16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071546"/>
            <a:ext cx="8215370" cy="4429156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00312 -0.0296 L -2.5E-6 -0.07216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2100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000108"/>
            <a:ext cx="8572560" cy="2714644"/>
          </a:xfrm>
        </p:spPr>
        <p:txBody>
          <a:bodyPr>
            <a:normAutofit/>
          </a:bodyPr>
          <a:lstStyle/>
          <a:p>
            <a:pPr lvl="0" algn="just"/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Ходите только по тротуарам или пешеходным дорожкам, придерживаясь правой стороны, а если их нет – по левой обочине дороги навстречу движущемуся транспорту.</a:t>
            </a:r>
          </a:p>
          <a:p>
            <a:pPr lvl="0" algn="just"/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Так безопаснее!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14290"/>
            <a:ext cx="857256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+mj-ea"/>
                <a:cs typeface="+mj-cs"/>
              </a:rPr>
              <a:t>При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+mj-ea"/>
                <a:cs typeface="+mj-cs"/>
              </a:rPr>
              <a:t>движении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+mj-ea"/>
                <a:cs typeface="+mj-cs"/>
              </a:rPr>
              <a:t>по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+mj-ea"/>
                <a:cs typeface="+mj-cs"/>
              </a:rPr>
              <a:t>тротуару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6" name="Рисунок 5" descr="i (20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357430"/>
            <a:ext cx="3786214" cy="3786214"/>
          </a:xfrm>
          <a:prstGeom prst="rect">
            <a:avLst/>
          </a:prstGeom>
        </p:spPr>
      </p:pic>
      <p:pic>
        <p:nvPicPr>
          <p:cNvPr id="7" name="Рисунок 6" descr="i (16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1965054"/>
            <a:ext cx="6077946" cy="453578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000108"/>
            <a:ext cx="8572560" cy="2714644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solidFill>
                  <a:srgbClr val="00B050"/>
                </a:solidFill>
                <a:latin typeface="Comic Sans MS" pitchFamily="66" charset="0"/>
              </a:rPr>
              <a:t>Стойте только на посадочных площадках, на тротуаре или обочине, при этом старайся держаться </a:t>
            </a:r>
            <a:r>
              <a:rPr lang="ru-RU" sz="2800" b="1" dirty="0" smtClean="0">
                <a:solidFill>
                  <a:srgbClr val="00B050"/>
                </a:solidFill>
                <a:latin typeface="Comic Sans MS" pitchFamily="66" charset="0"/>
              </a:rPr>
              <a:t>как можно дальше от дороги!</a:t>
            </a:r>
          </a:p>
          <a:p>
            <a:pPr lvl="0" algn="just"/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 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14290"/>
            <a:ext cx="857256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+mj-ea"/>
                <a:cs typeface="+mj-cs"/>
              </a:rPr>
              <a:t>При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+mj-ea"/>
                <a:cs typeface="+mj-cs"/>
              </a:rPr>
              <a:t>ожидании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+mj-ea"/>
                <a:cs typeface="+mj-cs"/>
              </a:rPr>
              <a:t>транспорта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6" name="Рисунок 5" descr="24102008_Date_ilginc_Otobus_Duraklari15909_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428868"/>
            <a:ext cx="5572164" cy="4175223"/>
          </a:xfrm>
          <a:prstGeom prst="rect">
            <a:avLst/>
          </a:prstGeom>
        </p:spPr>
      </p:pic>
      <p:pic>
        <p:nvPicPr>
          <p:cNvPr id="7" name="Рисунок 6" descr="i (17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68116">
            <a:off x="4885085" y="3598542"/>
            <a:ext cx="3738763" cy="2762633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285728"/>
            <a:ext cx="8572560" cy="1928826"/>
          </a:xfrm>
        </p:spPr>
        <p:txBody>
          <a:bodyPr>
            <a:normAutofit fontScale="62500" lnSpcReduction="20000"/>
          </a:bodyPr>
          <a:lstStyle/>
          <a:p>
            <a:pPr algn="just">
              <a:spcBef>
                <a:spcPts val="0"/>
              </a:spcBef>
            </a:pPr>
            <a:r>
              <a:rPr lang="ru-RU" sz="42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Тебе может показаться, что правил слишком много и запомнить их трудно или вообще невозможно. Но гораздо лучше потратить время на то, чтобы выучить правила перехода дороги, чем рисковать своим здоровьем и жизнью!</a:t>
            </a:r>
          </a:p>
          <a:p>
            <a:endParaRPr lang="ru-RU" dirty="0"/>
          </a:p>
        </p:txBody>
      </p:sp>
      <p:pic>
        <p:nvPicPr>
          <p:cNvPr id="4" name="Рисунок 3" descr="8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071678"/>
            <a:ext cx="4572032" cy="4572032"/>
          </a:xfrm>
          <a:prstGeom prst="rect">
            <a:avLst/>
          </a:prstGeom>
        </p:spPr>
      </p:pic>
      <p:pic>
        <p:nvPicPr>
          <p:cNvPr id="7" name="Рисунок 6" descr="1909011295_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926" y="4286256"/>
            <a:ext cx="1976428" cy="1976428"/>
          </a:xfrm>
          <a:prstGeom prst="rect">
            <a:avLst/>
          </a:prstGeom>
        </p:spPr>
      </p:pic>
      <p:pic>
        <p:nvPicPr>
          <p:cNvPr id="5" name="Рисунок 4" descr="1271279045_2caf8f12e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54" y="2357430"/>
            <a:ext cx="4071946" cy="3515447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07157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Comic Sans MS" pitchFamily="66" charset="0"/>
              </a:rPr>
              <a:t>Езда на велосипеде!!!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785770"/>
            <a:ext cx="8358246" cy="6072230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4200" dirty="0" smtClean="0">
                <a:latin typeface="Comic Sans MS" pitchFamily="66" charset="0"/>
              </a:rPr>
              <a:t>	</a:t>
            </a:r>
            <a:r>
              <a:rPr lang="ru-RU" sz="8000" b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Прежде всего, необходимо запомнить: </a:t>
            </a:r>
            <a:r>
              <a:rPr lang="ru-RU" sz="8000" b="1" dirty="0" smtClean="0">
                <a:solidFill>
                  <a:srgbClr val="FF0000"/>
                </a:solidFill>
                <a:latin typeface="Comic Sans MS" pitchFamily="66" charset="0"/>
              </a:rPr>
              <a:t>детям до 14 лет ездить на велосипеде по дорогам и улицам </a:t>
            </a:r>
            <a:r>
              <a:rPr lang="ru-RU" sz="9600" b="1" dirty="0" smtClean="0">
                <a:solidFill>
                  <a:srgbClr val="FF0000"/>
                </a:solidFill>
                <a:latin typeface="Comic Sans MS" pitchFamily="66" charset="0"/>
              </a:rPr>
              <a:t>запрещено!</a:t>
            </a:r>
            <a:r>
              <a:rPr lang="ru-RU" sz="9600" b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8000" b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Почти все это знают, но, к сожалению, не все это правило выполняют. А ещё дети и подростки нередко забывают, что на велосипеде нельзя кататься внутри дворов — там, где разрешено движение автомобилей. </a:t>
            </a:r>
            <a:r>
              <a:rPr lang="ru-RU" sz="8000" b="1" dirty="0" smtClean="0">
                <a:solidFill>
                  <a:srgbClr val="FF0000"/>
                </a:solidFill>
                <a:latin typeface="Comic Sans MS" pitchFamily="66" charset="0"/>
              </a:rPr>
              <a:t>Тем, кому не исполнилось 14 лет, можно ездить на велосипеде по специальным велосипедным дорожкам и закрытым для транспортных средств площадкам.</a:t>
            </a:r>
          </a:p>
          <a:p>
            <a:pPr algn="just"/>
            <a:r>
              <a:rPr lang="ru-RU" sz="8000" b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Есть ещё несколько правил, которые должен знать каждый велосипедист:</a:t>
            </a:r>
          </a:p>
          <a:p>
            <a:pPr algn="just"/>
            <a:r>
              <a:rPr lang="ru-RU" sz="8000" b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1. Необходимо хорошо знать устройство велосипеда и содержать его в хорошем состоянии. Особенно внимательно надо следить за креплением руля и надежностью тормозов.</a:t>
            </a:r>
          </a:p>
          <a:p>
            <a:pPr algn="just"/>
            <a:r>
              <a:rPr lang="ru-RU" sz="8000" b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2. Запрещается кататься на велосипеде по тротуарам, дорожкам парков и бульваров.</a:t>
            </a:r>
          </a:p>
          <a:p>
            <a:pPr algn="just"/>
            <a:r>
              <a:rPr lang="ru-RU" sz="8000" b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3. Категорически запрещается цепляться за любое проезжающее мимо транспортное средство — это очень опасно!</a:t>
            </a:r>
          </a:p>
          <a:p>
            <a:pPr algn="just"/>
            <a:r>
              <a:rPr lang="ru-RU" sz="8000" b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И уж совсем не стоит демонстрировать другим свою «ловкость» и ездить на велосипеде, держась за руль одной рукой или совсем «без рук».</a:t>
            </a:r>
          </a:p>
        </p:txBody>
      </p:sp>
      <p:pic>
        <p:nvPicPr>
          <p:cNvPr id="8" name="Рисунок 7" descr="fly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21142"/>
            <a:ext cx="9144000" cy="6136858"/>
          </a:xfrm>
          <a:prstGeom prst="rect">
            <a:avLst/>
          </a:prstGeom>
        </p:spPr>
      </p:pic>
      <p:pic>
        <p:nvPicPr>
          <p:cNvPr id="9" name="Рисунок 8" descr="0_5fbc9_ca3058c1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14356"/>
            <a:ext cx="9144000" cy="6243974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642910" y="357166"/>
            <a:ext cx="8001056" cy="1754326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Будь внимателен </a:t>
            </a:r>
          </a:p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 дорогах!!!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Рисунок 3" descr="ampel_1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1506126"/>
            <a:ext cx="4143404" cy="5041143"/>
          </a:xfrm>
          <a:prstGeom prst="rect">
            <a:avLst/>
          </a:prstGeom>
        </p:spPr>
      </p:pic>
      <p:pic>
        <p:nvPicPr>
          <p:cNvPr id="5" name="Песенка о светофоре+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929586" y="6000768"/>
            <a:ext cx="590552" cy="590552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488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428604"/>
            <a:ext cx="7929618" cy="578647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rgbClr val="00B050"/>
                </a:solidFill>
              </a:rPr>
              <a:t>РЕСУРСЫ ИНТЕРНЕТ:</a:t>
            </a:r>
          </a:p>
          <a:p>
            <a:pPr algn="l"/>
            <a:r>
              <a:rPr lang="en-US" sz="2000" dirty="0" smtClean="0">
                <a:hlinkClick r:id="rId2"/>
              </a:rPr>
              <a:t>http://sch657.edusite.ru/</a:t>
            </a:r>
            <a:endParaRPr lang="ru-RU" sz="2000" dirty="0" smtClean="0"/>
          </a:p>
          <a:p>
            <a:pPr algn="l"/>
            <a:r>
              <a:rPr lang="en-US" sz="2000" dirty="0" smtClean="0">
                <a:hlinkClick r:id="rId3"/>
              </a:rPr>
              <a:t>http://www-static.shell.com/</a:t>
            </a:r>
            <a:endParaRPr lang="ru-RU" sz="2000" dirty="0" smtClean="0"/>
          </a:p>
          <a:p>
            <a:pPr algn="l"/>
            <a:r>
              <a:rPr lang="en-US" sz="2000" dirty="0" smtClean="0">
                <a:hlinkClick r:id="rId4"/>
              </a:rPr>
              <a:t>http://images.yandex.ru/?lr=213</a:t>
            </a:r>
            <a:endParaRPr lang="ru-RU" sz="2000" dirty="0" smtClean="0"/>
          </a:p>
          <a:p>
            <a:pPr algn="l"/>
            <a:endParaRPr lang="ru-RU" sz="2000" dirty="0"/>
          </a:p>
        </p:txBody>
      </p:sp>
      <p:pic>
        <p:nvPicPr>
          <p:cNvPr id="5" name="Рисунок 4" descr="i (8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7686" y="1143016"/>
            <a:ext cx="4786314" cy="478631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19856443">
            <a:off x="434076" y="2962757"/>
            <a:ext cx="4682693" cy="182449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>
                <a:gd name="adj" fmla="val 25823"/>
              </a:avLst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Спасибо за внимание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8486780" cy="64294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</a:rPr>
              <a:t>Как правильно переходить дорогу?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571480"/>
            <a:ext cx="8643998" cy="6000792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Comic Sans MS" pitchFamily="66" charset="0"/>
              </a:rPr>
              <a:t>	</a:t>
            </a:r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  <a:t>Некоторые пешеходы считают, что надо просто очень быстро перебежать через дорогу и всё будет в порядке. Другие, наоборот, терпеливо ждут, пока на дороге вообще не будет ни одной машины. Но это бывает так редко, что можно простоять несколько часов в ожидании момента, когда можно будет перейти дорогу.</a:t>
            </a:r>
          </a:p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  <a:t>Что же делать? Как правильно переходить дорогу?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Comic Sans MS" pitchFamily="66" charset="0"/>
              </a:rPr>
              <a:t> 	</a:t>
            </a:r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  <a:t>Переходить дорогу можно по пешеходным переходам, в том числе по подземным и надземным, а также по зелёному — разрешающему — сигналу светофора. </a:t>
            </a:r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	</a:t>
            </a:r>
            <a:r>
              <a:rPr lang="ru-RU" sz="1900" dirty="0" smtClean="0">
                <a:latin typeface="Comic Sans MS" pitchFamily="66" charset="0"/>
              </a:rPr>
              <a:t>				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правила дорожного движен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4766878"/>
            <a:ext cx="1643042" cy="2091121"/>
          </a:xfrm>
          <a:prstGeom prst="rect">
            <a:avLst/>
          </a:prstGeom>
        </p:spPr>
      </p:pic>
      <p:pic>
        <p:nvPicPr>
          <p:cNvPr id="6" name="Рисунок 5" descr="i (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3174" y="4071942"/>
            <a:ext cx="3844761" cy="2786058"/>
          </a:xfrm>
          <a:prstGeom prst="rect">
            <a:avLst/>
          </a:prstGeom>
        </p:spPr>
      </p:pic>
      <p:pic>
        <p:nvPicPr>
          <p:cNvPr id="7" name="Рисунок 6" descr="i (5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281338"/>
            <a:ext cx="2490773" cy="2576662"/>
          </a:xfrm>
          <a:prstGeom prst="rect">
            <a:avLst/>
          </a:prstGeom>
        </p:spPr>
      </p:pic>
      <p:pic>
        <p:nvPicPr>
          <p:cNvPr id="10" name="Рисунок 9" descr="62_4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72264" y="3571876"/>
            <a:ext cx="1143008" cy="1139198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5E-6 2.90472E-6 L -0.00312 -0.01897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900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2786058"/>
            <a:ext cx="3857652" cy="1214446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  <a:t>	</a:t>
            </a:r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	</a:t>
            </a:r>
            <a:endParaRPr lang="ru-RU" sz="7400" b="1" dirty="0" smtClean="0">
              <a:latin typeface="Comic Sans MS" pitchFamily="66" charset="0"/>
            </a:endParaRPr>
          </a:p>
          <a:p>
            <a:pPr algn="l"/>
            <a:r>
              <a:rPr lang="ru-RU" sz="7400" b="1" dirty="0" smtClean="0">
                <a:solidFill>
                  <a:srgbClr val="FF0000"/>
                </a:solidFill>
                <a:latin typeface="Comic Sans MS" pitchFamily="66" charset="0"/>
              </a:rPr>
              <a:t>Где ведут ступеньки вниз,</a:t>
            </a:r>
            <a:br>
              <a:rPr lang="ru-RU" sz="74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7400" b="1" dirty="0" smtClean="0">
                <a:solidFill>
                  <a:srgbClr val="FF0000"/>
                </a:solidFill>
                <a:latin typeface="Comic Sans MS" pitchFamily="66" charset="0"/>
              </a:rPr>
              <a:t>Ты спускайся, не ленись.</a:t>
            </a:r>
            <a:br>
              <a:rPr lang="ru-RU" sz="74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7400" b="1" dirty="0" smtClean="0">
                <a:solidFill>
                  <a:srgbClr val="FF0000"/>
                </a:solidFill>
                <a:latin typeface="Comic Sans MS" pitchFamily="66" charset="0"/>
              </a:rPr>
              <a:t>Знать обязан пешеход:</a:t>
            </a:r>
            <a:br>
              <a:rPr lang="ru-RU" sz="74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7400" b="1" dirty="0" smtClean="0">
                <a:solidFill>
                  <a:srgbClr val="FF0000"/>
                </a:solidFill>
                <a:latin typeface="Comic Sans MS" pitchFamily="66" charset="0"/>
              </a:rPr>
              <a:t>Тут …?</a:t>
            </a:r>
          </a:p>
          <a:p>
            <a:endParaRPr lang="ru-RU" dirty="0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071538" y="3500438"/>
            <a:ext cx="3643338" cy="500066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</a:t>
            </a:r>
            <a:endParaRPr kumimoji="0" lang="ru-RU" sz="7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9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ПОДЗЕМНЫЙ ПЕРЕХОД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Рисунок 8" descr="i (10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4000504"/>
            <a:ext cx="4143404" cy="257176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14282" y="1428736"/>
            <a:ext cx="6000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92D050"/>
                </a:solidFill>
                <a:latin typeface="Comic Sans MS" pitchFamily="66" charset="0"/>
              </a:rPr>
              <a:t>Эти знаки означают, что рядом подземный или надземный переход. </a:t>
            </a:r>
          </a:p>
          <a:p>
            <a:r>
              <a:rPr lang="ru-RU" sz="2400" b="1" dirty="0" smtClean="0">
                <a:solidFill>
                  <a:srgbClr val="92D050"/>
                </a:solidFill>
                <a:latin typeface="Comic Sans MS" pitchFamily="66" charset="0"/>
              </a:rPr>
              <a:t>Нам нужно переходить дорогу там! </a:t>
            </a:r>
            <a:endParaRPr lang="ru-RU" sz="2400" b="1" dirty="0">
              <a:solidFill>
                <a:srgbClr val="92D050"/>
              </a:solidFill>
              <a:latin typeface="Comic Sans MS" pitchFamily="66" charset="0"/>
            </a:endParaRPr>
          </a:p>
        </p:txBody>
      </p:sp>
      <p:pic>
        <p:nvPicPr>
          <p:cNvPr id="12" name="Рисунок 11" descr="62_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1357298"/>
            <a:ext cx="1357322" cy="1352797"/>
          </a:xfrm>
          <a:prstGeom prst="rect">
            <a:avLst/>
          </a:prstGeom>
        </p:spPr>
      </p:pic>
      <p:pic>
        <p:nvPicPr>
          <p:cNvPr id="14" name="Рисунок 13" descr="i (1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72396" y="1357298"/>
            <a:ext cx="1357322" cy="1348333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85720" y="214290"/>
            <a:ext cx="857256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+mj-ea"/>
                <a:cs typeface="+mj-cs"/>
              </a:rPr>
              <a:t>Подземный и </a:t>
            </a:r>
            <a:r>
              <a:rPr kumimoji="0" lang="ru-RU" sz="40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надземный переходы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pic>
        <p:nvPicPr>
          <p:cNvPr id="18" name="Рисунок 17" descr="i (1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9124" y="3286124"/>
            <a:ext cx="4563459" cy="3244165"/>
          </a:xfrm>
          <a:prstGeom prst="rect">
            <a:avLst/>
          </a:prstGeom>
        </p:spPr>
      </p:pic>
      <p:sp>
        <p:nvSpPr>
          <p:cNvPr id="19" name="Подзаголовок 2"/>
          <p:cNvSpPr txBox="1">
            <a:spLocks/>
          </p:cNvSpPr>
          <p:nvPr/>
        </p:nvSpPr>
        <p:spPr>
          <a:xfrm>
            <a:off x="4429124" y="5929330"/>
            <a:ext cx="4572000" cy="6429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</a:t>
            </a:r>
            <a:endParaRPr kumimoji="0" lang="ru-RU" sz="7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5900" b="1" dirty="0" smtClean="0">
                <a:latin typeface="Comic Sans MS" pitchFamily="66" charset="0"/>
              </a:rPr>
              <a:t>НАД</a:t>
            </a:r>
            <a:r>
              <a:rPr kumimoji="0" lang="ru-RU" sz="59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ЗЕМНЫЙ ПЕРЕХОД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343904" cy="50006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Важные правила, как переходить дорогу: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714356"/>
            <a:ext cx="8501122" cy="1643074"/>
          </a:xfrm>
          <a:noFill/>
        </p:spPr>
        <p:txBody>
          <a:bodyPr>
            <a:normAutofit fontScale="85000" lnSpcReduction="20000"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400" b="1" dirty="0" smtClean="0">
                <a:solidFill>
                  <a:schemeClr val="tx1"/>
                </a:solidFill>
                <a:latin typeface="Comic Sans MS" pitchFamily="66" charset="0"/>
              </a:rPr>
              <a:t>Прежде чем перейти дорогу, остановитесь у пешеходного перехода на краю тротуара, осмотритесь. Посмотрите налево, направо, ещё раз налево. И, если нет близко движущихся автомобилей – переходите, постоянно контролируя дорожную обстановку поворотом головы во все стороны.</a:t>
            </a:r>
            <a:r>
              <a:rPr lang="ru-RU" sz="2400" b="1" dirty="0" smtClean="0">
                <a:solidFill>
                  <a:schemeClr val="tx1"/>
                </a:solidFill>
              </a:rPr>
              <a:t> </a:t>
            </a:r>
            <a:endParaRPr lang="ru-RU" sz="2400" dirty="0" smtClean="0">
              <a:solidFill>
                <a:schemeClr val="tx1"/>
              </a:solidFill>
            </a:endParaRPr>
          </a:p>
          <a:p>
            <a:pPr marL="457200" lvl="0" indent="-457200" algn="l">
              <a:buFont typeface="+mj-lt"/>
              <a:buAutoNum type="arabicPeriod"/>
            </a:pPr>
            <a:endParaRPr lang="ru-RU" sz="2300" b="1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33810e6821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2287085"/>
            <a:ext cx="7286676" cy="4539971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00312 -0.0296 L -2.5E-6 -0.07216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2100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343904" cy="50006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Важные правила, как переходить дорогу: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714356"/>
            <a:ext cx="8501122" cy="1714512"/>
          </a:xfrm>
          <a:noFill/>
        </p:spPr>
        <p:txBody>
          <a:bodyPr>
            <a:normAutofit fontScale="92500" lnSpcReduction="20000"/>
          </a:bodyPr>
          <a:lstStyle/>
          <a:p>
            <a:pPr marL="457200" lvl="0" indent="-457200" algn="just">
              <a:buFont typeface="+mj-lt"/>
              <a:buAutoNum type="arabicPeriod" startAt="2"/>
            </a:pPr>
            <a:r>
              <a:rPr lang="ru-RU" sz="2400" b="1" dirty="0" smtClean="0">
                <a:solidFill>
                  <a:schemeClr val="tx1"/>
                </a:solidFill>
                <a:latin typeface="Comic Sans MS" pitchFamily="66" charset="0"/>
              </a:rPr>
              <a:t>Если автомобиль вдалеке – рассчитайте свои силы. Научитесь правильно оценивать расстояние до приближающегося автомобиля. Помните, автомобиль быстро остановиться не может. Лучше переждать, а не перебегать перед близко идущим транспортом. Это может закончиться плачевно!</a:t>
            </a:r>
            <a:r>
              <a:rPr lang="ru-RU" sz="2400" b="1" dirty="0" smtClean="0">
                <a:solidFill>
                  <a:schemeClr val="tx1"/>
                </a:solidFill>
              </a:rPr>
              <a:t> </a:t>
            </a:r>
            <a:endParaRPr lang="ru-RU" sz="2400" dirty="0" smtClean="0">
              <a:solidFill>
                <a:schemeClr val="tx1"/>
              </a:solidFill>
            </a:endParaRPr>
          </a:p>
          <a:p>
            <a:pPr marL="457200" lvl="0" indent="-457200" algn="l">
              <a:buFont typeface="+mj-lt"/>
              <a:buAutoNum type="arabicPeriod"/>
            </a:pPr>
            <a:endParaRPr lang="ru-RU" sz="2300" b="1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6835212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68620" y="2643182"/>
            <a:ext cx="3484818" cy="3947434"/>
          </a:xfrm>
          <a:prstGeom prst="rect">
            <a:avLst/>
          </a:prstGeom>
        </p:spPr>
      </p:pic>
      <p:pic>
        <p:nvPicPr>
          <p:cNvPr id="7" name="Рисунок 6" descr="i (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319" y="2643182"/>
            <a:ext cx="4911157" cy="3442399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5E-6 -3.67253E-6 L -0.00625 -0.04625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" y="-2300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343904" cy="500066"/>
          </a:xfrm>
          <a:noFill/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Важные правила, как переходить дорогу: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714356"/>
            <a:ext cx="8501122" cy="5786478"/>
          </a:xfrm>
          <a:noFill/>
        </p:spPr>
        <p:txBody>
          <a:bodyPr>
            <a:normAutofit/>
          </a:bodyPr>
          <a:lstStyle/>
          <a:p>
            <a:pPr marL="457200" lvl="0" indent="-457200" algn="just">
              <a:buFont typeface="+mj-lt"/>
              <a:buAutoNum type="arabicPeriod" startAt="3"/>
            </a:pPr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  <a:t>Когда переходите дорогу – отбросьте другие мысли, прекратите разговоры с родными и друзьями, наблюдайте за движущимся транспортом.</a:t>
            </a:r>
          </a:p>
          <a:p>
            <a:pPr marL="457200" lvl="0" indent="-457200" algn="just">
              <a:buFont typeface="+mj-lt"/>
              <a:buAutoNum type="arabicPeriod" startAt="3"/>
            </a:pPr>
            <a:endParaRPr lang="ru-RU" sz="2400" b="1" dirty="0" smtClean="0">
              <a:solidFill>
                <a:srgbClr val="00B050"/>
              </a:solidFill>
            </a:endParaRPr>
          </a:p>
          <a:p>
            <a:pPr marL="457200" lvl="0" indent="-457200" algn="just">
              <a:buFont typeface="+mj-lt"/>
              <a:buAutoNum type="arabicPeriod" startAt="3"/>
            </a:pPr>
            <a:endParaRPr lang="ru-RU" sz="2400" b="1" dirty="0" smtClean="0">
              <a:solidFill>
                <a:srgbClr val="00B050"/>
              </a:solidFill>
            </a:endParaRPr>
          </a:p>
          <a:p>
            <a:pPr marL="457200" lvl="0" indent="-457200" algn="just">
              <a:buFont typeface="+mj-lt"/>
              <a:buAutoNum type="arabicPeriod" startAt="3"/>
            </a:pPr>
            <a:endParaRPr lang="ru-RU" sz="2400" b="1" dirty="0" smtClean="0">
              <a:solidFill>
                <a:srgbClr val="00B050"/>
              </a:solidFill>
            </a:endParaRPr>
          </a:p>
          <a:p>
            <a:pPr marL="457200" lvl="0" indent="-457200" algn="just">
              <a:buFont typeface="+mj-lt"/>
              <a:buAutoNum type="arabicPeriod" startAt="3"/>
            </a:pPr>
            <a:endParaRPr lang="ru-RU" sz="2400" b="1" dirty="0" smtClean="0">
              <a:solidFill>
                <a:srgbClr val="00B050"/>
              </a:solidFill>
            </a:endParaRPr>
          </a:p>
          <a:p>
            <a:pPr marL="457200" lvl="0" indent="-457200" algn="just">
              <a:buFont typeface="+mj-lt"/>
              <a:buAutoNum type="arabicPeriod" startAt="3"/>
            </a:pPr>
            <a:endParaRPr lang="ru-RU" sz="2400" b="1" dirty="0" smtClean="0">
              <a:solidFill>
                <a:srgbClr val="00B050"/>
              </a:solidFill>
            </a:endParaRPr>
          </a:p>
          <a:p>
            <a:pPr marL="457200" indent="-457200" algn="just">
              <a:buFont typeface="+mj-lt"/>
              <a:buAutoNum type="arabicPeriod" startAt="3"/>
            </a:pPr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  <a:t>Переходите дорогу под прямым углом, а не наискосок, так вы будете хорошо видеть дорогу и слева, и справа и меньше будете находиться на проезжей части, а, следовательно, в опасности!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  </a:t>
            </a:r>
            <a:endParaRPr lang="ru-RU" sz="24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457200" lvl="0" indent="-457200" algn="just">
              <a:buFont typeface="+mj-lt"/>
              <a:buAutoNum type="arabicPeriod" startAt="3"/>
            </a:pPr>
            <a:endParaRPr lang="ru-RU" sz="2400" dirty="0" smtClean="0">
              <a:solidFill>
                <a:srgbClr val="00B050"/>
              </a:solidFill>
            </a:endParaRPr>
          </a:p>
          <a:p>
            <a:pPr marL="457200" indent="-457200" algn="just"/>
            <a:r>
              <a:rPr lang="ru-RU" sz="2400" b="1" dirty="0" smtClean="0">
                <a:solidFill>
                  <a:srgbClr val="00B050"/>
                </a:solidFill>
              </a:rPr>
              <a:t> </a:t>
            </a:r>
            <a:endParaRPr lang="ru-RU" sz="2400" dirty="0" smtClean="0">
              <a:solidFill>
                <a:srgbClr val="00B050"/>
              </a:solidFill>
            </a:endParaRPr>
          </a:p>
          <a:p>
            <a:pPr marL="457200" lvl="0" indent="-457200" algn="l">
              <a:buFont typeface="+mj-lt"/>
              <a:buAutoNum type="arabicPeriod"/>
            </a:pPr>
            <a:endParaRPr lang="ru-RU" sz="2300" b="1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i (1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1714488"/>
            <a:ext cx="2786082" cy="2214578"/>
          </a:xfrm>
          <a:prstGeom prst="rect">
            <a:avLst/>
          </a:prstGeom>
        </p:spPr>
      </p:pic>
      <p:pic>
        <p:nvPicPr>
          <p:cNvPr id="11" name="Рисунок 10" descr="i 9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4857759"/>
            <a:ext cx="2857520" cy="1905013"/>
          </a:xfrm>
          <a:prstGeom prst="rect">
            <a:avLst/>
          </a:prstGeom>
        </p:spPr>
      </p:pic>
      <p:pic>
        <p:nvPicPr>
          <p:cNvPr id="12" name="Рисунок 11" descr="i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00166" y="5214950"/>
            <a:ext cx="1428736" cy="1428736"/>
          </a:xfrm>
          <a:prstGeom prst="rect">
            <a:avLst/>
          </a:prstGeom>
        </p:spPr>
      </p:pic>
      <p:pic>
        <p:nvPicPr>
          <p:cNvPr id="13" name="Рисунок 12" descr="Clipboard0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1538" y="1714488"/>
            <a:ext cx="3881438" cy="2147729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00312 -0.0296 L -2.5E-6 -0.07216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2100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343904" cy="500066"/>
          </a:xfrm>
          <a:noFill/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Важные правила, как переходить дорогу: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714356"/>
            <a:ext cx="8501122" cy="5786478"/>
          </a:xfrm>
          <a:noFill/>
        </p:spPr>
        <p:txBody>
          <a:bodyPr>
            <a:normAutofit lnSpcReduction="10000"/>
          </a:bodyPr>
          <a:lstStyle/>
          <a:p>
            <a:pPr marL="457200" lvl="0" indent="-457200" algn="just">
              <a:buFont typeface="+mj-lt"/>
              <a:buAutoNum type="arabicPeriod" startAt="5"/>
            </a:pPr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  <a:t>Переход дороги в неблагоприятную погоду (дождь, снег, гололед, туман) требует особого внимания, так как обзор снижается из-за непогоды, тем более, что может мешать капюшон, поднятый воротник или зонт. Вещи не должны мешать обзору дороги! Также не забывайте, что водителям тоже гораздо сложнее управлять машиной при плохой видимости.</a:t>
            </a:r>
          </a:p>
          <a:p>
            <a:pPr lvl="0" algn="just"/>
            <a:endParaRPr lang="ru-RU" sz="2000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 marL="457200" lvl="0" indent="-457200" algn="just"/>
            <a:endParaRPr lang="ru-RU" sz="2400" b="1" dirty="0" smtClean="0">
              <a:solidFill>
                <a:srgbClr val="00B050"/>
              </a:solidFill>
            </a:endParaRPr>
          </a:p>
          <a:p>
            <a:pPr marL="457200" lvl="0" indent="-457200" algn="just">
              <a:buFont typeface="+mj-lt"/>
              <a:buAutoNum type="arabicPeriod" startAt="3"/>
            </a:pPr>
            <a:endParaRPr lang="ru-RU" sz="2400" b="1" dirty="0" smtClean="0">
              <a:solidFill>
                <a:srgbClr val="00B050"/>
              </a:solidFill>
            </a:endParaRPr>
          </a:p>
          <a:p>
            <a:pPr marL="457200" lvl="0" indent="-457200" algn="just">
              <a:buFont typeface="+mj-lt"/>
              <a:buAutoNum type="arabicPeriod" startAt="3"/>
            </a:pPr>
            <a:endParaRPr lang="ru-RU" sz="2400" b="1" dirty="0" smtClean="0">
              <a:solidFill>
                <a:srgbClr val="00B050"/>
              </a:solidFill>
            </a:endParaRPr>
          </a:p>
          <a:p>
            <a:pPr marL="457200" lvl="0" indent="-457200" algn="just">
              <a:buFont typeface="+mj-lt"/>
              <a:buAutoNum type="arabicPeriod" startAt="3"/>
            </a:pPr>
            <a:endParaRPr lang="ru-RU" sz="2400" b="1" dirty="0" smtClean="0">
              <a:solidFill>
                <a:srgbClr val="00B050"/>
              </a:solidFill>
            </a:endParaRPr>
          </a:p>
          <a:p>
            <a:pPr marL="457200" lvl="0" indent="-457200" algn="just">
              <a:buFont typeface="+mj-lt"/>
              <a:buAutoNum type="arabicPeriod" startAt="3"/>
            </a:pPr>
            <a:endParaRPr lang="ru-RU" sz="2400" b="1" dirty="0" smtClean="0">
              <a:solidFill>
                <a:srgbClr val="00B050"/>
              </a:solidFill>
            </a:endParaRPr>
          </a:p>
          <a:p>
            <a:pPr marL="457200" indent="-457200" algn="just"/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ru-RU" sz="24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457200" lvl="0" indent="-457200" algn="just">
              <a:buFont typeface="+mj-lt"/>
              <a:buAutoNum type="arabicPeriod" startAt="3"/>
            </a:pPr>
            <a:endParaRPr lang="ru-RU" sz="2400" dirty="0" smtClean="0">
              <a:solidFill>
                <a:srgbClr val="00B050"/>
              </a:solidFill>
            </a:endParaRPr>
          </a:p>
          <a:p>
            <a:pPr marL="457200" indent="-457200" algn="just"/>
            <a:r>
              <a:rPr lang="ru-RU" sz="2400" b="1" dirty="0" smtClean="0">
                <a:solidFill>
                  <a:srgbClr val="00B050"/>
                </a:solidFill>
              </a:rPr>
              <a:t> </a:t>
            </a:r>
            <a:endParaRPr lang="ru-RU" sz="2400" dirty="0" smtClean="0">
              <a:solidFill>
                <a:srgbClr val="00B050"/>
              </a:solidFill>
            </a:endParaRPr>
          </a:p>
          <a:p>
            <a:pPr marL="457200" lvl="0" indent="-457200" algn="l">
              <a:buFont typeface="+mj-lt"/>
              <a:buAutoNum type="arabicPeriod"/>
            </a:pPr>
            <a:endParaRPr lang="ru-RU" sz="2300" b="1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8" name="Рисунок 7" descr="iCAX1X6U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2571744"/>
            <a:ext cx="2857520" cy="3827035"/>
          </a:xfrm>
          <a:prstGeom prst="rect">
            <a:avLst/>
          </a:prstGeom>
        </p:spPr>
      </p:pic>
      <p:pic>
        <p:nvPicPr>
          <p:cNvPr id="9" name="Рисунок 8" descr="iCA33VHX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2786058"/>
            <a:ext cx="4693953" cy="3143272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00312 -0.0296 L -2.5E-6 -0.07216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2100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343904" cy="500066"/>
          </a:xfrm>
          <a:noFill/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Важные правила, как переходить дорогу: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714356"/>
            <a:ext cx="8501122" cy="5786478"/>
          </a:xfrm>
          <a:noFill/>
        </p:spPr>
        <p:txBody>
          <a:bodyPr>
            <a:normAutofit fontScale="85000" lnSpcReduction="20000"/>
          </a:bodyPr>
          <a:lstStyle/>
          <a:p>
            <a:pPr marL="457200" indent="-457200" algn="just">
              <a:buFont typeface="+mj-lt"/>
              <a:buAutoNum type="arabicPeriod" startAt="6"/>
            </a:pPr>
            <a:r>
              <a:rPr lang="ru-RU" sz="2400" b="1" dirty="0" smtClean="0">
                <a:solidFill>
                  <a:schemeClr val="tx1"/>
                </a:solidFill>
                <a:latin typeface="Comic Sans MS" pitchFamily="66" charset="0"/>
              </a:rPr>
              <a:t>Если вы дошли до середины проезжей части и увидели, что справа, неподалеку от вас, едут машины — остановитесь!  Не старайтесь перебежать дорогу, пропустите все машины. Если вы остановились на середине проезжей части, не отступайте назад ни на шаг! Пока вы шли до середины дороги, к пешеходному переходу могла подъехать слева машина и оказаться близко к вам. Поэтому, находясь на середине проезжей части, не бегите вперёд и не отступайте резко назад! Внимательно смотрите налево и направо, чтобы избежать неприятных неожиданностей.</a:t>
            </a:r>
            <a:endParaRPr lang="ru-RU" sz="2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457200" lvl="0" indent="-457200" algn="l"/>
            <a:endParaRPr lang="ru-RU" sz="2400" dirty="0" smtClean="0"/>
          </a:p>
          <a:p>
            <a:pPr marL="457200" lvl="0" indent="-457200" algn="just">
              <a:buFont typeface="+mj-lt"/>
              <a:buAutoNum type="arabicPeriod" startAt="3"/>
            </a:pPr>
            <a:endParaRPr lang="ru-RU" sz="2400" b="1" dirty="0" smtClean="0">
              <a:solidFill>
                <a:srgbClr val="00B050"/>
              </a:solidFill>
            </a:endParaRPr>
          </a:p>
          <a:p>
            <a:pPr marL="457200" lvl="0" indent="-457200" algn="just">
              <a:buFont typeface="+mj-lt"/>
              <a:buAutoNum type="arabicPeriod" startAt="3"/>
            </a:pPr>
            <a:endParaRPr lang="ru-RU" sz="2400" b="1" dirty="0" smtClean="0">
              <a:solidFill>
                <a:srgbClr val="00B050"/>
              </a:solidFill>
            </a:endParaRPr>
          </a:p>
          <a:p>
            <a:pPr marL="457200" lvl="0" indent="-457200" algn="just"/>
            <a:endParaRPr lang="ru-RU" sz="2400" b="1" dirty="0" smtClean="0">
              <a:solidFill>
                <a:srgbClr val="00B050"/>
              </a:solidFill>
            </a:endParaRPr>
          </a:p>
          <a:p>
            <a:pPr marL="457200" lvl="0" indent="-457200" algn="just">
              <a:buFont typeface="+mj-lt"/>
              <a:buAutoNum type="arabicPeriod" startAt="3"/>
            </a:pPr>
            <a:endParaRPr lang="ru-RU" sz="2400" b="1" dirty="0" smtClean="0">
              <a:solidFill>
                <a:srgbClr val="00B050"/>
              </a:solidFill>
            </a:endParaRPr>
          </a:p>
          <a:p>
            <a:pPr marL="457200" lvl="0" indent="-457200" algn="just">
              <a:buFont typeface="+mj-lt"/>
              <a:buAutoNum type="arabicPeriod" startAt="3"/>
            </a:pPr>
            <a:endParaRPr lang="ru-RU" sz="2400" b="1" dirty="0" smtClean="0">
              <a:solidFill>
                <a:srgbClr val="00B050"/>
              </a:solidFill>
            </a:endParaRPr>
          </a:p>
          <a:p>
            <a:pPr marL="457200" indent="-457200" algn="just"/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endParaRPr lang="ru-RU" sz="2400" dirty="0" smtClean="0">
              <a:solidFill>
                <a:srgbClr val="FF0000"/>
              </a:solidFill>
            </a:endParaRPr>
          </a:p>
          <a:p>
            <a:pPr marL="457200" lvl="0" indent="-457200" algn="just">
              <a:buFont typeface="+mj-lt"/>
              <a:buAutoNum type="arabicPeriod" startAt="3"/>
            </a:pPr>
            <a:endParaRPr lang="ru-RU" sz="2400" dirty="0" smtClean="0">
              <a:solidFill>
                <a:srgbClr val="00B050"/>
              </a:solidFill>
            </a:endParaRPr>
          </a:p>
          <a:p>
            <a:pPr marL="457200" indent="-457200" algn="just"/>
            <a:r>
              <a:rPr lang="ru-RU" sz="2400" b="1" dirty="0" smtClean="0">
                <a:solidFill>
                  <a:srgbClr val="00B050"/>
                </a:solidFill>
              </a:rPr>
              <a:t> </a:t>
            </a:r>
            <a:endParaRPr lang="ru-RU" sz="2400" dirty="0" smtClean="0">
              <a:solidFill>
                <a:srgbClr val="00B050"/>
              </a:solidFill>
            </a:endParaRPr>
          </a:p>
          <a:p>
            <a:pPr marL="457200" lvl="0" indent="-457200" algn="l">
              <a:buFont typeface="+mj-lt"/>
              <a:buAutoNum type="arabicPeriod"/>
            </a:pPr>
            <a:endParaRPr lang="ru-RU" sz="2300" b="1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media1277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3214686"/>
            <a:ext cx="4500594" cy="3375446"/>
          </a:xfrm>
          <a:prstGeom prst="rect">
            <a:avLst/>
          </a:prstGeom>
        </p:spPr>
      </p:pic>
      <p:pic>
        <p:nvPicPr>
          <p:cNvPr id="8" name="Рисунок 7" descr="i (2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3500438"/>
            <a:ext cx="3643338" cy="285752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00312 -0.0296 L -2.5E-6 -0.07216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2100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343904" cy="500066"/>
          </a:xfrm>
          <a:noFill/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Важные правила, как переходить дорогу: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714356"/>
            <a:ext cx="8501122" cy="5786478"/>
          </a:xfrm>
          <a:noFill/>
        </p:spPr>
        <p:txBody>
          <a:bodyPr>
            <a:normAutofit fontScale="92500" lnSpcReduction="10000"/>
          </a:bodyPr>
          <a:lstStyle/>
          <a:p>
            <a:pPr marL="457200" indent="-457200" algn="just">
              <a:buFont typeface="+mj-lt"/>
              <a:buAutoNum type="arabicPeriod" startAt="7"/>
            </a:pPr>
            <a:r>
              <a:rPr lang="ru-RU" sz="2200" b="1" dirty="0" smtClean="0">
                <a:solidFill>
                  <a:schemeClr val="tx1"/>
                </a:solidFill>
                <a:latin typeface="Comic Sans MS" pitchFamily="66" charset="0"/>
              </a:rPr>
              <a:t>Строго запрещается переходить дорогу в наушниках, это отвлекает внимание, нет возможности услышать сигнал машины. Например, при экстренных случаях скорая помощь может ехать с сиреной даже в то время, когда пешеходам горит зеленый сигнал светофора. Также не переходите дорогу в капюшоне, так как это затрудняет обзор дороги.</a:t>
            </a:r>
          </a:p>
          <a:p>
            <a:pPr marL="457200" indent="-457200" algn="just">
              <a:buFont typeface="+mj-lt"/>
              <a:buAutoNum type="arabicPeriod" startAt="7"/>
            </a:pPr>
            <a:endParaRPr lang="ru-RU" sz="24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457200" lvl="0" indent="-457200" algn="l"/>
            <a:endParaRPr lang="ru-RU" sz="2400" dirty="0" smtClean="0"/>
          </a:p>
          <a:p>
            <a:pPr marL="457200" lvl="0" indent="-457200" algn="just">
              <a:buFont typeface="+mj-lt"/>
              <a:buAutoNum type="arabicPeriod" startAt="3"/>
            </a:pPr>
            <a:endParaRPr lang="ru-RU" sz="2400" b="1" dirty="0" smtClean="0">
              <a:solidFill>
                <a:srgbClr val="00B050"/>
              </a:solidFill>
            </a:endParaRPr>
          </a:p>
          <a:p>
            <a:pPr marL="457200" lvl="0" indent="-457200" algn="just">
              <a:buFont typeface="+mj-lt"/>
              <a:buAutoNum type="arabicPeriod" startAt="3"/>
            </a:pPr>
            <a:endParaRPr lang="ru-RU" sz="2400" b="1" dirty="0" smtClean="0">
              <a:solidFill>
                <a:srgbClr val="00B050"/>
              </a:solidFill>
            </a:endParaRPr>
          </a:p>
          <a:p>
            <a:pPr marL="457200" lvl="0" indent="-457200" algn="just"/>
            <a:endParaRPr lang="ru-RU" sz="2400" b="1" dirty="0" smtClean="0">
              <a:solidFill>
                <a:srgbClr val="00B050"/>
              </a:solidFill>
            </a:endParaRPr>
          </a:p>
          <a:p>
            <a:pPr marL="457200" lvl="0" indent="-457200" algn="just">
              <a:buFont typeface="+mj-lt"/>
              <a:buAutoNum type="arabicPeriod" startAt="3"/>
            </a:pPr>
            <a:endParaRPr lang="ru-RU" sz="2400" b="1" dirty="0" smtClean="0">
              <a:solidFill>
                <a:srgbClr val="00B050"/>
              </a:solidFill>
            </a:endParaRPr>
          </a:p>
          <a:p>
            <a:pPr marL="457200" lvl="0" indent="-457200" algn="just">
              <a:buFont typeface="+mj-lt"/>
              <a:buAutoNum type="arabicPeriod" startAt="3"/>
            </a:pPr>
            <a:endParaRPr lang="ru-RU" sz="2400" b="1" dirty="0" smtClean="0">
              <a:solidFill>
                <a:srgbClr val="00B050"/>
              </a:solidFill>
            </a:endParaRPr>
          </a:p>
          <a:p>
            <a:pPr marL="457200" indent="-457200" algn="just"/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endParaRPr lang="ru-RU" sz="2400" dirty="0" smtClean="0">
              <a:solidFill>
                <a:srgbClr val="FF0000"/>
              </a:solidFill>
            </a:endParaRPr>
          </a:p>
          <a:p>
            <a:pPr marL="457200" lvl="0" indent="-457200" algn="just">
              <a:buFont typeface="+mj-lt"/>
              <a:buAutoNum type="arabicPeriod" startAt="3"/>
            </a:pPr>
            <a:endParaRPr lang="ru-RU" sz="2400" dirty="0" smtClean="0">
              <a:solidFill>
                <a:srgbClr val="00B050"/>
              </a:solidFill>
            </a:endParaRPr>
          </a:p>
          <a:p>
            <a:pPr marL="457200" indent="-457200" algn="just"/>
            <a:r>
              <a:rPr lang="ru-RU" sz="2400" b="1" dirty="0" smtClean="0">
                <a:solidFill>
                  <a:srgbClr val="00B050"/>
                </a:solidFill>
              </a:rPr>
              <a:t> </a:t>
            </a:r>
            <a:endParaRPr lang="ru-RU" sz="2400" dirty="0" smtClean="0">
              <a:solidFill>
                <a:srgbClr val="00B050"/>
              </a:solidFill>
            </a:endParaRPr>
          </a:p>
          <a:p>
            <a:pPr marL="457200" lvl="0" indent="-457200" algn="l">
              <a:buFont typeface="+mj-lt"/>
              <a:buAutoNum type="arabicPeriod"/>
            </a:pPr>
            <a:endParaRPr lang="ru-RU" sz="2300" b="1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7" name="Рисунок 6" descr="iCA5USVR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33161" y="4786322"/>
            <a:ext cx="3010839" cy="2071678"/>
          </a:xfrm>
          <a:prstGeom prst="rect">
            <a:avLst/>
          </a:prstGeom>
        </p:spPr>
      </p:pic>
      <p:pic>
        <p:nvPicPr>
          <p:cNvPr id="11" name="Рисунок 10" descr="iCAATVXZ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500306"/>
            <a:ext cx="2714644" cy="3540840"/>
          </a:xfrm>
          <a:prstGeom prst="rect">
            <a:avLst/>
          </a:prstGeom>
        </p:spPr>
      </p:pic>
      <p:pic>
        <p:nvPicPr>
          <p:cNvPr id="12" name="Рисунок 11" descr="iCA8DZS3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2500306"/>
            <a:ext cx="3952426" cy="2588926"/>
          </a:xfrm>
          <a:prstGeom prst="rect">
            <a:avLst/>
          </a:prstGeom>
        </p:spPr>
      </p:pic>
      <p:pic>
        <p:nvPicPr>
          <p:cNvPr id="13" name="Рисунок 12" descr="iCA7RJ10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7554" y="5214950"/>
            <a:ext cx="2457450" cy="142875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00312 -0.0296 L -2.5E-6 -0.07216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2100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</TotalTime>
  <Words>513</Words>
  <Application>Microsoft Office PowerPoint</Application>
  <PresentationFormat>Экран (4:3)</PresentationFormat>
  <Paragraphs>164</Paragraphs>
  <Slides>16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Правила дорожного движения</vt:lpstr>
      <vt:lpstr>Как правильно переходить дорогу? </vt:lpstr>
      <vt:lpstr>Презентация PowerPoint</vt:lpstr>
      <vt:lpstr>Важные правила, как переходить дорогу:</vt:lpstr>
      <vt:lpstr>Важные правила, как переходить дорогу:</vt:lpstr>
      <vt:lpstr>Важные правила, как переходить дорогу:</vt:lpstr>
      <vt:lpstr>Важные правила, как переходить дорогу:</vt:lpstr>
      <vt:lpstr>Важные правила, как переходить дорогу:</vt:lpstr>
      <vt:lpstr>Важные правила, как переходить дорогу:</vt:lpstr>
      <vt:lpstr>Важные правила, как переходить дорогу:</vt:lpstr>
      <vt:lpstr>Презентация PowerPoint</vt:lpstr>
      <vt:lpstr>Презентация PowerPoint</vt:lpstr>
      <vt:lpstr>Презентация PowerPoint</vt:lpstr>
      <vt:lpstr>Езда на велосипеде!!! 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дорожного движения</dc:title>
  <dc:creator>Admin</dc:creator>
  <cp:lastModifiedBy>Литяев</cp:lastModifiedBy>
  <cp:revision>161</cp:revision>
  <dcterms:created xsi:type="dcterms:W3CDTF">2012-09-15T17:10:32Z</dcterms:created>
  <dcterms:modified xsi:type="dcterms:W3CDTF">2015-10-20T15:00:06Z</dcterms:modified>
</cp:coreProperties>
</file>