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gif" ContentType="image/gif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72" r:id="rId3"/>
    <p:sldId id="266" r:id="rId4"/>
    <p:sldId id="268" r:id="rId5"/>
    <p:sldId id="270" r:id="rId6"/>
    <p:sldId id="271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D113A9D2-9D6B-4929-AA2D-F23B5EE8CBE7}" styleName="Стиль из темы 2 - акцент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Стиль из темы 2 - акцент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269D01E-BC32-4049-B463-5C60D7B0CCD2}" styleName="Стиль из темы 2 - акцент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27F97BB-C833-4FB7-BDE5-3F7075034690}" styleName="Стиль из темы 2 - акцент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75DCB02-9BB8-47FD-8907-85C794F793BA}" styleName="Стиль из темы 1 - акцент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1E171933-4619-4E11-9A3F-F7608DF75F80}" styleName="Средний стиль 1 - акцент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90" d="100"/>
          <a:sy n="90" d="100"/>
        </p:scale>
        <p:origin x="36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7" Type="http://schemas.openxmlformats.org/officeDocument/2006/relationships/image" Target="../media/image9.wmf"/><Relationship Id="rId2" Type="http://schemas.openxmlformats.org/officeDocument/2006/relationships/image" Target="../media/image4.wmf"/><Relationship Id="rId1" Type="http://schemas.openxmlformats.org/officeDocument/2006/relationships/image" Target="../media/image3.wmf"/><Relationship Id="rId6" Type="http://schemas.openxmlformats.org/officeDocument/2006/relationships/image" Target="../media/image8.wmf"/><Relationship Id="rId5" Type="http://schemas.openxmlformats.org/officeDocument/2006/relationships/image" Target="../media/image7.wmf"/><Relationship Id="rId4" Type="http://schemas.openxmlformats.org/officeDocument/2006/relationships/image" Target="../media/image6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6A80E7-62EF-41BA-B149-E52DAE54215F}" type="datetimeFigureOut">
              <a:rPr lang="ru-RU" smtClean="0"/>
              <a:pPr/>
              <a:t>03.04.2017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05157E-F589-4246-B4D8-7DF3B75C3F0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6A80E7-62EF-41BA-B149-E52DAE54215F}" type="datetimeFigureOut">
              <a:rPr lang="ru-RU" smtClean="0"/>
              <a:pPr/>
              <a:t>03.04.2017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05157E-F589-4246-B4D8-7DF3B75C3F0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6A80E7-62EF-41BA-B149-E52DAE54215F}" type="datetimeFigureOut">
              <a:rPr lang="ru-RU" smtClean="0"/>
              <a:pPr/>
              <a:t>03.04.2017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05157E-F589-4246-B4D8-7DF3B75C3F0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6A80E7-62EF-41BA-B149-E52DAE54215F}" type="datetimeFigureOut">
              <a:rPr lang="ru-RU" smtClean="0"/>
              <a:pPr/>
              <a:t>03.04.2017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05157E-F589-4246-B4D8-7DF3B75C3F0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6A80E7-62EF-41BA-B149-E52DAE54215F}" type="datetimeFigureOut">
              <a:rPr lang="ru-RU" smtClean="0"/>
              <a:pPr/>
              <a:t>03.04.2017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05157E-F589-4246-B4D8-7DF3B75C3F0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6A80E7-62EF-41BA-B149-E52DAE54215F}" type="datetimeFigureOut">
              <a:rPr lang="ru-RU" smtClean="0"/>
              <a:pPr/>
              <a:t>03.04.2017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05157E-F589-4246-B4D8-7DF3B75C3F0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6A80E7-62EF-41BA-B149-E52DAE54215F}" type="datetimeFigureOut">
              <a:rPr lang="ru-RU" smtClean="0"/>
              <a:pPr/>
              <a:t>03.04.2017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05157E-F589-4246-B4D8-7DF3B75C3F0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6A80E7-62EF-41BA-B149-E52DAE54215F}" type="datetimeFigureOut">
              <a:rPr lang="ru-RU" smtClean="0"/>
              <a:pPr/>
              <a:t>03.04.2017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05157E-F589-4246-B4D8-7DF3B75C3F0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6A80E7-62EF-41BA-B149-E52DAE54215F}" type="datetimeFigureOut">
              <a:rPr lang="ru-RU" smtClean="0"/>
              <a:pPr/>
              <a:t>03.04.2017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05157E-F589-4246-B4D8-7DF3B75C3F0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6A80E7-62EF-41BA-B149-E52DAE54215F}" type="datetimeFigureOut">
              <a:rPr lang="ru-RU" smtClean="0"/>
              <a:pPr/>
              <a:t>03.04.2017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05157E-F589-4246-B4D8-7DF3B75C3F0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6A80E7-62EF-41BA-B149-E52DAE54215F}" type="datetimeFigureOut">
              <a:rPr lang="ru-RU" smtClean="0"/>
              <a:pPr/>
              <a:t>03.04.2017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05157E-F589-4246-B4D8-7DF3B75C3F0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6A80E7-62EF-41BA-B149-E52DAE54215F}" type="datetimeFigureOut">
              <a:rPr lang="ru-RU" smtClean="0"/>
              <a:pPr/>
              <a:t>03.04.2017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05157E-F589-4246-B4D8-7DF3B75C3F04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.bin"/><Relationship Id="rId13" Type="http://schemas.openxmlformats.org/officeDocument/2006/relationships/image" Target="../media/image6.wmf"/><Relationship Id="rId18" Type="http://schemas.openxmlformats.org/officeDocument/2006/relationships/oleObject" Target="../embeddings/oleObject7.bin"/><Relationship Id="rId3" Type="http://schemas.openxmlformats.org/officeDocument/2006/relationships/image" Target="../media/image10.jpeg"/><Relationship Id="rId7" Type="http://schemas.openxmlformats.org/officeDocument/2006/relationships/image" Target="../media/image3.wmf"/><Relationship Id="rId12" Type="http://schemas.openxmlformats.org/officeDocument/2006/relationships/oleObject" Target="../embeddings/oleObject4.bin"/><Relationship Id="rId17" Type="http://schemas.openxmlformats.org/officeDocument/2006/relationships/image" Target="../media/image8.wmf"/><Relationship Id="rId2" Type="http://schemas.openxmlformats.org/officeDocument/2006/relationships/slideLayout" Target="../slideLayouts/slideLayout7.xml"/><Relationship Id="rId16" Type="http://schemas.openxmlformats.org/officeDocument/2006/relationships/oleObject" Target="../embeddings/oleObject6.bin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1.bin"/><Relationship Id="rId11" Type="http://schemas.openxmlformats.org/officeDocument/2006/relationships/image" Target="../media/image5.wmf"/><Relationship Id="rId5" Type="http://schemas.openxmlformats.org/officeDocument/2006/relationships/image" Target="../media/image12.jpeg"/><Relationship Id="rId15" Type="http://schemas.openxmlformats.org/officeDocument/2006/relationships/image" Target="../media/image7.wmf"/><Relationship Id="rId10" Type="http://schemas.openxmlformats.org/officeDocument/2006/relationships/oleObject" Target="../embeddings/oleObject3.bin"/><Relationship Id="rId19" Type="http://schemas.openxmlformats.org/officeDocument/2006/relationships/image" Target="../media/image9.wmf"/><Relationship Id="rId4" Type="http://schemas.openxmlformats.org/officeDocument/2006/relationships/image" Target="../media/image11.jpeg"/><Relationship Id="rId9" Type="http://schemas.openxmlformats.org/officeDocument/2006/relationships/image" Target="../media/image4.wmf"/><Relationship Id="rId14" Type="http://schemas.openxmlformats.org/officeDocument/2006/relationships/oleObject" Target="../embeddings/oleObject5.bin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Documents and Settings\Admin\Мои документы\картинки для урока\70164678_69259029_pchyol1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0034" y="2285992"/>
            <a:ext cx="2786082" cy="386955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4" name="Прямоугольник 3"/>
          <p:cNvSpPr/>
          <p:nvPr/>
        </p:nvSpPr>
        <p:spPr>
          <a:xfrm>
            <a:off x="3428992" y="428604"/>
            <a:ext cx="546098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B050"/>
                </a:solidFill>
                <a:effectLst/>
              </a:rPr>
              <a:t>физкультминутка</a:t>
            </a:r>
            <a:endParaRPr lang="ru-RU" sz="5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00B050"/>
              </a:solidFill>
              <a:effectLst/>
            </a:endParaRPr>
          </a:p>
        </p:txBody>
      </p:sp>
      <p:sp>
        <p:nvSpPr>
          <p:cNvPr id="5" name="Выноска-облако 4"/>
          <p:cNvSpPr/>
          <p:nvPr/>
        </p:nvSpPr>
        <p:spPr>
          <a:xfrm>
            <a:off x="3714744" y="1714488"/>
            <a:ext cx="5214974" cy="4500594"/>
          </a:xfrm>
          <a:prstGeom prst="cloudCallout">
            <a:avLst>
              <a:gd name="adj1" fmla="val -37037"/>
              <a:gd name="adj2" fmla="val -746"/>
            </a:avLst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/>
              <a:t>Вверх рука и вниз рука.</a:t>
            </a:r>
          </a:p>
          <a:p>
            <a:pPr algn="ctr"/>
            <a:r>
              <a:rPr lang="ru-RU" sz="2800" dirty="0" smtClean="0"/>
              <a:t>Потянули их слегка.</a:t>
            </a:r>
          </a:p>
          <a:p>
            <a:pPr algn="ctr"/>
            <a:r>
              <a:rPr lang="ru-RU" sz="2800" dirty="0" smtClean="0"/>
              <a:t>Быстро поменяли руки!</a:t>
            </a:r>
          </a:p>
          <a:p>
            <a:pPr algn="ctr"/>
            <a:r>
              <a:rPr lang="ru-RU" sz="2800" dirty="0" smtClean="0"/>
              <a:t>Нам сегодня не до скуки</a:t>
            </a:r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9" name="Выноска-облако 8"/>
          <p:cNvSpPr/>
          <p:nvPr/>
        </p:nvSpPr>
        <p:spPr>
          <a:xfrm>
            <a:off x="3500430" y="1714488"/>
            <a:ext cx="5429288" cy="4572032"/>
          </a:xfrm>
          <a:prstGeom prst="cloudCallout">
            <a:avLst>
              <a:gd name="adj1" fmla="val -1574"/>
              <a:gd name="adj2" fmla="val 21412"/>
            </a:avLst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 smtClean="0"/>
              <a:t>Приседание с хлопками:</a:t>
            </a:r>
          </a:p>
          <a:p>
            <a:pPr algn="ctr"/>
            <a:r>
              <a:rPr lang="ru-RU" sz="3200" dirty="0" smtClean="0"/>
              <a:t>Вниз –хлопок и вверх хлопок.</a:t>
            </a:r>
          </a:p>
          <a:p>
            <a:pPr algn="ctr"/>
            <a:r>
              <a:rPr lang="ru-RU" sz="3200" dirty="0" smtClean="0"/>
              <a:t>Ноги, руки разминаем, точно знаем будет прок.</a:t>
            </a:r>
            <a:endParaRPr lang="ru-RU" sz="3200" dirty="0"/>
          </a:p>
        </p:txBody>
      </p:sp>
      <p:sp>
        <p:nvSpPr>
          <p:cNvPr id="10" name="Выноска-облако 9"/>
          <p:cNvSpPr/>
          <p:nvPr/>
        </p:nvSpPr>
        <p:spPr>
          <a:xfrm>
            <a:off x="3214678" y="1714488"/>
            <a:ext cx="5929322" cy="4572032"/>
          </a:xfrm>
          <a:prstGeom prst="cloudCallout">
            <a:avLst>
              <a:gd name="adj1" fmla="val -1574"/>
              <a:gd name="adj2" fmla="val 21412"/>
            </a:avLst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/>
              <a:t>Разминаем шею.  Стой!</a:t>
            </a:r>
          </a:p>
          <a:p>
            <a:pPr algn="ctr"/>
            <a:r>
              <a:rPr lang="ru-RU" sz="2800" dirty="0" smtClean="0"/>
              <a:t>И на месте мы шагаем,</a:t>
            </a:r>
          </a:p>
          <a:p>
            <a:pPr algn="ctr"/>
            <a:r>
              <a:rPr lang="ru-RU" sz="2800" dirty="0" smtClean="0"/>
              <a:t>Ноги выше поднимаем.</a:t>
            </a:r>
          </a:p>
          <a:p>
            <a:pPr algn="ctr"/>
            <a:r>
              <a:rPr lang="ru-RU" sz="2800" dirty="0" smtClean="0"/>
              <a:t>Потянулись, растянулись</a:t>
            </a:r>
            <a:r>
              <a:rPr lang="ru-RU" dirty="0" smtClean="0"/>
              <a:t>.</a:t>
            </a:r>
          </a:p>
          <a:p>
            <a:pPr algn="ctr"/>
            <a:r>
              <a:rPr lang="ru-RU" sz="2800" dirty="0" smtClean="0"/>
              <a:t>Вверх и в стороны. Вперед.</a:t>
            </a:r>
            <a:endParaRPr lang="ru-RU" sz="2800" dirty="0"/>
          </a:p>
        </p:txBody>
      </p:sp>
      <p:sp>
        <p:nvSpPr>
          <p:cNvPr id="11" name="Выноска-облако 10"/>
          <p:cNvSpPr/>
          <p:nvPr/>
        </p:nvSpPr>
        <p:spPr>
          <a:xfrm>
            <a:off x="3143208" y="1643050"/>
            <a:ext cx="6000792" cy="4643470"/>
          </a:xfrm>
          <a:prstGeom prst="cloudCallout">
            <a:avLst>
              <a:gd name="adj1" fmla="val -1574"/>
              <a:gd name="adj2" fmla="val 21412"/>
            </a:avLst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 smtClean="0"/>
              <a:t>И за парты все вернулись!</a:t>
            </a:r>
            <a:endParaRPr lang="ru-RU" sz="3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1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357422" y="428604"/>
            <a:ext cx="3885166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36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Помоги Незнайке!</a:t>
            </a:r>
            <a:endParaRPr lang="ru-RU" sz="36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4214810" y="1928802"/>
            <a:ext cx="2991524" cy="317009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40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3 2+ 1 8=5</a:t>
            </a:r>
          </a:p>
          <a:p>
            <a:pPr algn="ctr"/>
            <a:r>
              <a:rPr lang="ru-RU" sz="4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7,3 6-3 3 6=4</a:t>
            </a:r>
          </a:p>
          <a:p>
            <a:pPr algn="ctr"/>
            <a:r>
              <a:rPr lang="ru-RU" sz="40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6 3-2 7=6 0,3</a:t>
            </a:r>
          </a:p>
          <a:p>
            <a:pPr algn="ctr"/>
            <a:r>
              <a:rPr lang="ru-RU" sz="4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3+1 0 8=4,0 </a:t>
            </a:r>
            <a:r>
              <a:rPr lang="ru-RU" sz="4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8</a:t>
            </a:r>
          </a:p>
          <a:p>
            <a:pPr algn="ctr"/>
            <a:r>
              <a:rPr lang="ru-RU" sz="4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1 2</a:t>
            </a:r>
            <a:r>
              <a:rPr lang="ru-RU" sz="4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sym typeface="Symbol"/>
              </a:rPr>
              <a:t>5 0=6 0</a:t>
            </a:r>
            <a:endParaRPr lang="ru-RU" sz="4000" b="1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pic>
        <p:nvPicPr>
          <p:cNvPr id="4" name="Picture 2" descr="C:\Documents and Settings\Admin\Мои документы\картинки для урока\0_1e65c_c9a78a5e_XL.jpe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28728" y="3643314"/>
            <a:ext cx="1700653" cy="2152643"/>
          </a:xfrm>
          <a:prstGeom prst="ellipse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4714876" y="2000240"/>
            <a:ext cx="1374094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4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</a:rPr>
              <a:t> ,       ,</a:t>
            </a:r>
            <a:endParaRPr lang="ru-RU" sz="40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FF0000"/>
              </a:solidFill>
              <a:effectLst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5643570" y="2571744"/>
            <a:ext cx="433131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4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</a:rPr>
              <a:t>, </a:t>
            </a:r>
            <a:endParaRPr lang="ru-RU" sz="40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FF0000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5286380" y="3214686"/>
            <a:ext cx="433131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4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</a:rPr>
              <a:t>, </a:t>
            </a:r>
            <a:endParaRPr lang="ru-RU" sz="40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FF0000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5000628" y="3786190"/>
            <a:ext cx="548548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4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</a:rPr>
              <a:t>,  </a:t>
            </a:r>
            <a:endParaRPr lang="ru-RU" sz="40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FF0000"/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5508104" y="4437112"/>
            <a:ext cx="548548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4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</a:rPr>
              <a:t>,  </a:t>
            </a:r>
            <a:endParaRPr lang="ru-RU" sz="40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9" grpId="0"/>
      <p:bldP spid="1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00034" y="285728"/>
            <a:ext cx="241604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B050"/>
                </a:solidFill>
              </a:rPr>
              <a:t>Задание №6</a:t>
            </a:r>
            <a:endParaRPr lang="ru-RU" sz="32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00B050"/>
              </a:solidFill>
            </a:endParaRPr>
          </a:p>
        </p:txBody>
      </p:sp>
      <p:pic>
        <p:nvPicPr>
          <p:cNvPr id="7170" name="Picture 2" descr="C:\Documents and Settings\Admin\Мои документы\картинки для урока\5ab74b7d6408t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857488" y="3044306"/>
            <a:ext cx="3500462" cy="362297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1" name="TextBox 10"/>
          <p:cNvSpPr txBox="1"/>
          <p:nvPr/>
        </p:nvSpPr>
        <p:spPr>
          <a:xfrm>
            <a:off x="214282" y="857232"/>
            <a:ext cx="8771247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2400" dirty="0" smtClean="0"/>
              <a:t>С одного  цветка одновременно в противоположные стороны</a:t>
            </a:r>
          </a:p>
          <a:p>
            <a:pPr algn="ctr"/>
            <a:r>
              <a:rPr lang="ru-RU" sz="2400" dirty="0" smtClean="0"/>
              <a:t> вылетели две пчелы. Через 0,08 ч. Расстояние между ними было</a:t>
            </a:r>
          </a:p>
          <a:p>
            <a:pPr algn="ctr"/>
            <a:r>
              <a:rPr lang="ru-RU" sz="2400" dirty="0" smtClean="0"/>
              <a:t> 4,4 км. Скорость полета одной пчелы  28,8 км</a:t>
            </a:r>
            <a:r>
              <a:rPr lang="en-US" sz="2400" dirty="0" smtClean="0"/>
              <a:t>/</a:t>
            </a:r>
            <a:r>
              <a:rPr lang="ru-RU" sz="2400" dirty="0" smtClean="0"/>
              <a:t>ч. </a:t>
            </a:r>
            <a:endParaRPr lang="en-US" sz="2400" dirty="0" smtClean="0"/>
          </a:p>
          <a:p>
            <a:pPr algn="ctr"/>
            <a:r>
              <a:rPr lang="ru-RU" sz="2400" dirty="0" smtClean="0"/>
              <a:t>Найдите скорость полета второй пчелы.</a:t>
            </a:r>
            <a:endParaRPr lang="ru-RU" sz="2400" dirty="0"/>
          </a:p>
        </p:txBody>
      </p:sp>
      <p:pic>
        <p:nvPicPr>
          <p:cNvPr id="7172" name="Picture 4" descr="C:\Documents and Settings\Admin\Мои документы\картинки для урока\131774843779667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000496" y="4143380"/>
            <a:ext cx="809614" cy="80961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5" name="Picture 4" descr="C:\Documents and Settings\Admin\Мои документы\картинки для урока\131774843779667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 flipH="1">
            <a:off x="4429124" y="4286256"/>
            <a:ext cx="833460" cy="80961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6" name="Левая фигурная скобка 15"/>
          <p:cNvSpPr/>
          <p:nvPr/>
        </p:nvSpPr>
        <p:spPr>
          <a:xfrm rot="16200000">
            <a:off x="4500995" y="2428438"/>
            <a:ext cx="356327" cy="6786609"/>
          </a:xfrm>
          <a:prstGeom prst="leftBrac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Прямоугольник 16"/>
          <p:cNvSpPr/>
          <p:nvPr/>
        </p:nvSpPr>
        <p:spPr>
          <a:xfrm>
            <a:off x="3714744" y="6143644"/>
            <a:ext cx="1580882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32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4,4км</a:t>
            </a:r>
            <a:r>
              <a:rPr lang="en-US" sz="32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/</a:t>
            </a:r>
            <a:r>
              <a:rPr lang="ru-RU" sz="32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ч</a:t>
            </a:r>
            <a:endParaRPr lang="ru-RU" sz="32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6500826" y="3071810"/>
            <a:ext cx="1116011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2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0</a:t>
            </a:r>
            <a:r>
              <a:rPr lang="ru-RU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,</a:t>
            </a:r>
            <a:r>
              <a:rPr lang="en-US" sz="32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08</a:t>
            </a:r>
            <a:r>
              <a:rPr lang="ru-RU" sz="32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ч</a:t>
            </a:r>
            <a:endParaRPr lang="ru-RU" sz="32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1571604" y="3071810"/>
            <a:ext cx="111601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0</a:t>
            </a:r>
            <a:r>
              <a:rPr lang="ru-RU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,</a:t>
            </a:r>
            <a:r>
              <a:rPr lang="en-US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08</a:t>
            </a:r>
            <a:r>
              <a:rPr lang="ru-RU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ч</a:t>
            </a:r>
            <a:endParaRPr lang="ru-RU" sz="32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6429388" y="2571744"/>
            <a:ext cx="178927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28,8км</a:t>
            </a:r>
            <a:r>
              <a:rPr lang="en-US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/</a:t>
            </a:r>
            <a:r>
              <a:rPr lang="ru-RU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ч</a:t>
            </a:r>
            <a:endParaRPr lang="ru-RU" sz="32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graphicFrame>
        <p:nvGraphicFramePr>
          <p:cNvPr id="12" name="Таблица 11"/>
          <p:cNvGraphicFramePr>
            <a:graphicFrameLocks noGrp="1"/>
          </p:cNvGraphicFramePr>
          <p:nvPr/>
        </p:nvGraphicFramePr>
        <p:xfrm>
          <a:off x="142844" y="857232"/>
          <a:ext cx="8643996" cy="1857389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500198"/>
                <a:gridCol w="1785950"/>
                <a:gridCol w="1571636"/>
                <a:gridCol w="3786212"/>
              </a:tblGrid>
              <a:tr h="578465">
                <a:tc>
                  <a:txBody>
                    <a:bodyPr/>
                    <a:lstStyle/>
                    <a:p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639462">
                <a:tc>
                  <a:txBody>
                    <a:bodyPr/>
                    <a:lstStyle/>
                    <a:p>
                      <a:r>
                        <a:rPr lang="ru-RU" sz="3200" dirty="0" smtClean="0"/>
                        <a:t>1 пчела</a:t>
                      </a:r>
                      <a:endParaRPr lang="ru-RU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639462">
                <a:tc>
                  <a:txBody>
                    <a:bodyPr/>
                    <a:lstStyle/>
                    <a:p>
                      <a:r>
                        <a:rPr lang="ru-RU" sz="3200" dirty="0" smtClean="0"/>
                        <a:t>2 пчела</a:t>
                      </a:r>
                      <a:endParaRPr lang="ru-RU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3" name="Объект 12"/>
          <p:cNvGraphicFramePr>
            <a:graphicFrameLocks noChangeAspect="1"/>
          </p:cNvGraphicFramePr>
          <p:nvPr/>
        </p:nvGraphicFramePr>
        <p:xfrm>
          <a:off x="1785918" y="857232"/>
          <a:ext cx="1541769" cy="60166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4" name="Формула" r:id="rId6" imgW="520560" imgH="203040" progId="Equation.3">
                  <p:embed/>
                </p:oleObj>
              </mc:Choice>
              <mc:Fallback>
                <p:oleObj name="Формула" r:id="rId6" imgW="520560" imgH="20304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85918" y="857232"/>
                        <a:ext cx="1541769" cy="60166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Объект 13"/>
          <p:cNvGraphicFramePr>
            <a:graphicFrameLocks noChangeAspect="1"/>
          </p:cNvGraphicFramePr>
          <p:nvPr/>
        </p:nvGraphicFramePr>
        <p:xfrm>
          <a:off x="4514850" y="3321050"/>
          <a:ext cx="1143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5" name="Формула" r:id="rId8" imgW="114120" imgH="215640" progId="Equation.3">
                  <p:embed/>
                </p:oleObj>
              </mc:Choice>
              <mc:Fallback>
                <p:oleObj name="Формула" r:id="rId8" imgW="114120" imgH="21564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14850" y="3321050"/>
                        <a:ext cx="114300" cy="215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Объект 20"/>
          <p:cNvGraphicFramePr>
            <a:graphicFrameLocks noChangeAspect="1"/>
          </p:cNvGraphicFramePr>
          <p:nvPr/>
        </p:nvGraphicFramePr>
        <p:xfrm>
          <a:off x="3500430" y="857232"/>
          <a:ext cx="750892" cy="61838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6" name="Формула" r:id="rId10" imgW="215640" imgH="177480" progId="Equation.3">
                  <p:embed/>
                </p:oleObj>
              </mc:Choice>
              <mc:Fallback>
                <p:oleObj name="Формула" r:id="rId10" imgW="215640" imgH="17748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00430" y="857232"/>
                        <a:ext cx="750892" cy="61838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Объект 21"/>
          <p:cNvGraphicFramePr>
            <a:graphicFrameLocks noChangeAspect="1"/>
          </p:cNvGraphicFramePr>
          <p:nvPr/>
        </p:nvGraphicFramePr>
        <p:xfrm>
          <a:off x="6357950" y="857232"/>
          <a:ext cx="961038" cy="53022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7" name="Формула" r:id="rId12" imgW="368280" imgH="203040" progId="Equation.3">
                  <p:embed/>
                </p:oleObj>
              </mc:Choice>
              <mc:Fallback>
                <p:oleObj name="Формула" r:id="rId12" imgW="368280" imgH="203040" progId="Equation.3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57950" y="857232"/>
                        <a:ext cx="961038" cy="53022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" name="Правая фигурная скобка 22"/>
          <p:cNvSpPr/>
          <p:nvPr/>
        </p:nvSpPr>
        <p:spPr>
          <a:xfrm>
            <a:off x="6715140" y="1500174"/>
            <a:ext cx="357190" cy="914400"/>
          </a:xfrm>
          <a:prstGeom prst="rightBrac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Прямоугольник 23"/>
          <p:cNvSpPr/>
          <p:nvPr/>
        </p:nvSpPr>
        <p:spPr>
          <a:xfrm>
            <a:off x="2285984" y="2143116"/>
            <a:ext cx="375424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32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?</a:t>
            </a:r>
            <a:endParaRPr lang="ru-RU" sz="32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graphicFrame>
        <p:nvGraphicFramePr>
          <p:cNvPr id="25" name="Объект 24"/>
          <p:cNvGraphicFramePr>
            <a:graphicFrameLocks noChangeAspect="1"/>
          </p:cNvGraphicFramePr>
          <p:nvPr/>
        </p:nvGraphicFramePr>
        <p:xfrm>
          <a:off x="1571604" y="3571875"/>
          <a:ext cx="2786082" cy="79602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8" name="Формула" r:id="rId14" imgW="1511280" imgH="431640" progId="Equation.3">
                  <p:embed/>
                </p:oleObj>
              </mc:Choice>
              <mc:Fallback>
                <p:oleObj name="Формула" r:id="rId14" imgW="1511280" imgH="431640" progId="Equation.3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71604" y="3571875"/>
                        <a:ext cx="2786082" cy="79602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" name="TextBox 25"/>
          <p:cNvSpPr txBox="1"/>
          <p:nvPr/>
        </p:nvSpPr>
        <p:spPr>
          <a:xfrm>
            <a:off x="4429124" y="3929066"/>
            <a:ext cx="259333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/>
              <a:t>пролетела 1 пчела</a:t>
            </a:r>
            <a:endParaRPr lang="ru-RU" sz="2400" dirty="0"/>
          </a:p>
        </p:txBody>
      </p:sp>
      <p:graphicFrame>
        <p:nvGraphicFramePr>
          <p:cNvPr id="27" name="Объект 26"/>
          <p:cNvGraphicFramePr>
            <a:graphicFrameLocks noChangeAspect="1"/>
          </p:cNvGraphicFramePr>
          <p:nvPr/>
        </p:nvGraphicFramePr>
        <p:xfrm>
          <a:off x="1500166" y="4357694"/>
          <a:ext cx="3857652" cy="40680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9" name="Формула" r:id="rId16" imgW="1612800" imgH="203040" progId="Equation.3">
                  <p:embed/>
                </p:oleObj>
              </mc:Choice>
              <mc:Fallback>
                <p:oleObj name="Формула" r:id="rId16" imgW="1612800" imgH="203040" progId="Equation.3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00166" y="4357694"/>
                        <a:ext cx="3857652" cy="40680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8" name="TextBox 27"/>
          <p:cNvSpPr txBox="1"/>
          <p:nvPr/>
        </p:nvSpPr>
        <p:spPr>
          <a:xfrm>
            <a:off x="5286380" y="4286256"/>
            <a:ext cx="259333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/>
              <a:t>пролетела 2 пчела</a:t>
            </a:r>
            <a:endParaRPr lang="ru-RU" sz="2400" dirty="0"/>
          </a:p>
        </p:txBody>
      </p:sp>
      <p:graphicFrame>
        <p:nvGraphicFramePr>
          <p:cNvPr id="29" name="Объект 28"/>
          <p:cNvGraphicFramePr>
            <a:graphicFrameLocks noChangeAspect="1"/>
          </p:cNvGraphicFramePr>
          <p:nvPr/>
        </p:nvGraphicFramePr>
        <p:xfrm>
          <a:off x="1571604" y="4786322"/>
          <a:ext cx="3871041" cy="38735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0" name="Формула" r:id="rId18" imgW="1714320" imgH="203040" progId="Equation.3">
                  <p:embed/>
                </p:oleObj>
              </mc:Choice>
              <mc:Fallback>
                <p:oleObj name="Формула" r:id="rId18" imgW="1714320" imgH="203040" progId="Equation.3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71604" y="4786322"/>
                        <a:ext cx="3871041" cy="38735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" name="TextBox 29"/>
          <p:cNvSpPr txBox="1"/>
          <p:nvPr/>
        </p:nvSpPr>
        <p:spPr>
          <a:xfrm>
            <a:off x="5429256" y="4714884"/>
            <a:ext cx="24979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/>
              <a:t>скорость 2 пчелы</a:t>
            </a:r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31" name="TextBox 30"/>
          <p:cNvSpPr txBox="1"/>
          <p:nvPr/>
        </p:nvSpPr>
        <p:spPr>
          <a:xfrm>
            <a:off x="1643042" y="5286388"/>
            <a:ext cx="230261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/>
              <a:t>Ответ: 26.2 км</a:t>
            </a:r>
            <a:r>
              <a:rPr lang="en-US" sz="2400" dirty="0" smtClean="0"/>
              <a:t>/</a:t>
            </a:r>
            <a:r>
              <a:rPr lang="ru-RU" sz="2400" dirty="0" smtClean="0"/>
              <a:t>ч</a:t>
            </a:r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11111E-6 -4.44444E-6 L 0.09531 -0.09583 C 0.11545 -0.11736 0.14531 -0.12939 0.17639 -0.12939 C 0.21215 -0.12939 0.24045 -0.11736 0.26059 -0.09583 L 0.35608 -4.44444E-6 " pathEditMode="relative" rAng="0" ptsTypes="FffFF">
                                      <p:cBhvr>
                                        <p:cTn id="6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800" y="-6500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4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0.03635 L -0.09253 -0.04791 C -0.11198 -0.06666 -0.1408 -0.07685 -0.17083 -0.07685 C -0.20521 -0.07685 -0.23281 -0.06666 -0.25208 -0.04791 L -0.3441 0.03635 " pathEditMode="relative" rAng="0" ptsTypes="FffFF">
                                      <p:cBhvr>
                                        <p:cTn id="8" dur="2000" fill="hold"/>
                                        <p:tgtEl>
                                          <p:spTgt spid="717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7200" y="-57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94444E-6 -2.59259E-6 L -0.52917 -0.16967 " pathEditMode="relative" rAng="0" ptsTypes="AA">
                                      <p:cBhvr>
                                        <p:cTn id="72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6500" y="-85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7.40741E-7 L -0.31129 -0.24259 " pathEditMode="relative" rAng="0" ptsTypes="AA">
                                      <p:cBhvr>
                                        <p:cTn id="76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600" y="-121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7.40741E-7 L 0.23577 -0.14792 " pathEditMode="relative" rAng="0" ptsTypes="AA">
                                      <p:cBhvr>
                                        <p:cTn id="80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800" y="-74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4.07407E-6 L 0.38524 -0.65903 " pathEditMode="relative" rAng="0" ptsTypes="AA">
                                      <p:cBhvr>
                                        <p:cTn id="84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300" y="-330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6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02" dur="500"/>
                                        <p:tgtEl>
                                          <p:spTgt spid="71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4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0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1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8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5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2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4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9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0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" fill="hold">
                      <p:stCondLst>
                        <p:cond delay="indefinite"/>
                      </p:stCondLst>
                      <p:childTnLst>
                        <p:par>
                          <p:cTn id="143" fill="hold">
                            <p:stCondLst>
                              <p:cond delay="0"/>
                            </p:stCondLst>
                            <p:childTnLst>
                              <p:par>
                                <p:cTn id="144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6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7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8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" fill="hold">
                      <p:stCondLst>
                        <p:cond delay="indefinite"/>
                      </p:stCondLst>
                      <p:childTnLst>
                        <p:par>
                          <p:cTn id="150" fill="hold">
                            <p:stCondLst>
                              <p:cond delay="0"/>
                            </p:stCondLst>
                            <p:childTnLst>
                              <p:par>
                                <p:cTn id="15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3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4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5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6" grpId="0" animBg="1"/>
      <p:bldP spid="16" grpId="1" animBg="1"/>
      <p:bldP spid="17" grpId="0"/>
      <p:bldP spid="17" grpId="1"/>
      <p:bldP spid="18" grpId="0"/>
      <p:bldP spid="18" grpId="1"/>
      <p:bldP spid="19" grpId="0"/>
      <p:bldP spid="19" grpId="1"/>
      <p:bldP spid="20" grpId="0"/>
      <p:bldP spid="20" grpId="1"/>
      <p:bldP spid="23" grpId="0" animBg="1"/>
      <p:bldP spid="24" grpId="0"/>
      <p:bldP spid="26" grpId="0"/>
      <p:bldP spid="28" grpId="0"/>
      <p:bldP spid="30" grpId="0"/>
      <p:bldP spid="3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357422" y="0"/>
            <a:ext cx="4190570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4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Собери правило</a:t>
            </a:r>
            <a:endParaRPr lang="ru-RU" sz="4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785786" y="642918"/>
            <a:ext cx="7646452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32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</a:rPr>
              <a:t>Чтобы сложить десятичные дроби надо</a:t>
            </a:r>
            <a:r>
              <a:rPr lang="ru-RU" sz="32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B050"/>
                </a:solidFill>
                <a:effectLst/>
              </a:rPr>
              <a:t>…</a:t>
            </a:r>
            <a:endParaRPr lang="ru-RU" sz="32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00B050"/>
              </a:solidFill>
              <a:effectLst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428728" y="1428736"/>
            <a:ext cx="7143800" cy="928694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 smtClean="0">
                <a:solidFill>
                  <a:schemeClr val="tx1"/>
                </a:solidFill>
              </a:rPr>
              <a:t>Выполнить действия сложения и вычитания</a:t>
            </a:r>
            <a:endParaRPr lang="ru-RU" sz="3200" dirty="0">
              <a:solidFill>
                <a:schemeClr val="tx1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642910" y="1500174"/>
            <a:ext cx="785818" cy="452431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72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1</a:t>
            </a:r>
          </a:p>
          <a:p>
            <a:pPr algn="ctr"/>
            <a:r>
              <a:rPr lang="ru-RU" sz="7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2</a:t>
            </a:r>
          </a:p>
          <a:p>
            <a:pPr algn="ctr"/>
            <a:r>
              <a:rPr lang="ru-RU" sz="72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3</a:t>
            </a:r>
          </a:p>
          <a:p>
            <a:pPr algn="ctr"/>
            <a:r>
              <a:rPr lang="ru-RU" sz="7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4</a:t>
            </a:r>
            <a:endParaRPr lang="ru-RU" sz="72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1428728" y="2571744"/>
            <a:ext cx="7143800" cy="928694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 smtClean="0">
                <a:solidFill>
                  <a:schemeClr val="tx1"/>
                </a:solidFill>
              </a:rPr>
              <a:t>В ответе запятую поставить под запятой</a:t>
            </a:r>
            <a:endParaRPr lang="ru-RU" sz="3200" dirty="0">
              <a:solidFill>
                <a:schemeClr val="tx1"/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1428728" y="3714752"/>
            <a:ext cx="7143800" cy="928694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 smtClean="0">
                <a:solidFill>
                  <a:schemeClr val="tx1"/>
                </a:solidFill>
              </a:rPr>
              <a:t>Уравнять число знаков после запятой.</a:t>
            </a:r>
            <a:endParaRPr lang="ru-RU" sz="3200" dirty="0">
              <a:solidFill>
                <a:schemeClr val="tx1"/>
              </a:solidFill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1428728" y="4929198"/>
            <a:ext cx="7143800" cy="928694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 smtClean="0">
                <a:solidFill>
                  <a:schemeClr val="tx1"/>
                </a:solidFill>
              </a:rPr>
              <a:t>Записать дроби так, чтобы запятая оказалась под запятой.</a:t>
            </a:r>
            <a:endParaRPr lang="ru-RU" sz="3200" dirty="0">
              <a:solidFill>
                <a:schemeClr val="tx1"/>
              </a:solidFill>
            </a:endParaRPr>
          </a:p>
        </p:txBody>
      </p:sp>
      <p:pic>
        <p:nvPicPr>
          <p:cNvPr id="12" name="Рисунок 11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 flipH="1">
            <a:off x="0" y="0"/>
            <a:ext cx="1000132" cy="100013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 -0.33333  E" pathEditMode="relative" ptsTypes="">
                                      <p:cBhvr>
                                        <p:cTn id="6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 0.33333  E" pathEditMode="relative" ptsTypes="">
                                      <p:cBhvr>
                                        <p:cTn id="10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6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2.59259E-6 L 0.00052 -0.3493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7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 0.33333  E" pathEditMode="relative" ptsTypes="">
                                      <p:cBhvr>
                                        <p:cTn id="18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9" grpId="0" animBg="1"/>
      <p:bldP spid="10" grpId="0" animBg="1"/>
      <p:bldP spid="11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357422" y="0"/>
            <a:ext cx="4190570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4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Собери правило</a:t>
            </a:r>
            <a:endParaRPr lang="ru-RU" sz="4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57158" y="785794"/>
            <a:ext cx="8401019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28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</a:rPr>
              <a:t>Чтобы разделить число на десятичную дробь надо</a:t>
            </a:r>
            <a:r>
              <a:rPr lang="ru-RU" sz="28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B050"/>
                </a:solidFill>
                <a:effectLst/>
              </a:rPr>
              <a:t>…</a:t>
            </a:r>
            <a:endParaRPr lang="ru-RU" sz="28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00B050"/>
              </a:solidFill>
              <a:effectLst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285852" y="1428736"/>
            <a:ext cx="7572428" cy="1500198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 smtClean="0">
                <a:solidFill>
                  <a:schemeClr val="tx1"/>
                </a:solidFill>
              </a:rPr>
              <a:t>После этого выполнить деление на натуральное число.</a:t>
            </a:r>
            <a:endParaRPr lang="ru-RU" sz="3200" dirty="0">
              <a:solidFill>
                <a:schemeClr val="tx1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500034" y="1071546"/>
            <a:ext cx="785818" cy="563231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72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1</a:t>
            </a:r>
          </a:p>
          <a:p>
            <a:pPr algn="ctr"/>
            <a:endParaRPr lang="ru-RU" sz="7200" b="1" cap="none" spc="0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  <a:p>
            <a:pPr algn="ctr"/>
            <a:r>
              <a:rPr lang="ru-RU" sz="7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2</a:t>
            </a:r>
          </a:p>
          <a:p>
            <a:pPr algn="ctr"/>
            <a:endParaRPr lang="ru-RU" sz="7200" b="1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  <a:p>
            <a:pPr algn="ctr"/>
            <a:r>
              <a:rPr lang="ru-RU" sz="72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3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1285852" y="3214686"/>
            <a:ext cx="7572428" cy="1500198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 smtClean="0">
                <a:solidFill>
                  <a:schemeClr val="tx1"/>
                </a:solidFill>
              </a:rPr>
              <a:t>Поставить в частном запятую когда кончится деление целой части.</a:t>
            </a:r>
            <a:endParaRPr lang="ru-RU" sz="3200" dirty="0">
              <a:solidFill>
                <a:schemeClr val="tx1"/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1285852" y="5072074"/>
            <a:ext cx="7572428" cy="1571612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 smtClean="0">
                <a:solidFill>
                  <a:schemeClr val="tx1"/>
                </a:solidFill>
              </a:rPr>
              <a:t>В делимом и делителе перенести запятую вправо на столько цифр, сколько их после запятой в делителе.</a:t>
            </a:r>
            <a:endParaRPr lang="ru-RU" sz="3200" dirty="0">
              <a:solidFill>
                <a:schemeClr val="tx1"/>
              </a:solidFill>
            </a:endParaRPr>
          </a:p>
        </p:txBody>
      </p:sp>
      <p:pic>
        <p:nvPicPr>
          <p:cNvPr id="11" name="Рисунок 10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 flipH="1">
            <a:off x="0" y="0"/>
            <a:ext cx="1000100" cy="100012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52 3.33333E-6 L 0.00104 -0.52223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26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-4.44444E-6 L 1.66667E-6 0.51459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25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1.85185E-6 L 1.66667E-6 0.27291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3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4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0.51459 L 1.66667E-6 0.26644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2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7" grpId="1" animBg="1"/>
      <p:bldP spid="9" grpId="0" animBg="1"/>
      <p:bldP spid="10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357422" y="0"/>
            <a:ext cx="4190570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4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Собери правило</a:t>
            </a:r>
            <a:endParaRPr lang="ru-RU" sz="4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85720" y="642918"/>
            <a:ext cx="8380564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28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</a:rPr>
              <a:t>Чтобы умножить  число на десятичную дробь надо</a:t>
            </a:r>
            <a:r>
              <a:rPr lang="ru-RU" sz="28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B050"/>
                </a:solidFill>
                <a:effectLst/>
              </a:rPr>
              <a:t>…</a:t>
            </a:r>
            <a:endParaRPr lang="ru-RU" sz="28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00B050"/>
              </a:solidFill>
              <a:effectLst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285852" y="1428736"/>
            <a:ext cx="7572428" cy="1500198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 smtClean="0">
                <a:solidFill>
                  <a:schemeClr val="tx1"/>
                </a:solidFill>
              </a:rPr>
              <a:t>Отделить запятой столько цифр справа, сколько их стоит после запятой в обоих множителях вместе.</a:t>
            </a:r>
            <a:endParaRPr lang="ru-RU" sz="3200" dirty="0">
              <a:solidFill>
                <a:schemeClr val="tx1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500034" y="1071546"/>
            <a:ext cx="785818" cy="34163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72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1</a:t>
            </a:r>
          </a:p>
          <a:p>
            <a:pPr algn="ctr"/>
            <a:endParaRPr lang="ru-RU" sz="7200" b="1" cap="none" spc="0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  <a:p>
            <a:pPr algn="ctr"/>
            <a:r>
              <a:rPr lang="ru-RU" sz="7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2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1285852" y="3214686"/>
            <a:ext cx="7572428" cy="1500198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 smtClean="0">
                <a:solidFill>
                  <a:schemeClr val="tx1"/>
                </a:solidFill>
              </a:rPr>
              <a:t>Выполнить умножение, не обращая внимания на запятую.</a:t>
            </a:r>
            <a:endParaRPr lang="ru-RU" sz="3200" dirty="0">
              <a:solidFill>
                <a:schemeClr val="tx1"/>
              </a:solidFill>
            </a:endParaRPr>
          </a:p>
        </p:txBody>
      </p:sp>
      <p:pic>
        <p:nvPicPr>
          <p:cNvPr id="10" name="Рисунок 9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43768" y="5000636"/>
            <a:ext cx="1428750" cy="142875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2.22222E-6 L 1.66667E-6 0.27037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3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6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-1.48148E-6 L 1.66667E-6 -0.27037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3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9" grpId="0" animBg="1"/>
    </p:bldLst>
  </p:timing>
</p:sld>
</file>

<file path=ppt/theme/theme1.xml><?xml version="1.0" encoding="utf-8"?>
<a:theme xmlns:a="http://schemas.openxmlformats.org/drawingml/2006/main" name="Тема Office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518</TotalTime>
  <Words>309</Words>
  <Application>Microsoft Office PowerPoint</Application>
  <PresentationFormat>Экран (4:3)</PresentationFormat>
  <Paragraphs>68</Paragraphs>
  <Slides>6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8" baseType="lpstr">
      <vt:lpstr>Тема Office</vt:lpstr>
      <vt:lpstr>Формула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Admin</dc:creator>
  <cp:lastModifiedBy>NVP</cp:lastModifiedBy>
  <cp:revision>54</cp:revision>
  <dcterms:created xsi:type="dcterms:W3CDTF">2012-03-31T14:56:13Z</dcterms:created>
  <dcterms:modified xsi:type="dcterms:W3CDTF">2017-04-03T13:39:03Z</dcterms:modified>
</cp:coreProperties>
</file>