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48" y="0"/>
            <a:ext cx="3857652" cy="1643074"/>
          </a:xfrm>
        </p:spPr>
        <p:txBody>
          <a:bodyPr>
            <a:noAutofit/>
          </a:bodyPr>
          <a:lstStyle/>
          <a:p>
            <a:r>
              <a:rPr lang="ru-RU" sz="18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Таранда</a:t>
            </a:r>
            <a:r>
              <a:rPr lang="ru-RU" sz="1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Наталья Александровна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Щербаковской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средней школы </a:t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Алтынсаринского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района </a:t>
            </a:r>
            <a:b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Костанайской</a:t>
            </a:r>
            <a:r>
              <a:rPr lang="ru-RU" sz="1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области</a:t>
            </a:r>
            <a:endParaRPr lang="ru-RU" sz="1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0"/>
            <a:ext cx="8643998" cy="6715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Естествознание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kk-KZ" sz="2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Что такое космос?</a:t>
            </a:r>
            <a:endParaRPr lang="kk-KZ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Цели обучения на уроке:</a:t>
            </a:r>
          </a:p>
          <a:p>
            <a: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1.4.2.1 характеризовать астрономию как науку о космосе;</a:t>
            </a:r>
          </a:p>
          <a:p>
            <a: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1.4.2.3 характеризовать отдельные космические тела</a:t>
            </a:r>
          </a:p>
          <a:p>
            <a:r>
              <a:rPr lang="ru-RU" sz="1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1.1.1.1 объяснять необходимость изучения явлений, процессов и объектов окружающего мира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3291840"/>
          <a:ext cx="8501122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8"/>
                <a:gridCol w="6643734"/>
              </a:tblGrid>
              <a:tr h="859454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 учащиеся смогут:</a:t>
                      </a:r>
                    </a:p>
                    <a:p>
                      <a:pPr algn="r"/>
                      <a:endParaRPr lang="ru-RU" sz="1800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объяснить, что такое космос, Солнце, Луна, планеты, звезды, солнечная система;</a:t>
                      </a: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375126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Большинство учащихся смогут:</a:t>
                      </a:r>
                    </a:p>
                    <a:p>
                      <a:pPr algn="r"/>
                      <a:endParaRPr lang="ru-RU" sz="1800" dirty="0"/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называть некоторые планеты Солнечной системы, находить среди них Землю;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- объяснять слово «созвездие», «астрономия»; </a:t>
                      </a:r>
                    </a:p>
                    <a:p>
                      <a:pPr algn="l"/>
                      <a:r>
                        <a:rPr lang="ru-RU" sz="180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используя различные источники получения информации, объяснять необходимость изучения объектов окружающего мира;</a:t>
                      </a: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11729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Некоторые учащиеся смогут:</a:t>
                      </a:r>
                    </a:p>
                    <a:p>
                      <a:pPr algn="r"/>
                      <a:endParaRPr lang="ru-RU" sz="1800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r>
                        <a:rPr lang="ru-RU" sz="180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объяснять  происхождение названий созвездий;  пользу их изучения для человека.</a:t>
                      </a:r>
                    </a:p>
                    <a:p>
                      <a:pPr algn="l">
                        <a:buFontTx/>
                        <a:buNone/>
                      </a:pPr>
                      <a:endParaRPr lang="ru-RU" sz="1800" kern="1200" dirty="0" smtClean="0">
                        <a:solidFill>
                          <a:srgbClr val="0033CC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214282" y="142852"/>
            <a:ext cx="4040188" cy="639762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14282" y="428604"/>
            <a:ext cx="4283106" cy="61436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4929190" y="142852"/>
            <a:ext cx="4041775" cy="81757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4"/>
          </p:nvPr>
        </p:nvGraphicFramePr>
        <p:xfrm>
          <a:off x="285720" y="214290"/>
          <a:ext cx="8501122" cy="658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61"/>
                <a:gridCol w="4250561"/>
              </a:tblGrid>
              <a:tr h="6877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Языковые цели: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Критерии успеха: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727984">
                <a:tc rowSpan="2"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Учащиеся могут: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называть некоторые космические тела на трёх языках – английском, казахском и русском;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выявлять причины необходимости изучения космоса древними людьми;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давать определения  космическим телам, объяснять происхождение названий созвездий.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выучат на трёх языках слово- Космос  - </a:t>
                      </a:r>
                      <a:r>
                        <a:rPr lang="kk-KZ" sz="1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ғарыш  -  </a:t>
                      </a:r>
                      <a:r>
                        <a:rPr lang="en-US" sz="1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space</a:t>
                      </a:r>
                      <a:endParaRPr lang="ru-RU" sz="1800" dirty="0" smtClean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Ключевые слова и фразы:</a:t>
                      </a: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астрономия, космос, созвездия, планеты, спутники, звёзды, кометы, астероиды.</a:t>
                      </a:r>
                    </a:p>
                    <a:p>
                      <a:pPr>
                        <a:buNone/>
                      </a:pPr>
                      <a:endParaRPr lang="ru-RU" sz="1800" dirty="0" smtClean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Солнечная система, карта звёздного неба, космические тела, небесные тела, яркие – тусклые.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Учащиеся знают: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400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такое космос, 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400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что изучает наука астрономия,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400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что такое созвездия 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2400" kern="1200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происхождение  нескольких названий созвездий.</a:t>
                      </a:r>
                      <a:endParaRPr lang="ru-RU" sz="2400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  <a:tr h="26034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800" b="1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Можете ли вы сказать, почему </a:t>
                      </a:r>
                      <a:r>
                        <a:rPr lang="ru-RU" sz="180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…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80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Люди изучают космос? Зачем древним людям нужна была астрономия? Почему звёзды кажутся нам очень маленькими?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ru-RU" sz="1800" kern="1200" dirty="0" smtClean="0">
                        <a:solidFill>
                          <a:srgbClr val="0033CC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Вопросы для обсуждения: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Для чего нам нужны солнечные очки? Можно ли смотреть на солнце?</a:t>
                      </a:r>
                    </a:p>
                    <a:p>
                      <a:r>
                        <a:rPr lang="ru-RU" sz="1800" kern="1200" dirty="0" smtClean="0">
                          <a:solidFill>
                            <a:srgbClr val="0033CC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Зачем людям нужны созвездия?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ru-RU" sz="1800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0" y="0"/>
            <a:ext cx="4643438" cy="785794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sz="38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Методы активного обучения.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285720" y="571480"/>
            <a:ext cx="4286280" cy="628652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коллаборативной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среды       групповую и парную работу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Техника «Ассоциации»   «космическая» музыка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Объединение в группы «Звездопад»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Работа в группах       кластер «Космос»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Стартер          словесная игра «Доскажи словечко»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Работа в паре        приём КМ «Знаешь ли ты?»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Activity 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«Космонавты», «Планеты»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Рефлексия       лист обратной связи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5000628" y="0"/>
            <a:ext cx="4143372" cy="928670"/>
          </a:xfrm>
        </p:spPr>
        <p:txBody>
          <a:bodyPr>
            <a:normAutofit fontScale="85000" lnSpcReduction="1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800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Методы дифференциации:</a:t>
            </a:r>
          </a:p>
          <a:p>
            <a:pPr algn="ctr"/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857232"/>
            <a:ext cx="4141817" cy="5643602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Приём «Толстые и тонкие вопросы»        развитие КМ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Творческая работа в группе «Звёздные узоры» распределение обязанностей </a:t>
            </a: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Тестирование «Космос»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 наблюдение - исследование «Звездочёты»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19" name="Стрелка вправо 18"/>
          <p:cNvSpPr/>
          <p:nvPr/>
        </p:nvSpPr>
        <p:spPr>
          <a:xfrm>
            <a:off x="7572396" y="2071678"/>
            <a:ext cx="35719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857356" y="5500702"/>
            <a:ext cx="35719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928794" y="4000504"/>
            <a:ext cx="35719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643174" y="4786322"/>
            <a:ext cx="35719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3071802" y="3286124"/>
            <a:ext cx="357190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/>
          <p:nvPr/>
        </p:nvPicPr>
        <p:blipFill>
          <a:blip r:embed="rId3"/>
          <a:srcRect l="31908" t="54701" r="26703" b="11966"/>
          <a:stretch>
            <a:fillRect/>
          </a:stretch>
        </p:blipFill>
        <p:spPr bwMode="auto">
          <a:xfrm>
            <a:off x="5214942" y="3000372"/>
            <a:ext cx="335758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трелка вправо 15"/>
          <p:cNvSpPr/>
          <p:nvPr/>
        </p:nvSpPr>
        <p:spPr>
          <a:xfrm>
            <a:off x="8358214" y="5143512"/>
            <a:ext cx="35719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/>
          <p:nvPr/>
        </p:nvPicPr>
        <p:blipFill>
          <a:blip r:embed="rId4"/>
          <a:srcRect l="39934" t="53333" r="43872" b="23707"/>
          <a:stretch>
            <a:fillRect/>
          </a:stretch>
        </p:blipFill>
        <p:spPr bwMode="auto">
          <a:xfrm>
            <a:off x="3786182" y="2214554"/>
            <a:ext cx="1042106" cy="837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Стрелка вправо 19"/>
          <p:cNvSpPr/>
          <p:nvPr/>
        </p:nvSpPr>
        <p:spPr>
          <a:xfrm flipV="1">
            <a:off x="6500826" y="1357298"/>
            <a:ext cx="357190" cy="809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1571604" y="1071546"/>
            <a:ext cx="357190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857620" y="1785926"/>
            <a:ext cx="357190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19323149">
            <a:off x="3028563" y="2957275"/>
            <a:ext cx="791925" cy="131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2143108" y="6215082"/>
            <a:ext cx="35719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5929354" cy="58259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Задания на развитие языковых навыков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857232"/>
            <a:ext cx="8401080" cy="571504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Вопросы высокого и низкого порядка</a:t>
            </a:r>
          </a:p>
          <a:p>
            <a:pPr>
              <a:buNone/>
            </a:pPr>
            <a:endParaRPr lang="ru-RU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2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трёхъязычия</a:t>
            </a: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(навыки пользования словарём)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Задания на определение понятий космическим телам, чтение  мифов и объяснение происхождений названий созвездий – развитие читательских навыков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Использование опорных слов</a:t>
            </a:r>
          </a:p>
          <a:p>
            <a:pPr>
              <a:buNone/>
            </a:pPr>
            <a:endParaRPr lang="ru-RU" sz="24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Работа по картинкам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 l="35374" t="39413" r="34014" b="13701"/>
          <a:stretch>
            <a:fillRect/>
          </a:stretch>
        </p:blipFill>
        <p:spPr bwMode="auto">
          <a:xfrm>
            <a:off x="4143372" y="4643422"/>
            <a:ext cx="257176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/>
          <a:srcRect l="47767" t="66406" r="33565" b="21875"/>
          <a:stretch>
            <a:fillRect/>
          </a:stretch>
        </p:blipFill>
        <p:spPr bwMode="auto">
          <a:xfrm>
            <a:off x="714348" y="5643578"/>
            <a:ext cx="2714644" cy="958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Рисунок 14"/>
          <p:cNvPicPr/>
          <p:nvPr/>
        </p:nvPicPr>
        <p:blipFill>
          <a:blip r:embed="rId5"/>
          <a:srcRect l="35871" t="77039" r="38411" b="13293"/>
          <a:stretch>
            <a:fillRect/>
          </a:stretch>
        </p:blipFill>
        <p:spPr bwMode="auto">
          <a:xfrm>
            <a:off x="3929058" y="1357298"/>
            <a:ext cx="221457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6"/>
          <a:srcRect l="35871" t="63746" r="36887" b="27726"/>
          <a:stretch>
            <a:fillRect/>
          </a:stretch>
        </p:blipFill>
        <p:spPr bwMode="auto">
          <a:xfrm>
            <a:off x="1214414" y="1357298"/>
            <a:ext cx="250033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Картинки по запросу книга мифы о созвездиях для детей"/>
          <p:cNvPicPr>
            <a:picLocks noChangeAspect="1" noChangeArrowheads="1"/>
          </p:cNvPicPr>
          <p:nvPr/>
        </p:nvPicPr>
        <p:blipFill>
          <a:blip r:embed="rId7" cstate="print"/>
          <a:srcRect l="8333" t="2083" r="8333"/>
          <a:stretch>
            <a:fillRect/>
          </a:stretch>
        </p:blipFill>
        <p:spPr bwMode="auto">
          <a:xfrm>
            <a:off x="7000892" y="4000504"/>
            <a:ext cx="2006344" cy="2357454"/>
          </a:xfrm>
          <a:prstGeom prst="rect">
            <a:avLst/>
          </a:prstGeom>
          <a:noFill/>
        </p:spPr>
      </p:pic>
      <p:cxnSp>
        <p:nvCxnSpPr>
          <p:cNvPr id="14" name="Прямая со стрелкой 13"/>
          <p:cNvCxnSpPr/>
          <p:nvPr/>
        </p:nvCxnSpPr>
        <p:spPr>
          <a:xfrm rot="10800000" flipV="1">
            <a:off x="3071802" y="1214422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714744" y="1214422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2643968" y="549990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857488" y="5429264"/>
            <a:ext cx="1285884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6357950" y="4143380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858280" cy="650085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Приёмы </a:t>
            </a:r>
            <a:r>
              <a:rPr lang="ru-RU" sz="28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формативного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оценивания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звёздочек – жетонов </a:t>
            </a:r>
            <a:endParaRPr lang="ru-RU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Взаимооценивание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групп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Индивидуальное </a:t>
            </a:r>
            <a:r>
              <a:rPr lang="ru-RU" sz="28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самооценивание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за тест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Итоговое оценивание работы 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Критерии, дескрипторы, уровни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мыслительной деятельности</a:t>
            </a:r>
            <a:endParaRPr lang="ru-RU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Словесное поощрение 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учителя</a:t>
            </a:r>
            <a:endParaRPr lang="ru-RU" sz="2800" dirty="0" smtClean="0"/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Рефлексия урока</a:t>
            </a:r>
          </a:p>
          <a:p>
            <a:pPr>
              <a:buNone/>
            </a:pP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«Космическое настроение»</a:t>
            </a:r>
          </a:p>
          <a:p>
            <a:pPr>
              <a:buNone/>
            </a:pPr>
            <a:endParaRPr lang="ru-RU" sz="2500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Ну, а </a:t>
            </a:r>
            <a:r>
              <a:rPr lang="ru-RU" sz="25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микропреподавание</a:t>
            </a: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уверена в </a:t>
            </a: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детской активности</a:t>
            </a: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Мне принесло понимание            </a:t>
            </a: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научим ребят мы учиться, </a:t>
            </a:r>
          </a:p>
          <a:p>
            <a:pPr>
              <a:buNone/>
            </a:pP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Эффективности в образовании,   </a:t>
            </a: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речь, мышление, </a:t>
            </a:r>
          </a:p>
          <a:p>
            <a:pPr>
              <a:buNone/>
            </a:pP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Обновления обоснование.                                   творчество – </a:t>
            </a:r>
          </a:p>
          <a:p>
            <a:pPr algn="r">
              <a:buNone/>
            </a:pPr>
            <a:r>
              <a:rPr lang="ru-RU" sz="25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Всё им в жизни должно пригодиться!</a:t>
            </a:r>
          </a:p>
        </p:txBody>
      </p:sp>
      <p:pic>
        <p:nvPicPr>
          <p:cNvPr id="6" name="Рисунок 5" descr="http://static.my-shop.ru/product/3/120/1197156.jpg"/>
          <p:cNvPicPr/>
          <p:nvPr/>
        </p:nvPicPr>
        <p:blipFill>
          <a:blip r:embed="rId3"/>
          <a:srcRect l="15526" t="5534" r="20379" b="39525"/>
          <a:stretch>
            <a:fillRect/>
          </a:stretch>
        </p:blipFill>
        <p:spPr bwMode="auto">
          <a:xfrm>
            <a:off x="6929454" y="428604"/>
            <a:ext cx="1689452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 l="11449" r="12849"/>
          <a:stretch>
            <a:fillRect/>
          </a:stretch>
        </p:blipFill>
        <p:spPr bwMode="auto">
          <a:xfrm>
            <a:off x="6191675" y="1857364"/>
            <a:ext cx="295232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4"/>
          <p:cNvSpPr/>
          <p:nvPr/>
        </p:nvSpPr>
        <p:spPr>
          <a:xfrm>
            <a:off x="5929322" y="785794"/>
            <a:ext cx="857256" cy="714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1086</TotalTime>
  <Words>456</Words>
  <PresentationFormat>Экран (4:3)</PresentationFormat>
  <Paragraphs>87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Таранда Наталья Александровна учитель начальных классов  Щербаковской средней школы  Алтынсаринского района  Костанайской области</vt:lpstr>
      <vt:lpstr>Слайд 2</vt:lpstr>
      <vt:lpstr>Слайд 3</vt:lpstr>
      <vt:lpstr>Задания на развитие языковых навыков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Владелец</cp:lastModifiedBy>
  <cp:revision>55</cp:revision>
  <dcterms:modified xsi:type="dcterms:W3CDTF">2017-05-03T16:38:50Z</dcterms:modified>
</cp:coreProperties>
</file>