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9A16-9889-49FF-A3DB-72B609134524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AEB1-5D27-4D2E-A1D4-F887D16A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endSnd/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8352928" cy="20162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/>
                </a:solidFill>
                <a:latin typeface="Arial Black" pitchFamily="34" charset="0"/>
              </a:rPr>
              <a:t>«Здоровье, общение, досуг – </a:t>
            </a:r>
            <a:br>
              <a:rPr lang="ru-RU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1"/>
                </a:solidFill>
                <a:latin typeface="Arial Black" pitchFamily="34" charset="0"/>
              </a:rPr>
              <a:t>основные направления деятельности пришкольной оздоровительной площадки»</a:t>
            </a:r>
            <a:endParaRPr lang="ru-RU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766767.jpg"/>
          <p:cNvPicPr>
            <a:picLocks noChangeAspect="1" noChangeArrowheads="1"/>
          </p:cNvPicPr>
          <p:nvPr/>
        </p:nvPicPr>
        <p:blipFill>
          <a:blip r:embed="rId2" cstate="print"/>
          <a:srcRect r="1282" b="2564"/>
          <a:stretch>
            <a:fillRect/>
          </a:stretch>
        </p:blipFill>
        <p:spPr bwMode="auto">
          <a:xfrm>
            <a:off x="2699792" y="2348880"/>
            <a:ext cx="5544616" cy="4104456"/>
          </a:xfrm>
          <a:prstGeom prst="flowChartConnector">
            <a:avLst/>
          </a:prstGeom>
          <a:solidFill>
            <a:srgbClr val="FFFFFF">
              <a:shade val="85000"/>
            </a:srgbClr>
          </a:solidFill>
          <a:ln w="762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Documents and Settings\User\Рабочий стол\766767.jpg"/>
          <p:cNvPicPr>
            <a:picLocks noChangeAspect="1" noChangeArrowheads="1"/>
          </p:cNvPicPr>
          <p:nvPr/>
        </p:nvPicPr>
        <p:blipFill>
          <a:blip r:embed="rId2" cstate="print"/>
          <a:srcRect r="1282" b="2564"/>
          <a:stretch>
            <a:fillRect/>
          </a:stretch>
        </p:blipFill>
        <p:spPr bwMode="auto">
          <a:xfrm>
            <a:off x="2627784" y="2348880"/>
            <a:ext cx="5544616" cy="4104456"/>
          </a:xfrm>
          <a:prstGeom prst="flowChartConnector">
            <a:avLst/>
          </a:prstGeom>
          <a:solidFill>
            <a:srgbClr val="FFFFFF">
              <a:shade val="85000"/>
            </a:srgbClr>
          </a:solidFill>
          <a:ln w="762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РЕЖИМ РАБОТЫ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8" y="765170"/>
          <a:ext cx="8496300" cy="595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08"/>
                <a:gridCol w="6839992"/>
              </a:tblGrid>
              <a:tr h="422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dirty="0"/>
                    </a:p>
                  </a:txBody>
                  <a:tcPr/>
                </a:tc>
              </a:tr>
              <a:tr h="626041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: 00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: 15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детей.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Зарядка.</a:t>
                      </a:r>
                      <a:endParaRPr lang="ru-RU" dirty="0"/>
                    </a:p>
                  </a:txBody>
                  <a:tcPr/>
                </a:tc>
              </a:tr>
              <a:tr h="500817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: 30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: 30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 – игровой час.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в кружках по интересам</a:t>
                      </a:r>
                    </a:p>
                  </a:txBody>
                  <a:tcPr/>
                </a:tc>
              </a:tr>
              <a:tr h="894344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: 35</a:t>
                      </a:r>
                      <a:r>
                        <a:rPr kumimoji="0" lang="ru-RU" sz="18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: 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в кружках казахского и  английского  языка.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Ритмика.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41632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: 00</a:t>
                      </a:r>
                      <a:r>
                        <a:rPr kumimoji="0" lang="ru-RU" sz="18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: 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Экскурсии.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Библиотечный час.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в кружках по интересам.</a:t>
                      </a:r>
                      <a:endParaRPr lang="ru-RU" dirty="0"/>
                    </a:p>
                  </a:txBody>
                  <a:tcPr/>
                </a:tc>
              </a:tr>
              <a:tr h="641632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: 00</a:t>
                      </a:r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: 30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Обед.</a:t>
                      </a:r>
                      <a:endParaRPr lang="ru-RU" dirty="0"/>
                    </a:p>
                  </a:txBody>
                  <a:tcPr/>
                </a:tc>
              </a:tr>
              <a:tr h="641632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12: 30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: 15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Просмотр мультфильмов.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4344"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: 15</a:t>
                      </a:r>
                      <a:r>
                        <a:rPr kumimoji="0" lang="ru-RU" sz="18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: 00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 на свежем воздухе. 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в кружках по интересам.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4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: 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Дорога домой.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Ожидаемые результаты: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96944" cy="5760640"/>
          </a:xfrm>
        </p:spPr>
        <p:txBody>
          <a:bodyPr/>
          <a:lstStyle/>
          <a:p>
            <a:pPr lvl="0"/>
            <a:r>
              <a:rPr lang="ru-RU" dirty="0" smtClean="0"/>
              <a:t>оздоровление детей, получение навыков здорового образа жизни;</a:t>
            </a:r>
          </a:p>
          <a:p>
            <a:pPr lvl="0"/>
            <a:r>
              <a:rPr lang="ru-RU" dirty="0" smtClean="0"/>
              <a:t>развитие воображения, творческих способностей, умения общаться друг с другом, со сверстниками и взрослыми в совместной творческой деятельности;</a:t>
            </a:r>
          </a:p>
          <a:p>
            <a:pPr lvl="0"/>
            <a:r>
              <a:rPr lang="ru-RU" dirty="0" smtClean="0"/>
              <a:t>создание эмоциональной доброжелательной атмосферы, способствующей общению, отдыху детей.</a:t>
            </a:r>
          </a:p>
          <a:p>
            <a:endParaRPr lang="ru-RU" dirty="0"/>
          </a:p>
        </p:txBody>
      </p:sp>
      <p:pic>
        <p:nvPicPr>
          <p:cNvPr id="1026" name="Picture 2" descr="E:\Доки\МОЯ РАБОТА\лето\953a1e31fe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17032"/>
            <a:ext cx="5122540" cy="29796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157192"/>
            <a:ext cx="6678488" cy="122455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«Лето – это мостик между завершающимся учебным годом и</a:t>
            </a:r>
          </a:p>
          <a:p>
            <a:pPr algn="r"/>
            <a:r>
              <a:rPr lang="ru-RU" sz="2800" dirty="0" smtClean="0">
                <a:solidFill>
                  <a:schemeClr val="accent1"/>
                </a:solidFill>
              </a:rPr>
              <a:t> предстоящим»</a:t>
            </a:r>
          </a:p>
          <a:p>
            <a:endParaRPr lang="ru-RU" dirty="0"/>
          </a:p>
        </p:txBody>
      </p:sp>
      <p:pic>
        <p:nvPicPr>
          <p:cNvPr id="2050" name="Picture 2" descr="C:\Documents and Settings\User\Рабочий стол\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6" y="188641"/>
            <a:ext cx="6949951" cy="4652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Цель работы пришкольной оздоровительной площадки в Мамлютской школе – гимназии № 1: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568952" cy="4629128"/>
          </a:xfrm>
        </p:spPr>
        <p:txBody>
          <a:bodyPr/>
          <a:lstStyle/>
          <a:p>
            <a:r>
              <a:rPr lang="ru-RU" sz="2800" dirty="0" smtClean="0"/>
              <a:t>Создание воспитательного пространства, обеспечивающего необходимые условия для оздоровления,  полноценного отдыха детей, развития личности и творческих способностей каждого ребенка и его социальной адаптации. </a:t>
            </a:r>
          </a:p>
          <a:p>
            <a:endParaRPr lang="ru-RU" dirty="0"/>
          </a:p>
        </p:txBody>
      </p:sp>
      <p:pic>
        <p:nvPicPr>
          <p:cNvPr id="3076" name="Picture 4" descr="C:\Documents and Settings\User\Рабочий стол\0_6de88_c321275d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2553072" cy="25530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Задачи: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1"/>
            <a:ext cx="8496944" cy="5565232"/>
          </a:xfrm>
        </p:spPr>
        <p:txBody>
          <a:bodyPr/>
          <a:lstStyle/>
          <a:p>
            <a:pPr lvl="0"/>
            <a:r>
              <a:rPr lang="ru-RU" dirty="0" smtClean="0"/>
              <a:t>Создавать условия для организованного отдыха детей. </a:t>
            </a:r>
          </a:p>
          <a:p>
            <a:pPr lvl="0"/>
            <a:r>
              <a:rPr lang="ru-RU" dirty="0" smtClean="0"/>
              <a:t>Создавать благоприятные условия для укрепления здоровья детей.</a:t>
            </a:r>
          </a:p>
          <a:p>
            <a:pPr lvl="0"/>
            <a:r>
              <a:rPr lang="ru-RU" dirty="0" smtClean="0"/>
              <a:t>Способствовать формированию культурного поведения, санитарно-гигиенической культуры. </a:t>
            </a:r>
          </a:p>
          <a:p>
            <a:pPr lvl="0"/>
            <a:r>
              <a:rPr lang="ru-RU" dirty="0" smtClean="0"/>
              <a:t>Приобщать ребят к творческим видам деятельности.</a:t>
            </a:r>
          </a:p>
          <a:p>
            <a:pPr lvl="0"/>
            <a:r>
              <a:rPr lang="ru-RU" dirty="0" smtClean="0"/>
              <a:t>Предоставлять ребенку возможность для самореализации на индивидуальном личностном потенциале.</a:t>
            </a:r>
          </a:p>
          <a:p>
            <a:pPr lvl="0"/>
            <a:r>
              <a:rPr lang="ru-RU" dirty="0" smtClean="0"/>
              <a:t>Формировать у ребят навыки общения и толерантности.</a:t>
            </a:r>
          </a:p>
          <a:p>
            <a:pPr lvl="0"/>
            <a:r>
              <a:rPr lang="ru-RU" dirty="0" smtClean="0"/>
              <a:t>Прививать бережное отношение к окружающей природе. 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9"/>
            <a:ext cx="8496944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Содержание работы: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5"/>
            <a:ext cx="8496944" cy="5544616"/>
          </a:xfrm>
        </p:spPr>
        <p:txBody>
          <a:bodyPr/>
          <a:lstStyle/>
          <a:p>
            <a:pPr lvl="0"/>
            <a:r>
              <a:rPr lang="ru-RU" dirty="0" smtClean="0"/>
              <a:t>Оздоровление школьников. Это оптимальный двигательный режим, сбалансированное питание, соответствие окружающей среды гигиеническим нормативам.</a:t>
            </a:r>
          </a:p>
          <a:p>
            <a:pPr lvl="0"/>
            <a:r>
              <a:rPr lang="ru-RU" dirty="0" smtClean="0"/>
              <a:t> Активный, организованный отдых в кругу друзей является мощным аккумулятором психологической, нравственной, эстетической и физической «зарядки» и «разрядки». </a:t>
            </a:r>
          </a:p>
          <a:p>
            <a:pPr lvl="0"/>
            <a:r>
              <a:rPr lang="ru-RU" dirty="0" smtClean="0"/>
              <a:t>Система пришкольного отдыха для учеников благоприятна тем, что в ней взаимодействуют педагогические, медицинские, социальные и индивидуальные связи.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63408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Принципы работы: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5493224"/>
          </a:xfrm>
        </p:spPr>
        <p:txBody>
          <a:bodyPr/>
          <a:lstStyle/>
          <a:p>
            <a:pPr lvl="0"/>
            <a:r>
              <a:rPr lang="ru-RU" dirty="0" smtClean="0"/>
              <a:t>преемственность, непрерывность общения и воспитания, способствующие развитию личности ребёнка;</a:t>
            </a:r>
          </a:p>
          <a:p>
            <a:pPr lvl="0"/>
            <a:r>
              <a:rPr lang="ru-RU" dirty="0" smtClean="0"/>
              <a:t>демократичный стиль общения, открывающий возможности для развития инициативы, самостоятельности, самоуправления детей;</a:t>
            </a:r>
          </a:p>
          <a:p>
            <a:pPr lvl="0"/>
            <a:r>
              <a:rPr lang="ru-RU" dirty="0" smtClean="0"/>
              <a:t>многообразие форм и методов, применяемых как в индивидуальной так и в коллективной деятельности школьников;</a:t>
            </a:r>
          </a:p>
          <a:p>
            <a:pPr lvl="0"/>
            <a:r>
              <a:rPr lang="ru-RU" dirty="0" smtClean="0"/>
              <a:t>простор в выборе видов деятельности, способствующий развитию творческой самостоятельности, выявление склонностей, интересов, физических возможностей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Documents and Settings\User\Рабочий стол\1315404250_post_69693_1240556354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8723" r="14951" b="11801"/>
          <a:stretch>
            <a:fillRect/>
          </a:stretch>
        </p:blipFill>
        <p:spPr bwMode="auto">
          <a:xfrm flipH="1">
            <a:off x="5508104" y="0"/>
            <a:ext cx="324036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Общение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8434" name="Picture 2" descr="C:\Documents and Settings\User\Рабочий стол\61cb313789d1e16f97ab88d1bfd7395c_186x1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lum contrast="10000"/>
          </a:blip>
          <a:srcRect r="-4348" b="8042"/>
          <a:stretch>
            <a:fillRect/>
          </a:stretch>
        </p:blipFill>
        <p:spPr bwMode="auto">
          <a:xfrm flipH="1">
            <a:off x="179512" y="3645024"/>
            <a:ext cx="3456384" cy="29804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1484784"/>
            <a:ext cx="3889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Этические беседы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227687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Изучение правил общения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1979712" y="2502188"/>
            <a:ext cx="41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4437113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Открытые дискуссии по   </a:t>
            </a:r>
          </a:p>
          <a:p>
            <a:r>
              <a:rPr lang="ru-RU" sz="2800" b="1" dirty="0" smtClean="0"/>
              <a:t>   интересующим темам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3068960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Практика общения в процессе </a:t>
            </a:r>
          </a:p>
          <a:p>
            <a:r>
              <a:rPr lang="ru-RU" sz="2800" b="1" dirty="0" smtClean="0"/>
              <a:t>  совместной игровой деятельности</a:t>
            </a:r>
            <a:endParaRPr lang="ru-RU" sz="2800" b="1" dirty="0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1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Здоровьесбережение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1872208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Профилактические беседы по предупреждению простудных и инфекционных заболеваний.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1124744"/>
            <a:ext cx="187220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 </a:t>
            </a:r>
            <a:endParaRPr lang="ru-RU" dirty="0" smtClean="0"/>
          </a:p>
          <a:p>
            <a:pPr algn="ctr"/>
            <a:r>
              <a:rPr lang="ru-RU" sz="1400" b="1" dirty="0" smtClean="0"/>
              <a:t>Соблюдение режима, сбалансированное горячее питание.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96952"/>
            <a:ext cx="1872208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Изучение правил дорожного движения и правил пожарной безопасности.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1196752"/>
            <a:ext cx="1872208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Медицинские осмотры детей.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3140968"/>
            <a:ext cx="1872208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Предупреждение бытового травматизма.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5013176"/>
            <a:ext cx="2304256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Утренняя зарядка, подвижные игры на свежем воздухе, спортивные конкурсы.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5157192"/>
            <a:ext cx="3240360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Обучение приёмам оказания первой медицинской помощи.</a:t>
            </a:r>
            <a:endParaRPr lang="ru-RU" sz="1400" dirty="0" smtClean="0"/>
          </a:p>
          <a:p>
            <a:pPr algn="ctr"/>
            <a:r>
              <a:rPr lang="ru-RU" sz="1400" b="1" dirty="0" smtClean="0"/>
              <a:t>Соблюдение правил личной гигиены.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157192"/>
            <a:ext cx="1872208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Инструктаж по технике безопасности</a:t>
            </a:r>
            <a:r>
              <a:rPr lang="ru-RU" b="1" dirty="0" smtClean="0"/>
              <a:t>.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059832" y="3068960"/>
            <a:ext cx="2952328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Здоровье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22" name="Стрелка вверх 21"/>
          <p:cNvSpPr/>
          <p:nvPr/>
        </p:nvSpPr>
        <p:spPr>
          <a:xfrm>
            <a:off x="4427984" y="2564904"/>
            <a:ext cx="72008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499992" y="4653136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>
            <a:off x="2411760" y="3861048"/>
            <a:ext cx="57606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084168" y="3789040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18" idx="7"/>
          </p:cNvCxnSpPr>
          <p:nvPr/>
        </p:nvCxnSpPr>
        <p:spPr>
          <a:xfrm rot="5400000" flipH="1" flipV="1">
            <a:off x="5757262" y="2315435"/>
            <a:ext cx="797516" cy="1152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8" idx="1"/>
          </p:cNvCxnSpPr>
          <p:nvPr/>
        </p:nvCxnSpPr>
        <p:spPr>
          <a:xfrm rot="16200000" flipV="1">
            <a:off x="2625226" y="2423446"/>
            <a:ext cx="653500" cy="1080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8" idx="3"/>
          </p:cNvCxnSpPr>
          <p:nvPr/>
        </p:nvCxnSpPr>
        <p:spPr>
          <a:xfrm rot="5400000">
            <a:off x="2553218" y="4218219"/>
            <a:ext cx="797516" cy="1080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8" idx="5"/>
          </p:cNvCxnSpPr>
          <p:nvPr/>
        </p:nvCxnSpPr>
        <p:spPr>
          <a:xfrm rot="16200000" flipH="1">
            <a:off x="5829270" y="4110206"/>
            <a:ext cx="581492" cy="1080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131840" y="404664"/>
            <a:ext cx="2880320" cy="18002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Досуг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725144"/>
            <a:ext cx="3024336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Концерты, праздники, театрализация, выставки, экскурсии.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25144"/>
            <a:ext cx="3024336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Настольные игры, прогулки на свежем воздухе, чтение художественной литературы, рисование.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492896"/>
            <a:ext cx="237626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Самостоятельная свободная деятельность.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420888"/>
            <a:ext cx="237626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Организованная коллективная творческая деятельность.</a:t>
            </a:r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907704" y="1484784"/>
            <a:ext cx="1224136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12160" y="1556792"/>
            <a:ext cx="1584176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19672" y="443711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949058" y="443631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8" name="Picture 2" descr="C:\Documents and Settings\User\Рабочий стол\avatar_9635b8f27f6e_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348880"/>
            <a:ext cx="2171997" cy="21719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E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522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«Здоровье, общение, досуг –  основные направления деятельности пришкольной оздоровительной площадки»</vt:lpstr>
      <vt:lpstr>Слайд 2</vt:lpstr>
      <vt:lpstr>Цель работы пришкольной оздоровительной площадки в Мамлютской школе – гимназии № 1: </vt:lpstr>
      <vt:lpstr> Задачи: </vt:lpstr>
      <vt:lpstr>Содержание работы:</vt:lpstr>
      <vt:lpstr>Принципы работы:</vt:lpstr>
      <vt:lpstr>Общение</vt:lpstr>
      <vt:lpstr>Слайд 8</vt:lpstr>
      <vt:lpstr>Слайд 9</vt:lpstr>
      <vt:lpstr>РЕЖИМ РАБОТЫ  </vt:lpstr>
      <vt:lpstr>Ожидаемые результаты: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«Здоровье, общение, досуг –  основные направления деятельности пришкольной оздоровительной площадки»</dc:title>
  <cp:lastModifiedBy>User</cp:lastModifiedBy>
  <cp:revision>29</cp:revision>
  <dcterms:modified xsi:type="dcterms:W3CDTF">2012-06-12T05:53:21Z</dcterms:modified>
</cp:coreProperties>
</file>