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09A16-9889-49FF-A3DB-72B609134524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EAEB1-5D27-4D2E-A1D4-F887D16A2A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ndAc>
      <p:endSnd/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1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9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7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sndAc>
      <p:endSnd/>
    </p:sndAc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9"/>
            <a:ext cx="8352928" cy="2016224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accent1"/>
                </a:solidFill>
                <a:latin typeface="Arial Black" pitchFamily="34" charset="0"/>
              </a:rPr>
              <a:t>«Здоровье, общение, досуг – </a:t>
            </a:r>
            <a:br>
              <a:rPr lang="ru-RU" dirty="0" smtClean="0">
                <a:solidFill>
                  <a:schemeClr val="accent1"/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accent1"/>
                </a:solidFill>
                <a:latin typeface="Arial Black" pitchFamily="34" charset="0"/>
              </a:rPr>
              <a:t>основные направления деятельности пришкольной оздоровительной площадки»</a:t>
            </a:r>
            <a:endParaRPr lang="ru-RU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766767.jpg"/>
          <p:cNvPicPr>
            <a:picLocks noChangeAspect="1" noChangeArrowheads="1"/>
          </p:cNvPicPr>
          <p:nvPr/>
        </p:nvPicPr>
        <p:blipFill>
          <a:blip r:embed="rId2" cstate="print"/>
          <a:srcRect r="1282" b="2564"/>
          <a:stretch>
            <a:fillRect/>
          </a:stretch>
        </p:blipFill>
        <p:spPr bwMode="auto">
          <a:xfrm>
            <a:off x="2699792" y="2348880"/>
            <a:ext cx="5544616" cy="4104456"/>
          </a:xfrm>
          <a:prstGeom prst="flowChartConnector">
            <a:avLst/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2" descr="C:\Documents and Settings\User\Рабочий стол\766767.jpg"/>
          <p:cNvPicPr>
            <a:picLocks noChangeAspect="1" noChangeArrowheads="1"/>
          </p:cNvPicPr>
          <p:nvPr/>
        </p:nvPicPr>
        <p:blipFill>
          <a:blip r:embed="rId2" cstate="print"/>
          <a:srcRect r="1282" b="2564"/>
          <a:stretch>
            <a:fillRect/>
          </a:stretch>
        </p:blipFill>
        <p:spPr bwMode="auto">
          <a:xfrm>
            <a:off x="2627784" y="2348880"/>
            <a:ext cx="5544616" cy="4104456"/>
          </a:xfrm>
          <a:prstGeom prst="flowChartConnector">
            <a:avLst/>
          </a:prstGeom>
          <a:solidFill>
            <a:srgbClr val="FFFFFF">
              <a:shade val="85000"/>
            </a:srgbClr>
          </a:solidFill>
          <a:ln w="76200">
            <a:solidFill>
              <a:schemeClr val="accent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РЕЖИМ РАБОТЫ</a:t>
            </a:r>
            <a:r>
              <a:rPr lang="ru-RU" dirty="0" smtClean="0">
                <a:solidFill>
                  <a:schemeClr val="accent1"/>
                </a:solidFill>
              </a:rPr>
              <a:t/>
            </a:r>
            <a:br>
              <a:rPr lang="ru-RU" dirty="0" smtClean="0">
                <a:solidFill>
                  <a:schemeClr val="accent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388" y="765170"/>
          <a:ext cx="8496300" cy="5958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308"/>
                <a:gridCol w="6839992"/>
              </a:tblGrid>
              <a:tr h="422116"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Мероприятия</a:t>
                      </a:r>
                      <a:endParaRPr lang="ru-RU" dirty="0"/>
                    </a:p>
                  </a:txBody>
                  <a:tcPr/>
                </a:tc>
              </a:tr>
              <a:tr h="626041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: 00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: 15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Приём детей.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Зарядка.</a:t>
                      </a:r>
                      <a:endParaRPr lang="ru-RU" dirty="0"/>
                    </a:p>
                  </a:txBody>
                  <a:tcPr/>
                </a:tc>
              </a:tr>
              <a:tr h="500817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: 30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: 30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Спортивно – игровой час.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в кружках по интересам</a:t>
                      </a:r>
                    </a:p>
                  </a:txBody>
                  <a:tcPr/>
                </a:tc>
              </a:tr>
              <a:tr h="894344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: 35</a:t>
                      </a:r>
                      <a:r>
                        <a:rPr kumimoji="0" lang="ru-RU" sz="18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: 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в кружках казахского и  английского  языка.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Ритмика.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41632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: 00</a:t>
                      </a:r>
                      <a:r>
                        <a:rPr kumimoji="0" lang="ru-RU" sz="18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: 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Экскурсии.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Библиотечный час. 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в кружках по интересам.</a:t>
                      </a:r>
                      <a:endParaRPr lang="ru-RU" dirty="0"/>
                    </a:p>
                  </a:txBody>
                  <a:tcPr/>
                </a:tc>
              </a:tr>
              <a:tr h="641632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: 00</a:t>
                      </a:r>
                      <a:r>
                        <a:rPr kumimoji="0" lang="ru-RU" sz="1800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: 30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Обед.</a:t>
                      </a:r>
                      <a:endParaRPr lang="ru-RU" dirty="0"/>
                    </a:p>
                  </a:txBody>
                  <a:tcPr/>
                </a:tc>
              </a:tr>
              <a:tr h="641632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12: 30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: 15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Просмотр мультфильмов.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94344">
                <a:tc>
                  <a:txBody>
                    <a:bodyPr/>
                    <a:lstStyle/>
                    <a:p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 : 15</a:t>
                      </a:r>
                      <a:r>
                        <a:rPr kumimoji="0" lang="ru-RU" sz="18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: 00</a:t>
                      </a:r>
                      <a:endParaRPr lang="ru-RU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 на свежем воздухе. </a:t>
                      </a:r>
                    </a:p>
                    <a:p>
                      <a:pPr lvl="0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 в кружках по интересам.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6416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: 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Дорога домой.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Ожидаемые результаты: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496944" cy="5760640"/>
          </a:xfrm>
        </p:spPr>
        <p:txBody>
          <a:bodyPr/>
          <a:lstStyle/>
          <a:p>
            <a:pPr lvl="0"/>
            <a:r>
              <a:rPr lang="ru-RU" dirty="0" smtClean="0"/>
              <a:t>оздоровление детей, получение навыков здорового образа жизни;</a:t>
            </a:r>
          </a:p>
          <a:p>
            <a:pPr lvl="0"/>
            <a:r>
              <a:rPr lang="ru-RU" dirty="0" smtClean="0"/>
              <a:t>развитие воображения, творческих способностей, умения общаться друг с другом, со сверстниками и взрослыми в совместной творческой деятельности;</a:t>
            </a:r>
          </a:p>
          <a:p>
            <a:pPr lvl="0"/>
            <a:r>
              <a:rPr lang="ru-RU" dirty="0" smtClean="0"/>
              <a:t>создание эмоциональной доброжелательной атмосферы, способствующей общению, отдыху детей.</a:t>
            </a:r>
          </a:p>
          <a:p>
            <a:endParaRPr lang="ru-RU" dirty="0"/>
          </a:p>
        </p:txBody>
      </p:sp>
      <p:pic>
        <p:nvPicPr>
          <p:cNvPr id="1026" name="Picture 2" descr="E:\Доки\МОЯ РАБОТА\лето\953a1e31fe7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717032"/>
            <a:ext cx="5122540" cy="297966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157192"/>
            <a:ext cx="6678488" cy="1224558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 smtClean="0">
                <a:solidFill>
                  <a:schemeClr val="accent1"/>
                </a:solidFill>
              </a:rPr>
              <a:t>«Лето – это мостик между завершающимся учебным годом и</a:t>
            </a:r>
          </a:p>
          <a:p>
            <a:pPr algn="r"/>
            <a:r>
              <a:rPr lang="ru-RU" sz="2800" dirty="0" smtClean="0">
                <a:solidFill>
                  <a:schemeClr val="accent1"/>
                </a:solidFill>
              </a:rPr>
              <a:t> предстоящим»</a:t>
            </a:r>
          </a:p>
          <a:p>
            <a:endParaRPr lang="ru-RU" dirty="0"/>
          </a:p>
        </p:txBody>
      </p:sp>
      <p:pic>
        <p:nvPicPr>
          <p:cNvPr id="2050" name="Picture 2" descr="C:\Documents and Settings\User\Рабочий стол\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6" y="188641"/>
            <a:ext cx="6949951" cy="46528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496944" cy="135416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Цель работы пришкольной оздоровительной площадки в Мамлютской школе – гимназии № 1: 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568952" cy="4629128"/>
          </a:xfrm>
        </p:spPr>
        <p:txBody>
          <a:bodyPr/>
          <a:lstStyle/>
          <a:p>
            <a:r>
              <a:rPr lang="ru-RU" sz="2800" dirty="0" smtClean="0"/>
              <a:t>Создание воспитательного пространства, обеспечивающего необходимые условия для оздоровления,  полноценного отдыха детей, развития личности и творческих способностей каждого ребенка и его социальной адаптации. </a:t>
            </a:r>
          </a:p>
          <a:p>
            <a:endParaRPr lang="ru-RU" dirty="0"/>
          </a:p>
        </p:txBody>
      </p:sp>
      <p:pic>
        <p:nvPicPr>
          <p:cNvPr id="3076" name="Picture 4" descr="C:\Documents and Settings\User\Рабочий стол\0_6de88_c321275d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077072"/>
            <a:ext cx="2553072" cy="25530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9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 smtClean="0">
                <a:solidFill>
                  <a:schemeClr val="accent1"/>
                </a:solidFill>
              </a:rPr>
              <a:t>Задачи: 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908721"/>
            <a:ext cx="8496944" cy="5565232"/>
          </a:xfrm>
        </p:spPr>
        <p:txBody>
          <a:bodyPr/>
          <a:lstStyle/>
          <a:p>
            <a:pPr lvl="0"/>
            <a:r>
              <a:rPr lang="ru-RU" dirty="0" smtClean="0"/>
              <a:t>Создавать условия для организованного отдыха детей. </a:t>
            </a:r>
          </a:p>
          <a:p>
            <a:pPr lvl="0"/>
            <a:r>
              <a:rPr lang="ru-RU" dirty="0" smtClean="0"/>
              <a:t>Создавать благоприятные условия для укрепления здоровья детей.</a:t>
            </a:r>
          </a:p>
          <a:p>
            <a:pPr lvl="0"/>
            <a:r>
              <a:rPr lang="ru-RU" dirty="0" smtClean="0"/>
              <a:t>Способствовать формированию культурного поведения, санитарно-гигиенической культуры. </a:t>
            </a:r>
          </a:p>
          <a:p>
            <a:pPr lvl="0"/>
            <a:r>
              <a:rPr lang="ru-RU" dirty="0" smtClean="0"/>
              <a:t>Приобщать ребят к творческим видам деятельности.</a:t>
            </a:r>
          </a:p>
          <a:p>
            <a:pPr lvl="0"/>
            <a:r>
              <a:rPr lang="ru-RU" dirty="0" smtClean="0"/>
              <a:t>Предоставлять ребенку возможность для самореализации на индивидуальном личностном потенциале.</a:t>
            </a:r>
          </a:p>
          <a:p>
            <a:pPr lvl="0"/>
            <a:r>
              <a:rPr lang="ru-RU" dirty="0" smtClean="0"/>
              <a:t>Формировать у ребят навыки общения и толерантности.</a:t>
            </a:r>
          </a:p>
          <a:p>
            <a:pPr lvl="0"/>
            <a:r>
              <a:rPr lang="ru-RU" dirty="0" smtClean="0"/>
              <a:t>Прививать бережное отношение к окружающей природе. 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9"/>
            <a:ext cx="8496944" cy="63408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Содержание работы: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124745"/>
            <a:ext cx="8496944" cy="5544616"/>
          </a:xfrm>
        </p:spPr>
        <p:txBody>
          <a:bodyPr/>
          <a:lstStyle/>
          <a:p>
            <a:pPr lvl="0"/>
            <a:r>
              <a:rPr lang="ru-RU" dirty="0" smtClean="0"/>
              <a:t>Оздоровление школьников. Это оптимальный двигательный режим, сбалансированное питание, соответствие окружающей среды гигиеническим нормативам.</a:t>
            </a:r>
          </a:p>
          <a:p>
            <a:pPr lvl="0"/>
            <a:r>
              <a:rPr lang="ru-RU" dirty="0" smtClean="0"/>
              <a:t> Активный, организованный отдых в кругу друзей является мощным аккумулятором психологической, нравственной, эстетической и физической «зарядки» и «разрядки». </a:t>
            </a:r>
          </a:p>
          <a:p>
            <a:pPr lvl="0"/>
            <a:r>
              <a:rPr lang="ru-RU" dirty="0" smtClean="0"/>
              <a:t>Система пришкольного отдыха для учеников благоприятна тем, что в ней взаимодействуют педагогические, медицинские, социальные и индивидуальные связи.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467600" cy="634082"/>
          </a:xfrm>
        </p:spPr>
        <p:txBody>
          <a:bodyPr/>
          <a:lstStyle/>
          <a:p>
            <a:r>
              <a:rPr lang="ru-RU" b="1" dirty="0" smtClean="0">
                <a:solidFill>
                  <a:schemeClr val="accent1"/>
                </a:solidFill>
              </a:rPr>
              <a:t>Принципы работы: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424936" cy="5493224"/>
          </a:xfrm>
        </p:spPr>
        <p:txBody>
          <a:bodyPr/>
          <a:lstStyle/>
          <a:p>
            <a:pPr lvl="0"/>
            <a:r>
              <a:rPr lang="ru-RU" dirty="0" smtClean="0"/>
              <a:t>преемственность, непрерывность общения и воспитания, способствующие развитию личности ребёнка;</a:t>
            </a:r>
          </a:p>
          <a:p>
            <a:pPr lvl="0"/>
            <a:r>
              <a:rPr lang="ru-RU" dirty="0" smtClean="0"/>
              <a:t>демократичный стиль общения, открывающий возможности для развития инициативы, самостоятельности, самоуправления детей;</a:t>
            </a:r>
          </a:p>
          <a:p>
            <a:pPr lvl="0"/>
            <a:r>
              <a:rPr lang="ru-RU" dirty="0" smtClean="0"/>
              <a:t>многообразие форм и методов, применяемых как в индивидуальной так и в коллективной деятельности школьников;</a:t>
            </a:r>
          </a:p>
          <a:p>
            <a:pPr lvl="0"/>
            <a:r>
              <a:rPr lang="ru-RU" dirty="0" smtClean="0"/>
              <a:t>простор в выборе видов деятельности, способствующий развитию творческой самостоятельности, выявление склонностей, интересов, физических возможностей учащихся.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Picture 3" descr="C:\Documents and Settings\User\Рабочий стол\1315404250_post_69693_1240556354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l="8723" r="14951" b="11801"/>
          <a:stretch>
            <a:fillRect/>
          </a:stretch>
        </p:blipFill>
        <p:spPr bwMode="auto">
          <a:xfrm flipH="1">
            <a:off x="5508104" y="0"/>
            <a:ext cx="3240360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Общение</a:t>
            </a:r>
            <a:endParaRPr lang="ru-RU" dirty="0">
              <a:solidFill>
                <a:schemeClr val="accent1"/>
              </a:solidFill>
            </a:endParaRPr>
          </a:p>
        </p:txBody>
      </p:sp>
      <p:pic>
        <p:nvPicPr>
          <p:cNvPr id="18434" name="Picture 2" descr="C:\Documents and Settings\User\Рабочий стол\61cb313789d1e16f97ab88d1bfd7395c_186x186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>
            <a:lum contrast="10000"/>
          </a:blip>
          <a:srcRect r="-4348" b="8042"/>
          <a:stretch>
            <a:fillRect/>
          </a:stretch>
        </p:blipFill>
        <p:spPr bwMode="auto">
          <a:xfrm flipH="1">
            <a:off x="179512" y="3645024"/>
            <a:ext cx="3456384" cy="298048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3528" y="1484784"/>
            <a:ext cx="3889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Этические беседы</a:t>
            </a:r>
            <a:endParaRPr lang="ru-RU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83568" y="2276872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Изучение правил общения</a:t>
            </a:r>
            <a:endParaRPr lang="ru-RU" sz="2800" b="1" dirty="0"/>
          </a:p>
        </p:txBody>
      </p:sp>
      <p:sp>
        <p:nvSpPr>
          <p:cNvPr id="13" name="TextBox 12"/>
          <p:cNvSpPr txBox="1"/>
          <p:nvPr/>
        </p:nvSpPr>
        <p:spPr>
          <a:xfrm flipV="1">
            <a:off x="1979712" y="2502188"/>
            <a:ext cx="4160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                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491880" y="4437113"/>
            <a:ext cx="51125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Открытые дискуссии по   </a:t>
            </a:r>
          </a:p>
          <a:p>
            <a:r>
              <a:rPr lang="ru-RU" sz="2800" b="1" dirty="0" smtClean="0"/>
              <a:t>   интересующим темам</a:t>
            </a:r>
            <a:endParaRPr lang="ru-RU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03648" y="3068960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 Практика общения в процессе </a:t>
            </a:r>
          </a:p>
          <a:p>
            <a:r>
              <a:rPr lang="ru-RU" sz="2800" b="1" dirty="0" smtClean="0"/>
              <a:t>  совместной игровой деятельности</a:t>
            </a:r>
            <a:endParaRPr lang="ru-RU" sz="2800" b="1" dirty="0"/>
          </a:p>
        </p:txBody>
      </p: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1"/>
            <a:ext cx="770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/>
                </a:solidFill>
              </a:rPr>
              <a:t>Здоровьесбережение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980728"/>
            <a:ext cx="1872208" cy="17281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Профилактические беседы по предупреждению простудных и инфекционных заболеваний.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1124744"/>
            <a:ext cx="1872208" cy="1368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/>
              <a:t> </a:t>
            </a:r>
            <a:endParaRPr lang="ru-RU" dirty="0" smtClean="0"/>
          </a:p>
          <a:p>
            <a:pPr algn="ctr"/>
            <a:r>
              <a:rPr lang="ru-RU" sz="1400" b="1" dirty="0" smtClean="0"/>
              <a:t>Соблюдение режима, сбалансированное горячее питание.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996952"/>
            <a:ext cx="1872208" cy="18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Изучение правил дорожного движения и правил пожарной безопасности.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04248" y="1196752"/>
            <a:ext cx="1872208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Медицинские осмотры детей.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3140968"/>
            <a:ext cx="1872208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 smtClean="0"/>
          </a:p>
          <a:p>
            <a:pPr algn="ctr"/>
            <a:r>
              <a:rPr lang="ru-RU" sz="1400" b="1" dirty="0" smtClean="0"/>
              <a:t>Предупреждение бытового травматизма.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5013176"/>
            <a:ext cx="2304256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Утренняя зарядка, подвижные игры на свежем воздухе, спортивные конкурсы.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5157192"/>
            <a:ext cx="3240360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 smtClean="0"/>
          </a:p>
          <a:p>
            <a:pPr algn="ctr"/>
            <a:r>
              <a:rPr lang="ru-RU" sz="1400" b="1" dirty="0" smtClean="0"/>
              <a:t>Обучение приёмам оказания первой медицинской помощи.</a:t>
            </a:r>
            <a:endParaRPr lang="ru-RU" sz="1400" dirty="0" smtClean="0"/>
          </a:p>
          <a:p>
            <a:pPr algn="ctr"/>
            <a:r>
              <a:rPr lang="ru-RU" sz="1400" b="1" dirty="0" smtClean="0"/>
              <a:t>Соблюдение правил личной гигиены.</a:t>
            </a:r>
            <a:endParaRPr lang="ru-RU" sz="1400" dirty="0" smtClean="0"/>
          </a:p>
          <a:p>
            <a:pPr algn="ctr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5157192"/>
            <a:ext cx="1872208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/>
              <a:t>Инструктаж по технике безопасности</a:t>
            </a:r>
            <a:r>
              <a:rPr lang="ru-RU" b="1" dirty="0" smtClean="0"/>
              <a:t>.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3059832" y="3068960"/>
            <a:ext cx="2952328" cy="151216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Здоровье</a:t>
            </a:r>
            <a:endParaRPr lang="ru-RU" sz="2400" dirty="0" smtClean="0"/>
          </a:p>
          <a:p>
            <a:pPr algn="ctr"/>
            <a:endParaRPr lang="ru-RU" dirty="0"/>
          </a:p>
        </p:txBody>
      </p:sp>
      <p:sp>
        <p:nvSpPr>
          <p:cNvPr id="22" name="Стрелка вверх 21"/>
          <p:cNvSpPr/>
          <p:nvPr/>
        </p:nvSpPr>
        <p:spPr>
          <a:xfrm>
            <a:off x="4427984" y="2564904"/>
            <a:ext cx="72008" cy="4320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4499992" y="4653136"/>
            <a:ext cx="7200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лево 24"/>
          <p:cNvSpPr/>
          <p:nvPr/>
        </p:nvSpPr>
        <p:spPr>
          <a:xfrm>
            <a:off x="2411760" y="3861048"/>
            <a:ext cx="576064" cy="720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6084168" y="3789040"/>
            <a:ext cx="64807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>
            <a:stCxn id="18" idx="7"/>
          </p:cNvCxnSpPr>
          <p:nvPr/>
        </p:nvCxnSpPr>
        <p:spPr>
          <a:xfrm rot="5400000" flipH="1" flipV="1">
            <a:off x="5757262" y="2315435"/>
            <a:ext cx="797516" cy="11524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8" idx="1"/>
          </p:cNvCxnSpPr>
          <p:nvPr/>
        </p:nvCxnSpPr>
        <p:spPr>
          <a:xfrm rot="16200000" flipV="1">
            <a:off x="2625226" y="2423446"/>
            <a:ext cx="653500" cy="1080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stCxn id="18" idx="3"/>
          </p:cNvCxnSpPr>
          <p:nvPr/>
        </p:nvCxnSpPr>
        <p:spPr>
          <a:xfrm rot="5400000">
            <a:off x="2553218" y="4218219"/>
            <a:ext cx="797516" cy="1080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18" idx="5"/>
          </p:cNvCxnSpPr>
          <p:nvPr/>
        </p:nvCxnSpPr>
        <p:spPr>
          <a:xfrm rot="16200000" flipH="1">
            <a:off x="5829270" y="4110206"/>
            <a:ext cx="581492" cy="10804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ко 2"/>
          <p:cNvSpPr/>
          <p:nvPr/>
        </p:nvSpPr>
        <p:spPr>
          <a:xfrm>
            <a:off x="3131840" y="404664"/>
            <a:ext cx="2880320" cy="1800200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Досуг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4725144"/>
            <a:ext cx="3024336" cy="1872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Концерты, праздники, театрализация, выставки, экскурсии.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725144"/>
            <a:ext cx="3024336" cy="18722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Настольные игры, прогулки на свежем воздухе, чтение художественной литературы, рисование.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2492896"/>
            <a:ext cx="2376264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Самостоятельная свободная деятельность.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420888"/>
            <a:ext cx="2376264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Организованная коллективная творческая деятельность.</a:t>
            </a:r>
            <a:endParaRPr lang="ru-RU" dirty="0" smtClean="0"/>
          </a:p>
          <a:p>
            <a:pPr algn="ctr"/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1907704" y="1484784"/>
            <a:ext cx="1224136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012160" y="1556792"/>
            <a:ext cx="1584176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1619672" y="443711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6949058" y="443631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578" name="Picture 2" descr="C:\Documents and Settings\User\Рабочий стол\avatar_9635b8f27f6e_12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348880"/>
            <a:ext cx="2171997" cy="217199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ndAc>
      <p:endSnd/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E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522</Words>
  <Application>Microsoft Office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«Здоровье, общение, досуг –  основные направления деятельности пришкольной оздоровительной площадки»</vt:lpstr>
      <vt:lpstr>Слайд 2</vt:lpstr>
      <vt:lpstr>Цель работы пришкольной оздоровительной площадки в Мамлютской школе – гимназии № 1: </vt:lpstr>
      <vt:lpstr> Задачи: </vt:lpstr>
      <vt:lpstr>Содержание работы:</vt:lpstr>
      <vt:lpstr>Принципы работы:</vt:lpstr>
      <vt:lpstr>Общение</vt:lpstr>
      <vt:lpstr>Слайд 8</vt:lpstr>
      <vt:lpstr>Слайд 9</vt:lpstr>
      <vt:lpstr>РЕЖИМ РАБОТЫ  </vt:lpstr>
      <vt:lpstr>Ожидаемые результаты: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«Здоровье, общение, досуг –  основные направления деятельности пришкольной оздоровительной площадки»</dc:title>
  <cp:lastModifiedBy>User</cp:lastModifiedBy>
  <cp:revision>29</cp:revision>
  <dcterms:modified xsi:type="dcterms:W3CDTF">2012-06-12T05:53:21Z</dcterms:modified>
</cp:coreProperties>
</file>