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F540BB8-7A00-413F-96A6-2D8BFC7E1722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FBCD6B6-C667-4AEE-80C5-5A6AB6F9D32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04664"/>
            <a:ext cx="7175351" cy="3816424"/>
          </a:xfrm>
        </p:spPr>
        <p:txBody>
          <a:bodyPr/>
          <a:lstStyle/>
          <a:p>
            <a:r>
              <a:rPr lang="ru-RU" dirty="0" smtClean="0"/>
              <a:t>Организация групповой деятельности учащихся</a:t>
            </a:r>
            <a:endParaRPr lang="ru-RU" dirty="0"/>
          </a:p>
        </p:txBody>
      </p:sp>
      <p:pic>
        <p:nvPicPr>
          <p:cNvPr id="1027" name="Picture 3" descr="C:\Users\xxx\AppData\Local\Microsoft\Windows\Temporary Internet Files\Content.IE5\E7TMW6XX\MC90034336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4632325"/>
            <a:ext cx="1747837" cy="157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xxx\AppData\Local\Microsoft\Windows\Temporary Internet Files\Content.IE5\H3WNCRLV\MC90034336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640263"/>
            <a:ext cx="1797050" cy="17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xxx\AppData\Local\Microsoft\Windows\Temporary Internet Files\Content.IE5\GHY43LOO\MC90008895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04664"/>
            <a:ext cx="1768475" cy="109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xxx\AppData\Local\Microsoft\Windows\Temporary Internet Files\Content.IE5\WTHVKDW8\MC90008892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775" y="4567238"/>
            <a:ext cx="1800225" cy="179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79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633048" cy="629788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Чтобы учебные группы успешно работали, целесообразно формировать их из учеников с разными учебными возможностями</a:t>
            </a:r>
          </a:p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-Совместно анализируя материал, решая задачи, они все достигают более высоких результатов. Сильный ученик, успешно справляясь с заданием, попутно помогает менее способному уяснить непонятное, наблюдая за его работой, предупреждает появление ошибок, в результате он сам усваивает материал глубже, основательнее.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7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568952" cy="550579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Не могут успешно работать группы, состоящие из учеников только с низкими учебными возможностями. У них некому руководить, подавать пример в познавательной деятельности. Учащиеся в такой группе не могут оказать помощь друг другу.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098" name="Picture 2" descr="C:\Users\xxx\AppData\Local\Microsoft\Windows\Temporary Internet Files\Content.IE5\H3WNCRLV\MC90029212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437112"/>
            <a:ext cx="1806575" cy="170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xxx\AppData\Local\Microsoft\Windows\Temporary Internet Files\Content.IE5\WTHVKDW8\MC90022991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5" y="4630738"/>
            <a:ext cx="1336675" cy="177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318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496944" cy="608185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7030A0"/>
                </a:solidFill>
              </a:rPr>
              <a:t>Положительных результатов добиваются группы, состоящие из средних учеников, с равными учебными возможностями. Эти учащиеся продвигаются одним темпом, но им нужна оперативная помощь учителя. Без направляющей деятельности учителя эти группы эффективно работать не будут.</a:t>
            </a:r>
            <a:endParaRPr lang="ru-RU" sz="3200" dirty="0">
              <a:solidFill>
                <a:srgbClr val="7030A0"/>
              </a:solidFill>
            </a:endParaRPr>
          </a:p>
        </p:txBody>
      </p:sp>
      <p:pic>
        <p:nvPicPr>
          <p:cNvPr id="5124" name="Picture 4" descr="C:\Users\xxx\AppData\Local\Microsoft\Windows\Temporary Internet Files\Content.IE5\H3WNCRLV\MC9000888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126" y="4695824"/>
            <a:ext cx="1792287" cy="130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xxx\AppData\Local\Microsoft\Windows\Temporary Internet Files\Content.IE5\E7TMW6XX\MC90034340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14" y="5122334"/>
            <a:ext cx="1803400" cy="140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xxx\AppData\Local\Microsoft\Windows\Temporary Internet Files\Content.IE5\H3WNCRLV\MC9004154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005063"/>
            <a:ext cx="3998913" cy="251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857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« Мои ученики будут узнавать новое не от меня, они будут открывать это новое сами.</a:t>
            </a:r>
          </a:p>
          <a:p>
            <a:r>
              <a:rPr lang="ru-RU" sz="2400" dirty="0" smtClean="0"/>
              <a:t>Моя главная задача – помочь им раскрыться, развивать собственные идеи»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                            И.Г. Паустовский</a:t>
            </a:r>
          </a:p>
          <a:p>
            <a:endParaRPr lang="ru-RU" sz="2600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«Человек образованный тот, кто знает, где найти то, чего он не знает.»</a:t>
            </a:r>
            <a:br>
              <a:rPr lang="ru-RU" sz="2400" dirty="0" smtClean="0"/>
            </a:br>
            <a:r>
              <a:rPr lang="ru-RU" sz="2400" dirty="0" smtClean="0"/>
              <a:t>Георг </a:t>
            </a:r>
            <a:r>
              <a:rPr lang="ru-RU" sz="2400" dirty="0" err="1" smtClean="0"/>
              <a:t>Зиммель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2050" name="Picture 2" descr="C:\Users\xxx\AppData\Local\Microsoft\Windows\Temporary Internet Files\Content.IE5\E7TMW6XX\MC90034334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598400"/>
            <a:ext cx="1755775" cy="162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4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7838256" cy="2806248"/>
          </a:xfrm>
        </p:spPr>
        <p:txBody>
          <a:bodyPr/>
          <a:lstStyle/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Группа – это общность людей, объединенных совместной деятельностью, единством целей и интересов, взаимной ответственностью. </a:t>
            </a: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Организация групповых форм работы.</a:t>
            </a:r>
            <a:endParaRPr lang="ru-RU" sz="4000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Users\xxx\AppData\Local\Microsoft\Windows\Temporary Internet Files\Content.IE5\H3WNCRLV\MC90034335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" y="5052431"/>
            <a:ext cx="1797050" cy="179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84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132856"/>
            <a:ext cx="7880663" cy="4176464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692696"/>
            <a:ext cx="8424936" cy="5649808"/>
          </a:xfrm>
        </p:spPr>
        <p:txBody>
          <a:bodyPr>
            <a:normAutofit lnSpcReduction="10000"/>
          </a:bodyPr>
          <a:lstStyle/>
          <a:p>
            <a:r>
              <a:rPr lang="ru-RU" sz="4400" dirty="0" smtClean="0">
                <a:solidFill>
                  <a:srgbClr val="C00000"/>
                </a:solidFill>
              </a:rPr>
              <a:t>Правила организации групповой работы.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Нужно учесть, что такой формы общения в их опыте еще не было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Выработать правила работы в группе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Обязателен разбор ошибок совместной работы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Соединение детей в группы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Необходимо учесть, что в классе может быть ученик, который может отказаться от работы в группе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Оценивать необходимо общую работу группы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Нужно учесть, что абсолютной тишины на уроке не будет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0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856984" cy="597666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Ролевое распределение в группе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Организатор (лидер) –организует работу группы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Секретарь –оформляет решение группы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Помощник секретаря –записывает все предложения членов группы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Спикер –представляет результаты работы группы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Помощник спикера –следит за выполнением правил в группе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Хранитель времени –следит за соблюдением регламента работы группы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Каждый участник одновременно выступает в роли «генератора идей» «понимающего» «критика»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4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712968" cy="6297880"/>
          </a:xfrm>
        </p:spPr>
        <p:txBody>
          <a:bodyPr/>
          <a:lstStyle/>
          <a:p>
            <a:r>
              <a:rPr lang="ru-RU" sz="4800" dirty="0" smtClean="0">
                <a:solidFill>
                  <a:schemeClr val="accent1"/>
                </a:solidFill>
              </a:rPr>
              <a:t>Как комплектовать группы?</a:t>
            </a:r>
          </a:p>
          <a:p>
            <a:r>
              <a:rPr lang="ru-RU" sz="4800" dirty="0" smtClean="0">
                <a:solidFill>
                  <a:srgbClr val="7030A0"/>
                </a:solidFill>
              </a:rPr>
              <a:t>- По желанию</a:t>
            </a:r>
          </a:p>
          <a:p>
            <a:r>
              <a:rPr lang="ru-RU" sz="4800" dirty="0" smtClean="0">
                <a:solidFill>
                  <a:srgbClr val="7030A0"/>
                </a:solidFill>
              </a:rPr>
              <a:t>- По уровням</a:t>
            </a:r>
          </a:p>
          <a:p>
            <a:r>
              <a:rPr lang="ru-RU" sz="4800" dirty="0" smtClean="0">
                <a:solidFill>
                  <a:srgbClr val="7030A0"/>
                </a:solidFill>
              </a:rPr>
              <a:t>- Лидер набирает группу</a:t>
            </a:r>
          </a:p>
          <a:p>
            <a:r>
              <a:rPr lang="ru-RU" sz="4800" dirty="0" smtClean="0">
                <a:solidFill>
                  <a:srgbClr val="7030A0"/>
                </a:solidFill>
              </a:rPr>
              <a:t>- Разнородные</a:t>
            </a:r>
            <a:endParaRPr lang="ru-RU" sz="4800" dirty="0">
              <a:solidFill>
                <a:srgbClr val="7030A0"/>
              </a:solidFill>
            </a:endParaRPr>
          </a:p>
        </p:txBody>
      </p:sp>
      <p:pic>
        <p:nvPicPr>
          <p:cNvPr id="1027" name="Picture 3" descr="C:\Users\xxx\AppData\Local\Microsoft\Windows\Temporary Internet Files\Content.IE5\H3WNCRLV\MC90044489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061" y="3717032"/>
            <a:ext cx="3312369" cy="291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419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588424" cy="619268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Оптимальная продолжительность работы в группах:</a:t>
            </a:r>
          </a:p>
          <a:p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В младших классах 5-7 минут </a:t>
            </a:r>
          </a:p>
          <a:p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В средних 10-15 минут</a:t>
            </a:r>
          </a:p>
          <a:p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В старших 15-20 минут</a:t>
            </a:r>
          </a:p>
          <a:p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На практических занятиях может занимать больше время</a:t>
            </a:r>
          </a:p>
          <a:p>
            <a:endParaRPr lang="ru-RU" sz="2400" dirty="0"/>
          </a:p>
        </p:txBody>
      </p:sp>
      <p:pic>
        <p:nvPicPr>
          <p:cNvPr id="2050" name="Picture 2" descr="C:\Users\xxx\AppData\Local\Microsoft\Windows\Temporary Internet Files\Content.IE5\WTHVKDW8\MC9003433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392476"/>
            <a:ext cx="1460500" cy="172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823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8417024" cy="604867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- В 1-2 классе лучше всего делить детей на пары или тройки</a:t>
            </a:r>
          </a:p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- В 3-4 классе чаще делить класс на группы по 4 человека</a:t>
            </a:r>
          </a:p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Лучше всего дети работают вместе, если каждый имеет определенную роль при выполнении задания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xxx\AppData\Local\Microsoft\Windows\Temporary Internet Files\Content.IE5\GHY43LOO\MC9003433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68" y="4949725"/>
            <a:ext cx="1827212" cy="182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xxx\AppData\Local\Microsoft\Windows\Temporary Internet Files\Content.IE5\E7TMW6XX\MC90034339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7230" y="4725144"/>
            <a:ext cx="1436688" cy="177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4877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633048" cy="640871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При групповой работе нельзя: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sz="2800" dirty="0" smtClean="0">
                <a:solidFill>
                  <a:srgbClr val="00B050"/>
                </a:solidFill>
              </a:rPr>
              <a:t>Допускать пары из двух слабых учащихся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Дети, отказывающиеся работать вместе не должны принуждаться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Если кто-то пожелал работать в одиночку, учитель позволяет сделать это, не позволяя при этом недовольство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Заниматься совместной работой более 10-15 минут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Требовать абсолютной тишины. Вводить критерии- умение слушать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Наказывать, лишая участия в групповой работе</a:t>
            </a:r>
            <a:endParaRPr lang="ru-RU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3155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102</TotalTime>
  <Words>483</Words>
  <Application>Microsoft Office PowerPoint</Application>
  <PresentationFormat>Экран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Организация групповой деятельности учащихся</vt:lpstr>
      <vt:lpstr>«Человек образованный тот, кто знает, где найти то, чего он не знает.» Георг Зиммель </vt:lpstr>
      <vt:lpstr>Группа – это общность людей, объединенных совместной деятельностью, единством целей и интересов, взаимной ответственностью.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групповой деятельности учащихся</dc:title>
  <dc:creator>xxx</dc:creator>
  <cp:lastModifiedBy>xxx</cp:lastModifiedBy>
  <cp:revision>11</cp:revision>
  <dcterms:created xsi:type="dcterms:W3CDTF">2014-01-23T04:34:49Z</dcterms:created>
  <dcterms:modified xsi:type="dcterms:W3CDTF">2014-01-23T17:32:36Z</dcterms:modified>
</cp:coreProperties>
</file>