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EE8E8-6D03-492F-A93C-7F461E828C3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7D406-2079-410B-B20C-83EF4E7AA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7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3950" y="685800"/>
            <a:ext cx="46101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210B7-753E-41DE-95ED-4710712E3C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2125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Материк Евразия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3886200"/>
            <a:ext cx="2304256" cy="2279104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ученица 7 </a:t>
            </a:r>
            <a:r>
              <a:rPr lang="ru-RU" dirty="0" smtClean="0"/>
              <a:t>«В»</a:t>
            </a:r>
          </a:p>
          <a:p>
            <a:r>
              <a:rPr lang="ru-RU" dirty="0" smtClean="0"/>
              <a:t>Хасанова Настя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hade val="85000"/>
                    <a:satMod val="150000"/>
                  </a:schemeClr>
                </a:solidFill>
              </a:rPr>
              <a:t>Ученые исследовавшие материк Евразия.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2514602"/>
            <a:ext cx="8229600" cy="3611563"/>
          </a:xfrm>
        </p:spPr>
        <p:txBody>
          <a:bodyPr/>
          <a:lstStyle/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4500" dirty="0" smtClean="0">
                <a:latin typeface="Monotype Corsiva" pitchFamily="66" charset="0"/>
              </a:rPr>
              <a:t>Н.П.Пржевальский (1839-1888)</a:t>
            </a:r>
          </a:p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4500" dirty="0" smtClean="0">
                <a:latin typeface="Monotype Corsiva" pitchFamily="66" charset="0"/>
              </a:rPr>
              <a:t>П.П. Семенов – </a:t>
            </a:r>
            <a:r>
              <a:rPr lang="ru-RU" sz="4500" dirty="0" err="1" smtClean="0">
                <a:latin typeface="Monotype Corsiva" pitchFamily="66" charset="0"/>
              </a:rPr>
              <a:t>Тян</a:t>
            </a:r>
            <a:r>
              <a:rPr lang="ru-RU" sz="4500" dirty="0" smtClean="0">
                <a:latin typeface="Monotype Corsiva" pitchFamily="66" charset="0"/>
              </a:rPr>
              <a:t> – </a:t>
            </a:r>
            <a:r>
              <a:rPr lang="ru-RU" sz="4500" dirty="0" err="1" smtClean="0">
                <a:latin typeface="Monotype Corsiva" pitchFamily="66" charset="0"/>
              </a:rPr>
              <a:t>Шанский</a:t>
            </a:r>
            <a:r>
              <a:rPr lang="ru-RU" sz="4500" dirty="0" smtClean="0">
                <a:latin typeface="Monotype Corsiva" pitchFamily="66" charset="0"/>
              </a:rPr>
              <a:t> </a:t>
            </a:r>
          </a:p>
          <a:p>
            <a:pPr marL="0" indent="-307209" eaLnBrk="1" hangingPunct="1">
              <a:spcBef>
                <a:spcPct val="0"/>
              </a:spcBef>
              <a:buNone/>
            </a:pPr>
            <a:r>
              <a:rPr lang="ru-RU" sz="4500" dirty="0" smtClean="0">
                <a:latin typeface="Monotype Corsiva" pitchFamily="66" charset="0"/>
              </a:rPr>
              <a:t>	(1827–1914)</a:t>
            </a:r>
          </a:p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4500" dirty="0" smtClean="0">
                <a:latin typeface="Monotype Corsiva" pitchFamily="66" charset="0"/>
              </a:rPr>
              <a:t>Ш. </a:t>
            </a:r>
            <a:r>
              <a:rPr lang="ru-RU" sz="4500" dirty="0" err="1" smtClean="0">
                <a:latin typeface="Monotype Corsiva" pitchFamily="66" charset="0"/>
              </a:rPr>
              <a:t>Уалиханов</a:t>
            </a:r>
            <a:r>
              <a:rPr lang="ru-RU" sz="4500" dirty="0" smtClean="0">
                <a:latin typeface="Monotype Corsiva" pitchFamily="66" charset="0"/>
              </a:rPr>
              <a:t> (1835-1865)</a:t>
            </a:r>
          </a:p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sz="45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hade val="85000"/>
                    <a:satMod val="150000"/>
                  </a:schemeClr>
                </a:solidFill>
              </a:rPr>
              <a:t>Н.П.Пржевальский (1839 - 1888)</a:t>
            </a:r>
          </a:p>
        </p:txBody>
      </p:sp>
      <p:pic>
        <p:nvPicPr>
          <p:cNvPr id="4" name="Picture 2" descr="F:\к уроку\прижевальский\прижеваль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1" y="1600202"/>
            <a:ext cx="3360738" cy="4525963"/>
          </a:xfr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923928" y="1124744"/>
            <a:ext cx="4968552" cy="548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879" tIns="51440" rIns="102879" bIns="51440">
            <a:spAutoFit/>
          </a:bodyPr>
          <a:lstStyle/>
          <a:p>
            <a:r>
              <a:rPr lang="ru-RU" sz="2500" dirty="0">
                <a:solidFill>
                  <a:srgbClr val="000000"/>
                </a:solidFill>
                <a:latin typeface="Monotype Corsiva" pitchFamily="66" charset="0"/>
              </a:rPr>
              <a:t>Открытия ,сделанные экспедицией под руководством Н. П. Пржевальского, прославили на весь мир русскую географическую науку. Ученый за 15 лет пребывания в Центральной Азии прошел около 33 тыс. км. В результате четырех экспедиций Н.П.Пржевальский изучил несколько горных хребтов в Тибете и пустыни Гоби, исследовал верховья великих китайских рек Хуанхэ и Янцзы и описал природные условия «блуждающего»озера </a:t>
            </a:r>
            <a:r>
              <a:rPr lang="ru-RU" sz="2500" dirty="0" err="1">
                <a:solidFill>
                  <a:srgbClr val="000000"/>
                </a:solidFill>
                <a:latin typeface="Monotype Corsiva" pitchFamily="66" charset="0"/>
              </a:rPr>
              <a:t>Лобнор</a:t>
            </a:r>
            <a:r>
              <a:rPr lang="ru-RU" sz="2500" dirty="0">
                <a:solidFill>
                  <a:srgbClr val="000000"/>
                </a:solidFill>
                <a:latin typeface="Monotype Corsiva" pitchFamily="66" charset="0"/>
              </a:rPr>
              <a:t>, которое перемещается вместе с песками.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 уроку\прижевальский\карта прижевальский в тянь-шан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640"/>
            <a:ext cx="4139952" cy="3087422"/>
          </a:xfr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027" name="Picture 3" descr="F:\к уроку\прижевальский\карта путешествий прижевальског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495800" cy="33528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5105400" y="548680"/>
            <a:ext cx="36430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Monotype Corsiva" pitchFamily="66" charset="0"/>
              </a:rPr>
              <a:t>Н. П. Пржевальский во время путешествия наносил на карту маршрут пройденного пути, определял его координаты и высоты, проводил метеорологические наблюдения, собирал коллекции горных пород и растений.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hade val="85000"/>
                    <a:satMod val="150000"/>
                  </a:schemeClr>
                </a:solidFill>
              </a:rPr>
              <a:t>Труды Пржевальского.</a:t>
            </a:r>
          </a:p>
        </p:txBody>
      </p:sp>
      <p:pic>
        <p:nvPicPr>
          <p:cNvPr id="4098" name="Picture 2" descr="F:\к уроку\прижевальский\книга путешествия прижевальс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914400"/>
            <a:ext cx="2667000" cy="4114800"/>
          </a:xfr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4099" name="Picture 3" descr="F:\к уроку\прижевальский\труды прижевальс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819400" cy="426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4100" name="Picture 4" descr="F:\к уроку\прижевальский\труд прижевальского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92896"/>
            <a:ext cx="2819400" cy="4191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36870" name="Picture 5" descr="F:\к уроку\прижевальский\путешествие прижевальского в ц азию труды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819400" cy="4191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hade val="85000"/>
                    <a:satMod val="150000"/>
                  </a:schemeClr>
                </a:solidFill>
              </a:rPr>
              <a:t>П.П.Семенов – </a:t>
            </a:r>
            <a:r>
              <a:rPr lang="ru-RU" dirty="0" err="1">
                <a:solidFill>
                  <a:schemeClr val="tx2">
                    <a:shade val="85000"/>
                    <a:satMod val="150000"/>
                  </a:schemeClr>
                </a:solidFill>
              </a:rPr>
              <a:t>Тян</a:t>
            </a:r>
            <a:r>
              <a:rPr lang="ru-RU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2">
                    <a:shade val="85000"/>
                    <a:satMod val="150000"/>
                  </a:schemeClr>
                </a:solidFill>
              </a:rPr>
              <a:t>Шанский</a:t>
            </a:r>
            <a:r>
              <a:rPr lang="ru-RU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(1827-1914).</a:t>
            </a:r>
          </a:p>
        </p:txBody>
      </p:sp>
      <p:pic>
        <p:nvPicPr>
          <p:cNvPr id="6146" name="Picture 2" descr="F:\к уроку\семенов тян-шанский\семенов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524000"/>
            <a:ext cx="3886200" cy="5029200"/>
          </a:xfr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6147" name="Picture 3" descr="F:\к уроку\семенов тян-шанский\труды семен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038600"/>
            <a:ext cx="1676400" cy="28194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4572000" y="836712"/>
            <a:ext cx="4267200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9" tIns="51440" rIns="102879" bIns="51440">
            <a:spAutoFit/>
          </a:bodyPr>
          <a:lstStyle/>
          <a:p>
            <a:r>
              <a:rPr lang="ru-RU" sz="2300" dirty="0">
                <a:latin typeface="Monotype Corsiva" pitchFamily="66" charset="0"/>
              </a:rPr>
              <a:t>	Большой вклад в изучение природы Центральной Азии внес русский ученый П. П. Семенов, Этот ученый, дважды совершив экспедиции в Тянь-Шанские горы, определил Границы горной системы, открыл пик Хан- </a:t>
            </a:r>
            <a:r>
              <a:rPr lang="ru-RU" sz="2300" dirty="0" err="1">
                <a:latin typeface="Monotype Corsiva" pitchFamily="66" charset="0"/>
              </a:rPr>
              <a:t>Тенгри.За</a:t>
            </a:r>
            <a:r>
              <a:rPr lang="ru-RU" sz="2300" dirty="0">
                <a:latin typeface="Monotype Corsiva" pitchFamily="66" charset="0"/>
              </a:rPr>
              <a:t> большие научные заслуги к фамилии ученого добавлено название горной системы Тянь-Шань.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pic>
        <p:nvPicPr>
          <p:cNvPr id="39939" name="Picture 2" descr="F:\к уроку\семенов тян-шанский\горы тян-шан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8600"/>
            <a:ext cx="5867400" cy="5334000"/>
          </a:xfrm>
          <a:ln w="28575">
            <a:solidFill>
              <a:srgbClr val="0070C0"/>
            </a:solidFill>
          </a:ln>
        </p:spPr>
      </p:pic>
      <p:pic>
        <p:nvPicPr>
          <p:cNvPr id="39940" name="Picture 3" descr="F:\к уроку\семенов тян-шанский\тянь-шан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38800"/>
            <a:ext cx="5867400" cy="10668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9941" name="Picture 5" descr="F:\к уроку\семенов тян-шанский\пик хан-тенг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8602"/>
            <a:ext cx="3962400" cy="30337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9942" name="Picture 6" descr="F:\к уроку\семенов тян-шанский\пик хан-тенгри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429000"/>
            <a:ext cx="3962400" cy="3429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609600" y="1066800"/>
            <a:ext cx="6019800" cy="10668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286000" y="1219200"/>
            <a:ext cx="5791200" cy="7620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err="1">
                <a:solidFill>
                  <a:schemeClr val="tx2">
                    <a:shade val="85000"/>
                    <a:satMod val="150000"/>
                  </a:schemeClr>
                </a:solidFill>
              </a:rPr>
              <a:t>Ш.Уалиханов</a:t>
            </a:r>
            <a:r>
              <a:rPr lang="ru-RU" sz="4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(1835 -1865).</a:t>
            </a:r>
          </a:p>
        </p:txBody>
      </p:sp>
      <p:pic>
        <p:nvPicPr>
          <p:cNvPr id="8197" name="Picture 5" descr="C:\Documents and Settings\Admin\Рабочий стол\фото ш уалиха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764704"/>
            <a:ext cx="2986088" cy="4114800"/>
          </a:xfr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195" name="Picture 3" descr="C:\Documents and Settings\Admin\Рабочий стол\награды уалиха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2590800" cy="3124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196" name="Picture 4" descr="C:\Documents and Settings\Admin\Рабочий стол\международные награ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980728"/>
            <a:ext cx="2590800" cy="424847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0" y="5085184"/>
            <a:ext cx="9144000" cy="151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9" tIns="51440" rIns="102879" bIns="51440">
            <a:spAutoFit/>
          </a:bodyPr>
          <a:lstStyle/>
          <a:p>
            <a:r>
              <a:rPr lang="ru-RU" sz="2300" dirty="0">
                <a:latin typeface="Monotype Corsiva" pitchFamily="66" charset="0"/>
              </a:rPr>
              <a:t>В 1856-1859 годы </a:t>
            </a:r>
            <a:r>
              <a:rPr lang="ru-RU" sz="2300" dirty="0" err="1">
                <a:latin typeface="Monotype Corsiva" pitchFamily="66" charset="0"/>
              </a:rPr>
              <a:t>Ш.Уалиханов</a:t>
            </a:r>
            <a:r>
              <a:rPr lang="ru-RU" sz="2300" dirty="0">
                <a:latin typeface="Monotype Corsiva" pitchFamily="66" charset="0"/>
              </a:rPr>
              <a:t> совершил путешествие во </a:t>
            </a:r>
            <a:r>
              <a:rPr lang="ru-RU" sz="2300" dirty="0" err="1">
                <a:latin typeface="Monotype Corsiva" pitchFamily="66" charset="0"/>
              </a:rPr>
              <a:t>внунренние</a:t>
            </a:r>
            <a:r>
              <a:rPr lang="ru-RU" sz="2300" dirty="0">
                <a:latin typeface="Monotype Corsiva" pitchFamily="66" charset="0"/>
              </a:rPr>
              <a:t> районы Центральной </a:t>
            </a:r>
            <a:r>
              <a:rPr lang="ru-RU" sz="2300" dirty="0" err="1">
                <a:latin typeface="Monotype Corsiva" pitchFamily="66" charset="0"/>
              </a:rPr>
              <a:t>Азии.Прошел</a:t>
            </a:r>
            <a:r>
              <a:rPr lang="ru-RU" sz="2300" dirty="0">
                <a:latin typeface="Monotype Corsiva" pitchFamily="66" charset="0"/>
              </a:rPr>
              <a:t> части горной системы Тянь-Шань в Казахстане и Средней </a:t>
            </a:r>
            <a:r>
              <a:rPr lang="ru-RU" sz="2300" dirty="0" err="1">
                <a:latin typeface="Monotype Corsiva" pitchFamily="66" charset="0"/>
              </a:rPr>
              <a:t>Азии,побывал</a:t>
            </a:r>
            <a:r>
              <a:rPr lang="ru-RU" sz="2300" dirty="0">
                <a:latin typeface="Monotype Corsiva" pitchFamily="66" charset="0"/>
              </a:rPr>
              <a:t> на побережье Иссык-Куля и отправился далее в </a:t>
            </a:r>
            <a:r>
              <a:rPr lang="ru-RU" sz="2300" dirty="0" err="1">
                <a:latin typeface="Monotype Corsiva" pitchFamily="66" charset="0"/>
              </a:rPr>
              <a:t>Кашгарию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023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446166"/>
                <a:gridCol w="4697834"/>
              </a:tblGrid>
              <a:tr h="107276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Исследователь</a:t>
                      </a:r>
                      <a:endParaRPr lang="ru-RU" sz="2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Исследуемая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</a:t>
                      </a:r>
                      <a:endParaRPr lang="ru-RU" sz="2800" dirty="0"/>
                    </a:p>
                  </a:txBody>
                  <a:tcPr marT="45723" marB="45723"/>
                </a:tc>
              </a:tr>
              <a:tr h="259539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Петр Петрович Семенов – Тянь-Шанский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Истоки рек Хуанхэ и Янцзы, пустыни горные хребты, установил местоположение блуждающего озера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Лобнор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, описал новые виды животных, в том числе дикая лошадь Пржевальского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 marT="45723" marB="45723"/>
                </a:tc>
              </a:tr>
              <a:tr h="136928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Н. М. Пржевальский 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Горы Тянь-Шань, исследовал озеро Иссык-Куль, доказал, что оно бессточное 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 marT="45723" marB="45723"/>
                </a:tc>
              </a:tr>
              <a:tr h="176487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otype Corsiva" pitchFamily="66" charset="0"/>
                        </a:rPr>
                        <a:t>Ш. </a:t>
                      </a:r>
                      <a:r>
                        <a:rPr lang="ru-RU" sz="2800" dirty="0" err="1" smtClean="0">
                          <a:latin typeface="Monotype Corsiva" pitchFamily="66" charset="0"/>
                        </a:rPr>
                        <a:t>Уалиханов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Внутренние районы Центральной Азии, часть горной системы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Тянь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Шаня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 в Казахстане и Средней Азии, побережье Иссык – Куля.</a:t>
                      </a:r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87072" cy="1828800"/>
          </a:xfrm>
        </p:spPr>
        <p:txBody>
          <a:bodyPr/>
          <a:lstStyle/>
          <a:p>
            <a:r>
              <a:rPr lang="ru-RU" dirty="0" smtClean="0"/>
              <a:t>Природные зоны Евразии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img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219200"/>
          </a:xfrm>
        </p:spPr>
        <p:txBody>
          <a:bodyPr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Географическое положение материка Евра</a:t>
            </a:r>
            <a:r>
              <a:rPr lang="ru-RU" sz="36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зия.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57200" y="5715001"/>
            <a:ext cx="8458200" cy="87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9" tIns="51440" rIns="102879" bIns="51440">
            <a:spAutoFit/>
          </a:bodyPr>
          <a:lstStyle/>
          <a:p>
            <a:r>
              <a:rPr lang="ru-RU" sz="2500" dirty="0">
                <a:latin typeface="Monotype Corsiva" pitchFamily="66" charset="0"/>
              </a:rPr>
              <a:t>Евразия – крупнейший материк в мире. Его площадь 53,3 млн.км². На этом материке проживает свыше 4 млрд.человек.</a:t>
            </a:r>
          </a:p>
        </p:txBody>
      </p:sp>
      <p:pic>
        <p:nvPicPr>
          <p:cNvPr id="6" name="Содержимое 5" descr="fizicheskaya-karta-evraz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200800" cy="41734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36912"/>
            <a:ext cx="6840760" cy="1008112"/>
          </a:xfrm>
        </p:spPr>
        <p:txBody>
          <a:bodyPr/>
          <a:lstStyle/>
          <a:p>
            <a:r>
              <a:rPr lang="ru-RU" dirty="0" smtClean="0"/>
              <a:t>Спасибо за просмотр!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62975" cy="592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/>
          <p:cNvSpPr/>
          <p:nvPr/>
        </p:nvSpPr>
        <p:spPr>
          <a:xfrm rot="10631296">
            <a:off x="3430590" y="1089025"/>
            <a:ext cx="712787" cy="50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40" rIns="102879" bIns="5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5999405">
            <a:off x="1772444" y="2964656"/>
            <a:ext cx="711200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40" rIns="102879" bIns="5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5999405">
            <a:off x="2129632" y="5607846"/>
            <a:ext cx="711200" cy="714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40" rIns="102879" bIns="5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20700269" flipV="1">
            <a:off x="6065839" y="1517651"/>
            <a:ext cx="693737" cy="460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40" rIns="102879" bIns="5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1"/>
            <a:ext cx="9001156" cy="934881"/>
          </a:xfrm>
          <a:prstGeom prst="rect">
            <a:avLst/>
          </a:prstGeom>
          <a:noFill/>
        </p:spPr>
        <p:txBody>
          <a:bodyPr lIns="102879" tIns="51440" rIns="102879" bIns="5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Расположение по отношению к экватору, начальному меридиану, тропикам</a:t>
            </a:r>
          </a:p>
        </p:txBody>
      </p:sp>
      <p:sp>
        <p:nvSpPr>
          <p:cNvPr id="8" name="Стрелка вправо 7"/>
          <p:cNvSpPr/>
          <p:nvPr/>
        </p:nvSpPr>
        <p:spPr>
          <a:xfrm rot="15999405">
            <a:off x="1701007" y="6822283"/>
            <a:ext cx="711200" cy="714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9" tIns="51440" rIns="102879" bIns="5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55 C 0.00833 -0.00232 0.01736 -0.00232 0.02621 -0.00185 C 0.03142 -0.00185 0.03645 -0.00093 0.04201 -0.00093 C 0.04843 -0.0007 0.05486 -0.00046 0.06145 1.48148E-6 C 0.07517 0.00046 0.08871 0.00185 0.1026 0.00231 C 0.11232 0.00324 0.12291 0.0037 0.13298 0.00417 C 0.28159 0.00393 0.33489 0.00463 0.44323 0.00324 C 0.46736 0.00278 0.49184 0.00116 0.51597 0.00092 C 0.53316 0.00069 0.55034 0.00069 0.5677 0.00069 C 0.57222 0.00023 0.58142 1.48148E-6 0.58142 1.48148E-6 C 0.58802 -0.00093 0.59548 -0.00185 0.60295 -0.00232 C 0.60764 -0.00301 0.60503 -0.00278 0.61198 -0.00324 C 0.61267 -0.00324 0.61493 -0.00347 0.61493 -0.00324 C 0.61944 -0.00417 0.62413 -0.0044 0.62951 -0.00486 C 0.63125 -0.00486 0.63524 -0.00533 0.63524 -0.00509 C 0.63576 -0.00533 0.6375 -0.00556 0.6375 -0.00556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0556 0.00023 0.01146 0.00023 0.01719 0.00092 C 0.02066 0.00092 0.02396 0.00254 0.02761 0.00277 C 0.03177 0.00324 0.03594 0.0037 0.04028 0.00416 C 0.04931 0.00509 0.05816 0.00764 0.06719 0.00856 C 0.07361 0.00995 0.08056 0.01088 0.08715 0.01157 C 0.18438 0.01134 0.21927 0.01227 0.29028 0.01018 C 0.30608 0.00926 0.32205 0.00625 0.33785 0.00578 C 0.34913 0.00555 0.36042 0.00555 0.3717 0.00555 C 0.37465 0.00486 0.38073 0.00416 0.38073 0.00439 C 0.38507 0.00277 0.38993 0.00115 0.39479 0.00023 C 0.39792 -0.00093 0.39618 -0.00047 0.4007 -0.00116 C 0.40122 -0.00116 0.40261 -0.00162 0.40261 -0.00139 C 0.40556 -0.00301 0.40868 -0.00348 0.41215 -0.00417 C 0.41337 -0.00417 0.41597 -0.00486 0.41597 -0.00463 C 0.41632 -0.0051 0.41736 -0.00556 0.41736 -0.00533 " pathEditMode="relative" rAng="0" ptsTypes="fffffffffffffff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C -0.00174 0.00023 -0.00643 0.00093 -0.00868 0.00208 C -0.01216 0.0037 -0.01285 0.00625 -0.01528 0.00903 C -0.02084 0.01505 -0.01563 0.00718 -0.02014 0.01296 C -0.0224 0.01597 -0.02344 0.01759 -0.02674 0.01991 C -0.02813 0.02384 -0.02934 0.02477 -0.03247 0.02708 C -0.03612 0.03264 -0.0415 0.03982 -0.04757 0.04213 C -0.05052 0.04491 -0.05157 0.04769 -0.05521 0.04907 C -0.06077 0.05417 -0.06424 0.06157 -0.06771 0.06806 C -0.06875 0.07014 -0.07049 0.07199 -0.07153 0.07407 C -0.07223 0.075 -0.07344 0.07708 -0.07344 0.07732 C -0.07466 0.08125 -0.07657 0.08657 -0.079 0.09005 C -0.08299 0.09514 -0.07987 0.0875 -0.08473 0.09815 C -0.08941 0.10787 -0.09618 0.11597 -0.10504 0.12199 C -0.10938 0.1294 -0.11528 0.13657 -0.12101 0.14306 C -0.12205 0.14653 -0.1257 0.15208 -0.1257 0.15232 C -0.12691 0.15579 -0.12848 0.1588 -0.13039 0.16204 C -0.13143 0.1662 -0.13351 0.17014 -0.13612 0.17315 C -0.13733 0.17639 -0.14098 0.18218 -0.14098 0.18241 C -0.14237 0.18681 -0.14792 0.18866 -0.15226 0.19028 C -0.15382 0.1919 -0.15556 0.19352 -0.15712 0.19514 C -0.15782 0.19583 -0.15903 0.19722 -0.15903 0.19745 C -0.16094 0.20301 -0.16563 0.20602 -0.16962 0.21019 C -0.17084 0.21412 -0.17292 0.21458 -0.17518 0.21806 C -0.17622 0.22153 -0.17726 0.22407 -0.179 0.22708 C -0.18021 0.23102 -0.18195 0.23542 -0.18473 0.23819 C -0.18629 0.24306 -0.18785 0.24861 -0.1915 0.25232 C -0.19271 0.25625 -0.1948 0.26065 -0.19705 0.26412 C -0.19809 0.26782 -0.19948 0.27083 -0.20105 0.27407 C -0.20243 0.28056 -0.20105 0.27708 -0.20556 0.28426 L -0.20556 0.28449 C -0.20712 0.28843 -0.20816 0.29236 -0.21042 0.2963 C -0.21233 0.30232 -0.21563 0.30903 -0.21893 0.31435 C -0.22032 0.3162 -0.22292 0.32014 -0.22292 0.32037 C -0.22622 0.33125 -0.22101 0.31528 -0.2257 0.32616 C -0.22761 0.33102 -0.22709 0.33403 -0.23056 0.33727 C -0.23264 0.34444 -0.23542 0.3588 -0.23907 0.36435 C -0.23941 0.36574 -0.23959 0.3669 -0.23993 0.36829 C -0.24063 0.37014 -0.24184 0.37431 -0.24184 0.37454 C -0.24462 0.39282 -0.24809 0.41181 -0.25139 0.43032 C -0.2533 0.44051 -0.25365 0.45324 -0.25799 0.46227 C -0.25921 0.46806 -0.25938 0.47384 -0.26094 0.4794 C -0.2632 0.48773 -0.2625 0.48102 -0.26372 0.48843 C -0.26511 0.4963 -0.26528 0.50602 -0.26754 0.51343 C -0.26893 0.52685 -0.26858 0.51944 -0.26858 0.53565 " pathEditMode="relative" rAng="0" ptsTypes="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C 0.00209 0.00393 0.00348 0.00671 0.00678 0.00856 C 0.00833 0.01458 0.01112 0.01782 0.01476 0.02106 C 0.01754 0.02731 0.02466 0.03727 0.02935 0.0412 C 0.03473 0.04583 0.02882 0.03819 0.03438 0.04467 C 0.04011 0.05162 0.04462 0.06018 0.05087 0.06597 C 0.05695 0.07963 0.06945 0.09352 0.0776 0.10486 C 0.07778 0.10602 0.07778 0.10764 0.0783 0.10856 C 0.07968 0.11088 0.08282 0.11481 0.08282 0.11504 C 0.08507 0.12477 0.09115 0.13217 0.09565 0.13981 C 0.09757 0.14329 0.10157 0.15 0.10157 0.15 C 0.10452 0.16088 0.11007 0.16967 0.11528 0.1787 C 0.11858 0.18403 0.11997 0.19143 0.12327 0.19629 C 0.12483 0.20301 0.12709 0.20995 0.12935 0.2162 C 0.13212 0.23241 0.14046 0.24491 0.14566 0.25995 C 0.14723 0.27037 0.14497 0.26018 0.14896 0.26875 C 0.15122 0.27361 0.15209 0.27917 0.15504 0.28379 C 0.15608 0.28796 0.1573 0.29051 0.15938 0.29375 C 0.16094 0.30023 0.15973 0.29629 0.16372 0.30509 C 0.16424 0.30625 0.16546 0.30856 0.16546 0.30879 C 0.16632 0.31319 0.16563 0.31157 0.16719 0.31389 " pathEditMode="relative" rAng="0" ptsTypes="ffffffffffffffffffff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3"/>
            <a:ext cx="7215238" cy="734827"/>
          </a:xfrm>
          <a:prstGeom prst="rect">
            <a:avLst/>
          </a:prstGeom>
          <a:noFill/>
        </p:spPr>
        <p:txBody>
          <a:bodyPr lIns="102879" tIns="51440" rIns="102879" bIns="5144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Крайние точки</a:t>
            </a:r>
          </a:p>
        </p:txBody>
      </p:sp>
      <p:pic>
        <p:nvPicPr>
          <p:cNvPr id="9224" name="Picture 12" descr="http://www.geo.ru/files/photo/album_image_9585.jpg?r=775139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2786063" cy="214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467544" y="2348880"/>
            <a:ext cx="2571750" cy="380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2879" tIns="51440" rIns="102879" bIns="51440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  Челюскин</a:t>
            </a:r>
          </a:p>
        </p:txBody>
      </p:sp>
      <p:pic>
        <p:nvPicPr>
          <p:cNvPr id="9226" name="Picture 6" descr="pict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2660650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" descr="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36824">
            <a:off x="775828" y="3116073"/>
            <a:ext cx="2736304" cy="3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6"/>
          <p:cNvSpPr txBox="1">
            <a:spLocks noChangeArrowheads="1"/>
          </p:cNvSpPr>
          <p:nvPr/>
        </p:nvSpPr>
        <p:spPr bwMode="auto">
          <a:xfrm rot="20818515">
            <a:off x="1439762" y="4979185"/>
            <a:ext cx="1714500" cy="5193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2879" tIns="51440" rIns="102879" bIns="51440">
            <a:spAutoFit/>
          </a:bodyPr>
          <a:lstStyle/>
          <a:p>
            <a:r>
              <a:rPr lang="ru-RU" sz="27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 Рока</a:t>
            </a:r>
          </a:p>
        </p:txBody>
      </p:sp>
      <p:pic>
        <p:nvPicPr>
          <p:cNvPr id="9230" name="Picture 10" descr="http://photofile.ru/photo/phoenix11/2070306/large/335097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8034">
            <a:off x="6010430" y="3260582"/>
            <a:ext cx="2448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39552" y="620688"/>
            <a:ext cx="2354015" cy="380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2879" tIns="51440" rIns="102879" bIns="5144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77°43' 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508104" y="2492896"/>
            <a:ext cx="2643188" cy="380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2879" tIns="51440" rIns="102879" bIns="5144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169°40'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 rot="20690724">
            <a:off x="1331640" y="5661248"/>
            <a:ext cx="1785937" cy="38088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2879" tIns="51440" rIns="102879" bIns="5144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9°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30'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 rot="851980">
            <a:off x="6029410" y="5603968"/>
            <a:ext cx="1928813" cy="380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2879" tIns="51440" rIns="102879" bIns="5144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1°16' с.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36" name="TextBox 24"/>
          <p:cNvSpPr txBox="1">
            <a:spLocks noChangeArrowheads="1"/>
          </p:cNvSpPr>
          <p:nvPr/>
        </p:nvSpPr>
        <p:spPr bwMode="auto">
          <a:xfrm rot="1001049">
            <a:off x="6266652" y="5032332"/>
            <a:ext cx="1714500" cy="5193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2879" tIns="51440" rIns="102879" bIns="51440">
            <a:spAutoFit/>
          </a:bodyPr>
          <a:lstStyle/>
          <a:p>
            <a:pPr algn="ctr"/>
            <a:r>
              <a:rPr lang="ru-RU" sz="27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 </a:t>
            </a:r>
            <a:r>
              <a:rPr lang="ru-RU" sz="27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Пиай</a:t>
            </a:r>
            <a:endParaRPr lang="ru-RU" sz="27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652120" y="980728"/>
            <a:ext cx="2071688" cy="350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02879" tIns="51440" rIns="102879" bIns="51440">
            <a:spAutoFit/>
          </a:bodyPr>
          <a:lstStyle/>
          <a:p>
            <a:r>
              <a:rPr lang="ru-RU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 Дежнева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051448" cy="1828800"/>
          </a:xfrm>
        </p:spPr>
        <p:txBody>
          <a:bodyPr/>
          <a:lstStyle/>
          <a:p>
            <a:r>
              <a:rPr lang="ru-RU" dirty="0" smtClean="0"/>
              <a:t>Самое интересное!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hade val="85000"/>
                    <a:satMod val="150000"/>
                  </a:schemeClr>
                </a:solidFill>
              </a:rPr>
              <a:t>Пик Джомолунгма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4800" y="5029201"/>
            <a:ext cx="8382000" cy="1568151"/>
          </a:xfrm>
        </p:spPr>
        <p:txBody>
          <a:bodyPr/>
          <a:lstStyle/>
          <a:p>
            <a:pPr marL="0" indent="-307209" eaLnBrk="1" hangingPunct="1">
              <a:spcBef>
                <a:spcPct val="0"/>
              </a:spcBef>
              <a:buNone/>
            </a:pPr>
            <a:r>
              <a:rPr lang="ru-RU" dirty="0" smtClean="0">
                <a:latin typeface="Monotype Corsiva" pitchFamily="66" charset="0"/>
              </a:rPr>
              <a:t>	Самый высокий горный пик в мире – Джомолунгма в Гималайских горах, его высота  - 8848 м.</a:t>
            </a:r>
          </a:p>
        </p:txBody>
      </p:sp>
      <p:pic>
        <p:nvPicPr>
          <p:cNvPr id="15364" name="Picture 2" descr="F:\к уроку\пик джомалунгма\пик джомолунгм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962400" cy="3429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5" name="Picture 4" descr="Безымянный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886200" cy="34290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 rot="813398">
            <a:off x="5762285" y="3269937"/>
            <a:ext cx="1278622" cy="45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879" tIns="51440" rIns="102879" bIns="51440">
            <a:spAutoFit/>
          </a:bodyPr>
          <a:lstStyle/>
          <a:p>
            <a:r>
              <a:rPr lang="ru-RU" sz="2300" b="1" dirty="0">
                <a:latin typeface="Candara" pitchFamily="34" charset="0"/>
              </a:rPr>
              <a:t>Гималаи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Мертвое море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04800" y="4724401"/>
            <a:ext cx="8686800" cy="1355725"/>
          </a:xfrm>
        </p:spPr>
        <p:txBody>
          <a:bodyPr/>
          <a:lstStyle/>
          <a:p>
            <a:pPr marL="0" indent="-307209" eaLnBrk="1" hangingPunct="1">
              <a:spcBef>
                <a:spcPct val="0"/>
              </a:spcBef>
            </a:pPr>
            <a:endParaRPr lang="ru-RU" dirty="0" smtClean="0"/>
          </a:p>
        </p:txBody>
      </p:sp>
      <p:pic>
        <p:nvPicPr>
          <p:cNvPr id="16388" name="Picture 2" descr="F:\к уроку\аравийский п-в\аравийский п-в 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143002"/>
            <a:ext cx="5181600" cy="46847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389" name="Picture 2" descr="F:\к уроку\мертвое море\мертвое море фото с космо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2312988" cy="47244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1447800" y="1752600"/>
            <a:ext cx="5334000" cy="2362200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04800" y="5257800"/>
            <a:ext cx="8686800" cy="1371600"/>
          </a:xfrm>
        </p:spPr>
        <p:txBody>
          <a:bodyPr/>
          <a:lstStyle/>
          <a:p>
            <a:pPr marL="0" indent="-307209" eaLnBrk="1" hangingPunct="1">
              <a:spcBef>
                <a:spcPct val="0"/>
              </a:spcBef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Monotype Corsiva" pitchFamily="66" charset="0"/>
              </a:rPr>
              <a:t>Самое низкое место земного </a:t>
            </a:r>
            <a:r>
              <a:rPr lang="ru-RU" dirty="0" err="1" smtClean="0">
                <a:latin typeface="Monotype Corsiva" pitchFamily="66" charset="0"/>
              </a:rPr>
              <a:t>шара,расположенное</a:t>
            </a:r>
            <a:r>
              <a:rPr lang="ru-RU" dirty="0" smtClean="0">
                <a:latin typeface="Monotype Corsiva" pitchFamily="66" charset="0"/>
              </a:rPr>
              <a:t> ниже уровня моря, -Мертвое море на </a:t>
            </a:r>
            <a:r>
              <a:rPr lang="ru-RU" dirty="0" err="1" smtClean="0">
                <a:latin typeface="Monotype Corsiva" pitchFamily="66" charset="0"/>
              </a:rPr>
              <a:t>северо</a:t>
            </a:r>
            <a:r>
              <a:rPr lang="ru-RU" dirty="0" smtClean="0">
                <a:latin typeface="Monotype Corsiva" pitchFamily="66" charset="0"/>
              </a:rPr>
              <a:t> – западе Аравийского </a:t>
            </a:r>
            <a:r>
              <a:rPr lang="ru-RU" dirty="0" err="1" smtClean="0">
                <a:latin typeface="Monotype Corsiva" pitchFamily="66" charset="0"/>
              </a:rPr>
              <a:t>полуострова,его</a:t>
            </a:r>
            <a:r>
              <a:rPr lang="ru-RU" dirty="0" smtClean="0">
                <a:latin typeface="Monotype Corsiva" pitchFamily="66" charset="0"/>
              </a:rPr>
              <a:t> уровень -403м.</a:t>
            </a:r>
          </a:p>
        </p:txBody>
      </p:sp>
      <p:pic>
        <p:nvPicPr>
          <p:cNvPr id="17412" name="Picture 5" descr="F:\к уроку\ме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"/>
            <a:ext cx="4419600" cy="5029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413" name="Picture 2" descr="C:\Documents and Settings\Admin\Рабочий стол\самое низкое место Мертвое мор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3962400" cy="50292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hade val="85000"/>
                    <a:satMod val="150000"/>
                  </a:schemeClr>
                </a:solidFill>
              </a:rPr>
              <a:t>История заселения и исследования материка Евразия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59688" cy="5373216"/>
          </a:xfrm>
        </p:spPr>
        <p:txBody>
          <a:bodyPr>
            <a:normAutofit fontScale="92500" lnSpcReduction="20000"/>
          </a:bodyPr>
          <a:lstStyle/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700" dirty="0" smtClean="0">
                <a:latin typeface="Monotype Corsiva" pitchFamily="66" charset="0"/>
              </a:rPr>
              <a:t>Первые географические сведения о Евразии были собраны древними египтянами,  финикийцами, греками.</a:t>
            </a:r>
          </a:p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700" dirty="0" smtClean="0">
                <a:latin typeface="Monotype Corsiva" pitchFamily="66" charset="0"/>
              </a:rPr>
              <a:t>Значительный вклад в расширение географических знаний о Евразии внес древний народ миной, населявший о. Крит в 2500годах до н.э.</a:t>
            </a:r>
          </a:p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700" dirty="0" smtClean="0">
                <a:latin typeface="Monotype Corsiva" pitchFamily="66" charset="0"/>
              </a:rPr>
              <a:t>Жители государства Вавилон в целях ознакомления с окружающим их миром побывали в Персии и Индии.</a:t>
            </a:r>
          </a:p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700" dirty="0" smtClean="0">
                <a:latin typeface="Monotype Corsiva" pitchFamily="66" charset="0"/>
              </a:rPr>
              <a:t>Финикийцы ,избороздив на кораблях в различных направлениях Средиземное море, открыли острова на Эгейском море, дошли до побережий Европы через Гибралтарский пролив. В этот период финикийцы назвали неизвестные им на западе земли «эреб»,а восточные «асу»</a:t>
            </a:r>
          </a:p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700" dirty="0" smtClean="0">
                <a:latin typeface="Monotype Corsiva" pitchFamily="66" charset="0"/>
              </a:rPr>
              <a:t>В прежние времена народы, населявшие Древнюю Индию, вели торговлю с народами Юго-западной Азии по суше, и по воде.</a:t>
            </a:r>
          </a:p>
          <a:p>
            <a:pPr marL="0" indent="-307209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2700" dirty="0" smtClean="0">
                <a:latin typeface="Monotype Corsiva" pitchFamily="66" charset="0"/>
              </a:rPr>
              <a:t>В </a:t>
            </a:r>
            <a:r>
              <a:rPr lang="en-US" sz="2700" dirty="0" smtClean="0">
                <a:latin typeface="Monotype Corsiva" pitchFamily="66" charset="0"/>
              </a:rPr>
              <a:t>I </a:t>
            </a:r>
            <a:r>
              <a:rPr lang="ru-RU" sz="2700" dirty="0" smtClean="0">
                <a:latin typeface="Monotype Corsiva" pitchFamily="66" charset="0"/>
              </a:rPr>
              <a:t>веке нашей эры древние индейцы открыли острова Суматра и Ява и стали заселять Индонезию.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484</Words>
  <Application>Microsoft Office PowerPoint</Application>
  <PresentationFormat>Экран (4:3)</PresentationFormat>
  <Paragraphs>52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Calibri</vt:lpstr>
      <vt:lpstr>Candara</vt:lpstr>
      <vt:lpstr>Constantia</vt:lpstr>
      <vt:lpstr>Monotype Corsiva</vt:lpstr>
      <vt:lpstr>Times New Roman</vt:lpstr>
      <vt:lpstr>Wingdings</vt:lpstr>
      <vt:lpstr>Wingdings 2</vt:lpstr>
      <vt:lpstr>Поток</vt:lpstr>
      <vt:lpstr>Материк Евразия</vt:lpstr>
      <vt:lpstr>Географическое положение материка Евразия.</vt:lpstr>
      <vt:lpstr>Презентация PowerPoint</vt:lpstr>
      <vt:lpstr>Презентация PowerPoint</vt:lpstr>
      <vt:lpstr>Самое интересное!</vt:lpstr>
      <vt:lpstr>Пик Джомолунгма</vt:lpstr>
      <vt:lpstr>Мертвое море</vt:lpstr>
      <vt:lpstr>Презентация PowerPoint</vt:lpstr>
      <vt:lpstr>История заселения и исследования материка Евразия</vt:lpstr>
      <vt:lpstr>Ученые исследовавшие материк Евразия.</vt:lpstr>
      <vt:lpstr>Н.П.Пржевальский (1839 - 1888)</vt:lpstr>
      <vt:lpstr>Презентация PowerPoint</vt:lpstr>
      <vt:lpstr>Труды Пржевальского.</vt:lpstr>
      <vt:lpstr>П.П.Семенов – Тян – Шанский (1827-1914).</vt:lpstr>
      <vt:lpstr>Презентация PowerPoint</vt:lpstr>
      <vt:lpstr>Ш.Уалиханов (1835 -1865).</vt:lpstr>
      <vt:lpstr>Презентация PowerPoint</vt:lpstr>
      <vt:lpstr>Природные зоны Евразии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просмотр!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Материк Евразия</dc:title>
  <dc:creator>333</dc:creator>
  <cp:lastModifiedBy>26</cp:lastModifiedBy>
  <cp:revision>13</cp:revision>
  <dcterms:created xsi:type="dcterms:W3CDTF">2016-04-04T13:11:16Z</dcterms:created>
  <dcterms:modified xsi:type="dcterms:W3CDTF">2017-05-17T04:16:22Z</dcterms:modified>
</cp:coreProperties>
</file>