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E276-8BE1-4BE6-B45D-F0CD786FEE35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88D8A51-E1DC-4A85-A516-86D3B2F634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E276-8BE1-4BE6-B45D-F0CD786FEE35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8A51-E1DC-4A85-A516-86D3B2F634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E276-8BE1-4BE6-B45D-F0CD786FEE35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8A51-E1DC-4A85-A516-86D3B2F634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E276-8BE1-4BE6-B45D-F0CD786FEE35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88D8A51-E1DC-4A85-A516-86D3B2F634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E276-8BE1-4BE6-B45D-F0CD786FEE35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8A51-E1DC-4A85-A516-86D3B2F634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E276-8BE1-4BE6-B45D-F0CD786FEE35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8A51-E1DC-4A85-A516-86D3B2F634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E276-8BE1-4BE6-B45D-F0CD786FEE35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88D8A51-E1DC-4A85-A516-86D3B2F634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E276-8BE1-4BE6-B45D-F0CD786FEE35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8A51-E1DC-4A85-A516-86D3B2F634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E276-8BE1-4BE6-B45D-F0CD786FEE35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8A51-E1DC-4A85-A516-86D3B2F634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E276-8BE1-4BE6-B45D-F0CD786FEE35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8A51-E1DC-4A85-A516-86D3B2F634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E276-8BE1-4BE6-B45D-F0CD786FEE35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D8A51-E1DC-4A85-A516-86D3B2F634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0AAE276-8BE1-4BE6-B45D-F0CD786FEE35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88D8A51-E1DC-4A85-A516-86D3B2F634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7624" y="980728"/>
            <a:ext cx="66247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“Мұражай”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– ескерткіштерді, өнер туындыларды, мәдени құндылықтарды сақтап, жинақтап атқаратын мекеме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http://upload.wikimedia.org/wikipedia/ru/e/ed/%D0%92%D0%BF_%D0%BC%D1%83%D0%B7%D0%B5%D0%B9_%D1%87%D0%B5%D1%80%D0%BD%D0%BE%D0%BC%D0%BE%D1%80%D1%81%D0%BA%D0%BE%D0%B3%D0%BE_%D1%84%D0%BB%D0%BE%D1%82%D0%B0_%D1%80%D1%8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356992"/>
            <a:ext cx="2502016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556" name="Picture 4" descr="http://www.orinfo.ru/sites/default/files/avatar_crop/85161_2078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3068960"/>
            <a:ext cx="2554115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558" name="Picture 6" descr="http://062013.imgbb.ru/user/74/744174/c402eb4f582a359741ea49b10ef7fe9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3501008"/>
            <a:ext cx="1658054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2627784" y="260648"/>
            <a:ext cx="403244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Мұражай топтары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1340768"/>
            <a:ext cx="208823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тарихи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71600" y="2348880"/>
            <a:ext cx="208823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көркемөнер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500826" y="2357430"/>
            <a:ext cx="208823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кешенді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000232" y="3284984"/>
            <a:ext cx="235574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жаратылыстану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715140" y="1412776"/>
            <a:ext cx="224934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мемориалды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572000" y="3143248"/>
            <a:ext cx="208823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техникалық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2195736" y="980728"/>
            <a:ext cx="288032" cy="28803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2843808" y="1412776"/>
            <a:ext cx="216024" cy="7920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3707904" y="1340768"/>
            <a:ext cx="72008" cy="122413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5220072" y="1340768"/>
            <a:ext cx="0" cy="108012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6156176" y="1412776"/>
            <a:ext cx="360040" cy="7920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6732240" y="1124744"/>
            <a:ext cx="144016" cy="28803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кругленный прямоугольник 32"/>
          <p:cNvSpPr/>
          <p:nvPr/>
        </p:nvSpPr>
        <p:spPr>
          <a:xfrm>
            <a:off x="107504" y="4005064"/>
            <a:ext cx="2035604" cy="1296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§"/>
            </a:pPr>
            <a:r>
              <a:rPr lang="kk-KZ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Жалпы тарих</a:t>
            </a:r>
          </a:p>
          <a:p>
            <a:pPr>
              <a:buFont typeface="Wingdings" pitchFamily="2" charset="2"/>
              <a:buChar char="§"/>
            </a:pPr>
            <a:r>
              <a:rPr lang="kk-KZ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Археологиялық</a:t>
            </a:r>
          </a:p>
          <a:p>
            <a:pPr>
              <a:buFont typeface="Wingdings" pitchFamily="2" charset="2"/>
              <a:buChar char="§"/>
            </a:pPr>
            <a:r>
              <a:rPr lang="kk-KZ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Антрополгиялық</a:t>
            </a:r>
          </a:p>
          <a:p>
            <a:pPr>
              <a:buFont typeface="Wingdings" pitchFamily="2" charset="2"/>
              <a:buChar char="§"/>
            </a:pPr>
            <a:r>
              <a:rPr lang="kk-KZ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этнографиялық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259632" y="5445224"/>
            <a:ext cx="1800200" cy="1296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§"/>
            </a:pPr>
            <a:r>
              <a:rPr lang="kk-KZ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Көркемөнер</a:t>
            </a:r>
          </a:p>
          <a:p>
            <a:pPr>
              <a:buFont typeface="Wingdings" pitchFamily="2" charset="2"/>
              <a:buChar char="§"/>
            </a:pPr>
            <a:r>
              <a:rPr lang="kk-KZ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Мүсін</a:t>
            </a:r>
          </a:p>
          <a:p>
            <a:pPr>
              <a:buFont typeface="Wingdings" pitchFamily="2" charset="2"/>
              <a:buChar char="§"/>
            </a:pPr>
            <a:r>
              <a:rPr lang="kk-KZ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Қолөнер</a:t>
            </a:r>
          </a:p>
          <a:p>
            <a:pPr>
              <a:buFont typeface="Wingdings" pitchFamily="2" charset="2"/>
              <a:buChar char="§"/>
            </a:pPr>
            <a:r>
              <a:rPr lang="kk-KZ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Театр</a:t>
            </a:r>
          </a:p>
          <a:p>
            <a:pPr>
              <a:buFont typeface="Wingdings" pitchFamily="2" charset="2"/>
              <a:buChar char="§"/>
            </a:pPr>
            <a:r>
              <a:rPr lang="kk-KZ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музыка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203848" y="4221088"/>
            <a:ext cx="1800200" cy="1296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§"/>
            </a:pPr>
            <a:r>
              <a:rPr lang="kk-KZ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Биологиялық</a:t>
            </a:r>
          </a:p>
          <a:p>
            <a:pPr>
              <a:buFont typeface="Wingdings" pitchFamily="2" charset="2"/>
              <a:buChar char="§"/>
            </a:pPr>
            <a:r>
              <a:rPr lang="kk-KZ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Зоологиялық</a:t>
            </a:r>
          </a:p>
          <a:p>
            <a:pPr>
              <a:buFont typeface="Wingdings" pitchFamily="2" charset="2"/>
              <a:buChar char="§"/>
            </a:pPr>
            <a:r>
              <a:rPr lang="kk-KZ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геологиялық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5076056" y="5445224"/>
            <a:ext cx="1800200" cy="129614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§"/>
            </a:pPr>
            <a:r>
              <a:rPr lang="kk-KZ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Авиация</a:t>
            </a:r>
          </a:p>
          <a:p>
            <a:pPr>
              <a:buFont typeface="Wingdings" pitchFamily="2" charset="2"/>
              <a:buChar char="§"/>
            </a:pPr>
            <a:r>
              <a:rPr lang="kk-KZ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Автокөлік</a:t>
            </a:r>
          </a:p>
          <a:p>
            <a:pPr>
              <a:buFont typeface="Wingdings" pitchFamily="2" charset="2"/>
              <a:buChar char="§"/>
            </a:pPr>
            <a:r>
              <a:rPr lang="kk-KZ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Кеме жасау</a:t>
            </a:r>
          </a:p>
          <a:p>
            <a:pPr>
              <a:buFont typeface="Wingdings" pitchFamily="2" charset="2"/>
              <a:buChar char="§"/>
            </a:pPr>
            <a:r>
              <a:rPr lang="kk-KZ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Өнеркәсіп</a:t>
            </a:r>
          </a:p>
          <a:p>
            <a:endParaRPr lang="ru-RU" sz="1400" dirty="0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444208" y="4077072"/>
            <a:ext cx="1800200" cy="100811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§"/>
            </a:pPr>
            <a:endParaRPr lang="kk-KZ" sz="1400" dirty="0" smtClean="0"/>
          </a:p>
          <a:p>
            <a:pPr>
              <a:buFont typeface="Wingdings" pitchFamily="2" charset="2"/>
              <a:buChar char="§"/>
            </a:pPr>
            <a:r>
              <a:rPr lang="kk-KZ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Шаруашылық</a:t>
            </a:r>
          </a:p>
          <a:p>
            <a:pPr>
              <a:buFont typeface="Wingdings" pitchFamily="2" charset="2"/>
              <a:buChar char="§"/>
            </a:pPr>
            <a:r>
              <a:rPr lang="kk-KZ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Жаратылыстану</a:t>
            </a:r>
          </a:p>
          <a:p>
            <a:pPr>
              <a:buFont typeface="Wingdings" pitchFamily="2" charset="2"/>
              <a:buChar char="§"/>
            </a:pPr>
            <a:r>
              <a:rPr lang="kk-KZ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Өлкетану</a:t>
            </a:r>
          </a:p>
          <a:p>
            <a:endParaRPr lang="kk-KZ" sz="1400" dirty="0" smtClean="0"/>
          </a:p>
          <a:p>
            <a:endParaRPr lang="ru-RU" sz="1400" dirty="0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7164288" y="5229200"/>
            <a:ext cx="1800200" cy="144016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§"/>
            </a:pPr>
            <a:endParaRPr lang="kk-KZ" sz="1400" dirty="0" smtClean="0"/>
          </a:p>
          <a:p>
            <a:pPr>
              <a:buFont typeface="Wingdings" pitchFamily="2" charset="2"/>
              <a:buChar char="§"/>
            </a:pPr>
            <a:r>
              <a:rPr lang="kk-KZ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Мемлекетке</a:t>
            </a:r>
          </a:p>
          <a:p>
            <a:pPr>
              <a:buFont typeface="Wingdings" pitchFamily="2" charset="2"/>
              <a:buChar char="§"/>
            </a:pPr>
            <a:r>
              <a:rPr lang="kk-KZ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Өнерге</a:t>
            </a:r>
          </a:p>
          <a:p>
            <a:pPr>
              <a:buFont typeface="Wingdings" pitchFamily="2" charset="2"/>
              <a:buChar char="§"/>
            </a:pPr>
            <a:r>
              <a:rPr lang="kk-KZ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Әдебиетке</a:t>
            </a:r>
          </a:p>
          <a:p>
            <a:pPr>
              <a:buFont typeface="Wingdings" pitchFamily="2" charset="2"/>
              <a:buChar char="§"/>
            </a:pPr>
            <a:r>
              <a:rPr lang="kk-KZ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Ғылымға еңбегі сіңген</a:t>
            </a:r>
          </a:p>
          <a:p>
            <a:endParaRPr lang="kk-KZ" sz="1400" dirty="0" smtClean="0"/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с двумя скругленными противолежащими углами 22"/>
          <p:cNvSpPr/>
          <p:nvPr/>
        </p:nvSpPr>
        <p:spPr>
          <a:xfrm>
            <a:off x="2771800" y="692696"/>
            <a:ext cx="3312368" cy="1080120"/>
          </a:xfrm>
          <a:prstGeom prst="round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Мұражай ісінің бағыттары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с двумя скругленными противолежащими углами 23"/>
          <p:cNvSpPr/>
          <p:nvPr/>
        </p:nvSpPr>
        <p:spPr>
          <a:xfrm>
            <a:off x="214282" y="2857496"/>
            <a:ext cx="1656184" cy="720080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Жинау</a:t>
            </a:r>
            <a:r>
              <a:rPr lang="kk-KZ" sz="2400" b="1" dirty="0" smtClean="0"/>
              <a:t> </a:t>
            </a:r>
            <a:endParaRPr lang="ru-RU" sz="2400" b="1" dirty="0"/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2123728" y="3861048"/>
            <a:ext cx="1944216" cy="792088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Есепке алу </a:t>
            </a:r>
            <a:endParaRPr lang="ru-RU" sz="2800" b="1" dirty="0">
              <a:solidFill>
                <a:srgbClr val="9900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с двумя скругленными противолежащими углами 25"/>
          <p:cNvSpPr/>
          <p:nvPr/>
        </p:nvSpPr>
        <p:spPr>
          <a:xfrm>
            <a:off x="4714876" y="3857628"/>
            <a:ext cx="2015084" cy="720080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Жүйелеу</a:t>
            </a:r>
            <a:endParaRPr lang="ru-RU" sz="3200" b="1" dirty="0">
              <a:solidFill>
                <a:srgbClr val="9900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с двумя скругленными противолежащими углами 27"/>
          <p:cNvSpPr/>
          <p:nvPr/>
        </p:nvSpPr>
        <p:spPr>
          <a:xfrm>
            <a:off x="6786578" y="2714620"/>
            <a:ext cx="2143140" cy="1076130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Қайта қалпына келтіру</a:t>
            </a:r>
            <a:endParaRPr lang="ru-RU" sz="2400" b="1" dirty="0">
              <a:solidFill>
                <a:srgbClr val="9900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 flipH="1">
            <a:off x="1403648" y="1772816"/>
            <a:ext cx="936104" cy="576064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3275856" y="2492896"/>
            <a:ext cx="0" cy="936104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5292080" y="2564904"/>
            <a:ext cx="0" cy="936104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6804248" y="1916832"/>
            <a:ext cx="576064" cy="504056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с двумя вырезанными противолежащими углами 10"/>
          <p:cNvSpPr/>
          <p:nvPr/>
        </p:nvSpPr>
        <p:spPr>
          <a:xfrm>
            <a:off x="2214546" y="357166"/>
            <a:ext cx="5040560" cy="1296144"/>
          </a:xfrm>
          <a:prstGeom prst="snip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Мұражай жұмыстарын ұйымдастыру түрлері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285720" y="2428868"/>
            <a:ext cx="1800200" cy="11521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Көрмелер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3071802" y="2492896"/>
            <a:ext cx="2500330" cy="11521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Экспозициялар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1907704" y="4293096"/>
            <a:ext cx="2088232" cy="11521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Тақырыпттық дәрістер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Блок-схема: альтернативный процесс 14"/>
          <p:cNvSpPr/>
          <p:nvPr/>
        </p:nvSpPr>
        <p:spPr>
          <a:xfrm>
            <a:off x="6286512" y="2428868"/>
            <a:ext cx="2272336" cy="11521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Ғылыми-тәжірибелік конференциял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5286380" y="4357694"/>
            <a:ext cx="2088232" cy="11521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Мұражайлық басылымдар 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H="1">
            <a:off x="1331640" y="1340768"/>
            <a:ext cx="720080" cy="720080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2627784" y="1916832"/>
            <a:ext cx="0" cy="2088232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868144" y="1916832"/>
            <a:ext cx="0" cy="2088232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4355976" y="1916832"/>
            <a:ext cx="0" cy="432048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7452320" y="1484784"/>
            <a:ext cx="576064" cy="720080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28596" y="571480"/>
            <a:ext cx="8715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90033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Қазақстан мұражайлары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990033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1032" y="1268760"/>
            <a:ext cx="87129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kk-KZ" sz="2400" b="1" dirty="0" smtClean="0">
                <a:cs typeface="Gautami" pitchFamily="34" charset="0"/>
              </a:rPr>
              <a:t> </a:t>
            </a:r>
            <a:r>
              <a:rPr lang="kk-KZ" sz="2600" b="1" dirty="0" smtClean="0">
                <a:latin typeface="Georgia" pitchFamily="18" charset="0"/>
                <a:cs typeface="Gautami" pitchFamily="34" charset="0"/>
              </a:rPr>
              <a:t>Оңтүстік мемлекеттік мұражайы;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5589240"/>
            <a:ext cx="84969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kk-KZ" sz="2600" b="1" dirty="0" smtClean="0">
                <a:latin typeface="Georgia" pitchFamily="18" charset="0"/>
                <a:cs typeface="Gautami" pitchFamily="34" charset="0"/>
              </a:rPr>
              <a:t>Ә. Қастеев атындағы республикалық өнер мұражайы;</a:t>
            </a:r>
            <a:endParaRPr lang="ru-RU" sz="2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5157192"/>
            <a:ext cx="601799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kk-KZ" sz="2600" b="1" dirty="0" smtClean="0">
                <a:latin typeface="Georgia" pitchFamily="18" charset="0"/>
                <a:cs typeface="Gautami" pitchFamily="34" charset="0"/>
              </a:rPr>
              <a:t>ҚР ҰҒА Археология мұражайы;</a:t>
            </a:r>
            <a:endParaRPr lang="ru-RU" sz="2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4725144"/>
            <a:ext cx="363112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kk-KZ" sz="2600" b="1" dirty="0" smtClean="0">
                <a:latin typeface="Georgia" pitchFamily="18" charset="0"/>
                <a:cs typeface="Gautami" pitchFamily="34" charset="0"/>
              </a:rPr>
              <a:t> Кітап мұражайы;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3861048"/>
            <a:ext cx="806489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kk-KZ" sz="2600" b="1" dirty="0" smtClean="0">
                <a:latin typeface="Georgia" pitchFamily="18" charset="0"/>
                <a:cs typeface="Gautami" pitchFamily="34" charset="0"/>
              </a:rPr>
              <a:t>Ықылас атындағы республикалық халық саз аспаптар мұражайы;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3356992"/>
            <a:ext cx="527420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kk-KZ" sz="2600" b="1" dirty="0" smtClean="0">
                <a:latin typeface="Georgia" pitchFamily="18" charset="0"/>
                <a:cs typeface="Gautami" pitchFamily="34" charset="0"/>
              </a:rPr>
              <a:t>Ұлттық валюта мұражайы;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2420888"/>
            <a:ext cx="84969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kk-KZ" sz="2600" b="1" dirty="0" smtClean="0">
                <a:latin typeface="Georgia" pitchFamily="18" charset="0"/>
                <a:cs typeface="Gautami" pitchFamily="34" charset="0"/>
              </a:rPr>
              <a:t>Мемлекеттік  алтын және асыл металдар мұражайы;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1844824"/>
            <a:ext cx="604867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kk-KZ" sz="2600" b="1" dirty="0" smtClean="0">
                <a:latin typeface="Georgia" pitchFamily="18" charset="0"/>
                <a:cs typeface="Gautami" pitchFamily="34" charset="0"/>
              </a:rPr>
              <a:t>Президенттік мәдени орталық.</a:t>
            </a:r>
            <a:endParaRPr lang="ru-RU" sz="2600" b="1" dirty="0">
              <a:latin typeface="Georgia" pitchFamily="18" charset="0"/>
              <a:cs typeface="Gauta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85786" y="500042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90033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Мемориалдық    мұражайлар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990033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7544" y="1571612"/>
            <a:ext cx="838944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kk-KZ" sz="2400" b="1" dirty="0" smtClean="0">
                <a:cs typeface="Gautami" pitchFamily="34" charset="0"/>
              </a:rPr>
              <a:t> </a:t>
            </a:r>
            <a:r>
              <a:rPr lang="kk-KZ" sz="2600" b="1" dirty="0" smtClean="0">
                <a:latin typeface="Georgia" pitchFamily="18" charset="0"/>
                <a:cs typeface="Gautami" pitchFamily="34" charset="0"/>
              </a:rPr>
              <a:t>Абайдың мемлекеттік тарихи-мәдени мұражайы</a:t>
            </a:r>
          </a:p>
          <a:p>
            <a:endParaRPr lang="ru-RU" sz="2600" b="1" dirty="0">
              <a:latin typeface="Georgia" pitchFamily="18" charset="0"/>
              <a:cs typeface="Gautam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924944"/>
            <a:ext cx="44694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kk-KZ" sz="2600" b="1" dirty="0" smtClean="0">
                <a:latin typeface="Georgia" pitchFamily="18" charset="0"/>
                <a:cs typeface="Gautami" pitchFamily="34" charset="0"/>
              </a:rPr>
              <a:t> Абай-Шәкәрім кешені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717032"/>
            <a:ext cx="856895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kk-KZ" sz="2600" b="1" dirty="0" smtClean="0">
                <a:latin typeface="Georgia" pitchFamily="18" charset="0"/>
                <a:cs typeface="Gautami" pitchFamily="34" charset="0"/>
              </a:rPr>
              <a:t>Д.Қонаевтың</a:t>
            </a:r>
          </a:p>
          <a:p>
            <a:pPr>
              <a:buFont typeface="Wingdings" pitchFamily="2" charset="2"/>
              <a:buChar char="Ø"/>
            </a:pPr>
            <a:r>
              <a:rPr lang="kk-KZ" sz="2600" b="1" dirty="0" smtClean="0">
                <a:latin typeface="Georgia" pitchFamily="18" charset="0"/>
                <a:cs typeface="Gautami" pitchFamily="34" charset="0"/>
              </a:rPr>
              <a:t> Қ.И. Сәтбаевтың</a:t>
            </a:r>
          </a:p>
          <a:p>
            <a:pPr>
              <a:buFont typeface="Wingdings" pitchFamily="2" charset="2"/>
              <a:buChar char="Ø"/>
            </a:pPr>
            <a:r>
              <a:rPr lang="kk-KZ" sz="2600" b="1" dirty="0" smtClean="0">
                <a:latin typeface="Georgia" pitchFamily="18" charset="0"/>
                <a:cs typeface="Gautami" pitchFamily="34" charset="0"/>
              </a:rPr>
              <a:t> Ж. Жабаевтың</a:t>
            </a:r>
          </a:p>
          <a:p>
            <a:pPr>
              <a:buFont typeface="Wingdings" pitchFamily="2" charset="2"/>
              <a:buChar char="Ø"/>
            </a:pPr>
            <a:r>
              <a:rPr lang="kk-KZ" sz="2600" b="1" dirty="0" smtClean="0">
                <a:latin typeface="Georgia" pitchFamily="18" charset="0"/>
                <a:cs typeface="Gautami" pitchFamily="34" charset="0"/>
              </a:rPr>
              <a:t> С. Мұқанов пен Ғ. Мүсіреповтің</a:t>
            </a:r>
          </a:p>
          <a:p>
            <a:pPr>
              <a:buFont typeface="Wingdings" pitchFamily="2" charset="2"/>
              <a:buChar char="Ø"/>
            </a:pPr>
            <a:r>
              <a:rPr lang="kk-KZ" sz="2600" b="1" dirty="0" smtClean="0">
                <a:latin typeface="Georgia" pitchFamily="18" charset="0"/>
                <a:cs typeface="Gautami" pitchFamily="34" charset="0"/>
              </a:rPr>
              <a:t> Ғазиза және Ахмет Жұбановтардың</a:t>
            </a:r>
          </a:p>
          <a:p>
            <a:pPr>
              <a:buFont typeface="Wingdings" pitchFamily="2" charset="2"/>
              <a:buChar char="Ø"/>
            </a:pPr>
            <a:r>
              <a:rPr lang="kk-KZ" sz="2600" b="1" dirty="0" smtClean="0">
                <a:latin typeface="Georgia" pitchFamily="18" charset="0"/>
                <a:cs typeface="Gautami" pitchFamily="34" charset="0"/>
              </a:rPr>
              <a:t> Ш. Уәлихановтың мемориалдық мұражайлары.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404664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AutoNum type="arabicPeriod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Мұражай деген сөз қай тілден аударылады?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А) орыс        Б) ағылшын          В) грек          Д) парсы</a:t>
            </a:r>
          </a:p>
          <a:p>
            <a:pPr marL="342900" indent="-342900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2. Мұражай негізгі бағыты неше топқа бөлінеді?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А) 7         Б) 6        В) 4          Д) 9</a:t>
            </a:r>
          </a:p>
          <a:p>
            <a:pPr marL="342900" indent="-342900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3. Қазақстанда мұражай тарихы қашаннан басталады?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А)1830 ж       Б) 1845 ж         В) 1871 ж        Д) 1897 ж</a:t>
            </a:r>
          </a:p>
          <a:p>
            <a:pPr marL="342900" indent="-342900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4. Қазіргі таңда мұражайлардың саны нешеге жетті?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А) 176          Б) 154         В) 185        Д) 200</a:t>
            </a:r>
          </a:p>
          <a:p>
            <a:pPr marL="342900" indent="-342900">
              <a:buAutoNum type="arabicPeriod" startAt="5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Мұражай ісінің бағыттарына не жатады?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А) жинау, есепке алу    Б) тақырыптық дәрістер    В) киноматериал жинау   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Д)фотомонтаж  істеу   </a:t>
            </a:r>
          </a:p>
          <a:p>
            <a:pPr marL="342900" indent="-342900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6. Мұражай кенесенің 11 конференциясында18 мамырда қай күн болып белгіленді?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А) халықаралық табиғат күні         Б) халықаралық әйелдер күні       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В) халықаралық мұражай күні       Д) кино, радио күні</a:t>
            </a:r>
          </a:p>
          <a:p>
            <a:pPr marL="342900" indent="-342900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7. М. Әуезов мұражайы қайда орналасқан?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А) Әуезовтің әке-шешесінің үйінде       Б) ауыл мектебінде       В) Үкімет үйінде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Д) он жыл бойы тұрған үйінде</a:t>
            </a:r>
          </a:p>
          <a:p>
            <a:pPr marL="342900" indent="-342900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8. Г. Мүсіреповтің  мемориалдық мұражайы қай жылы ашылды?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А) 1991 ж       Б) 1984 ж       В) 1995 ж      Д) 1998 ж</a:t>
            </a:r>
          </a:p>
          <a:p>
            <a:pPr marL="342900" indent="-342900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9.  ҚР Тұңғыш Президентінің мұражайы қайда орналастырылған?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А) Үкімет үйінде        Б) Елбасының  Резиденциясында    В) Ақ Ордада     Д) Президент сарайында</a:t>
            </a:r>
            <a:endParaRPr lang="ru-RU" dirty="0">
              <a:solidFill>
                <a:srgbClr val="990033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48680"/>
            <a:ext cx="9144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10. Президенттің мұражайында нелер қойылған?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А) кәдесыйлар, кітаптар   Б) әшекей бұйымдар        В) көне заттар  Д) ежелгі қолжазбалар</a:t>
            </a:r>
          </a:p>
          <a:p>
            <a:pPr marL="342900" indent="-342900"/>
            <a:endParaRPr lang="kk-KZ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11. С. Сейфуллин атындағы бұқаралық кітапхана және Мемлекеттік  мұражай бірігуі арқылы не ашылды?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А) Президенттік өнер мұражайы         Б) Президенттік өлентану        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В) Президенттік мәдени орталағы       Д) Президенттік ғылыми-тарихи орталығы</a:t>
            </a:r>
          </a:p>
          <a:p>
            <a:pPr marL="342900" indent="-342900"/>
            <a:endParaRPr lang="kk-KZ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12. Алтын адамды топқан археолог?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А)Қаныш Сатпаев       Б) Кемел Ақышев         В) Шоқан Уәлиханов      Д) Серик Қуанышев</a:t>
            </a:r>
          </a:p>
          <a:p>
            <a:pPr marL="342900" indent="-342900"/>
            <a:endParaRPr lang="kk-KZ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13. “Алтын адам” Қазақстанның қандай символына айналды?</a:t>
            </a:r>
          </a:p>
          <a:p>
            <a:pPr marL="342900" indent="-342900"/>
            <a:r>
              <a:rPr lang="kk-KZ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А) азаттық          Б) тәуелсіздік         В) бостандық        Д) адалдық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85918" y="1484784"/>
            <a:ext cx="624246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1680" y="476672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u="sng" dirty="0" smtClean="0">
                <a:latin typeface="Times New Roman" pitchFamily="18" charset="0"/>
                <a:cs typeface="Times New Roman" pitchFamily="18" charset="0"/>
              </a:rPr>
              <a:t>Дұрыс жауабы</a:t>
            </a:r>
            <a:endParaRPr lang="ru-RU" sz="4000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smaylik-s-voproso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6" y="1643050"/>
            <a:ext cx="3788114" cy="40621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191</TotalTime>
  <Words>497</Words>
  <Application>Microsoft Office PowerPoint</Application>
  <PresentationFormat>Экран (4:3)</PresentationFormat>
  <Paragraphs>109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KOMP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GYPNORION</dc:creator>
  <cp:lastModifiedBy>User</cp:lastModifiedBy>
  <cp:revision>25</cp:revision>
  <dcterms:created xsi:type="dcterms:W3CDTF">2015-01-27T08:34:00Z</dcterms:created>
  <dcterms:modified xsi:type="dcterms:W3CDTF">2017-04-17T09:30:30Z</dcterms:modified>
</cp:coreProperties>
</file>