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256" r:id="rId2"/>
    <p:sldId id="260" r:id="rId3"/>
    <p:sldId id="264" r:id="rId4"/>
    <p:sldId id="261" r:id="rId5"/>
    <p:sldId id="259" r:id="rId6"/>
    <p:sldId id="262" r:id="rId7"/>
    <p:sldId id="263" r:id="rId8"/>
    <p:sldId id="265" r:id="rId9"/>
    <p:sldId id="266" r:id="rId10"/>
    <p:sldId id="268" r:id="rId11"/>
    <p:sldId id="269" r:id="rId12"/>
    <p:sldId id="267" r:id="rId13"/>
    <p:sldId id="271" r:id="rId14"/>
    <p:sldId id="272" r:id="rId15"/>
    <p:sldId id="273" r:id="rId16"/>
    <p:sldId id="274" r:id="rId17"/>
    <p:sldId id="276" r:id="rId18"/>
    <p:sldId id="277" r:id="rId19"/>
    <p:sldId id="275" r:id="rId20"/>
    <p:sldId id="278" r:id="rId21"/>
    <p:sldId id="280" r:id="rId22"/>
    <p:sldId id="279" r:id="rId23"/>
    <p:sldId id="281" r:id="rId24"/>
    <p:sldId id="282" r:id="rId25"/>
    <p:sldId id="285" r:id="rId26"/>
    <p:sldId id="286"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1" d="100"/>
          <a:sy n="81" d="100"/>
        </p:scale>
        <p:origin x="2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458-36E4-49BF-A0F3-398BE946F9E8}" type="datetimeFigureOut">
              <a:rPr lang="ru-RU" smtClean="0"/>
              <a:pPr/>
              <a:t>19.04.2017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A237D-C4F0-463C-A190-7E92454F99BF}" type="slidenum">
              <a:rPr lang="ru-RU" smtClean="0"/>
              <a:pPr/>
              <a:t>‹#›</a:t>
            </a:fld>
            <a:endParaRPr lang="ru-RU"/>
          </a:p>
        </p:txBody>
      </p:sp>
    </p:spTree>
    <p:extLst>
      <p:ext uri="{BB962C8B-B14F-4D97-AF65-F5344CB8AC3E}">
        <p14:creationId xmlns:p14="http://schemas.microsoft.com/office/powerpoint/2010/main" val="120260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986A237D-C4F0-463C-A190-7E92454F99BF}" type="slidenum">
              <a:rPr lang="ru-RU" smtClean="0"/>
              <a:pPr/>
              <a:t>1</a:t>
            </a:fld>
            <a:endParaRPr lang="ru-RU"/>
          </a:p>
        </p:txBody>
      </p:sp>
    </p:spTree>
    <p:extLst>
      <p:ext uri="{BB962C8B-B14F-4D97-AF65-F5344CB8AC3E}">
        <p14:creationId xmlns:p14="http://schemas.microsoft.com/office/powerpoint/2010/main" val="381661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19.04.2017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19.04.2017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smtClean="0"/>
              <a:t>Сабақтың тақырыбы</a:t>
            </a:r>
            <a:r>
              <a:rPr lang="ru-RU" smtClean="0"/>
              <a:t>:</a:t>
            </a:r>
            <a:br>
              <a:rPr lang="ru-RU" smtClean="0"/>
            </a:br>
            <a:endParaRPr lang="ru-RU" dirty="0"/>
          </a:p>
        </p:txBody>
      </p:sp>
      <p:sp>
        <p:nvSpPr>
          <p:cNvPr id="3" name="Подзаголовок 2"/>
          <p:cNvSpPr>
            <a:spLocks noGrp="1"/>
          </p:cNvSpPr>
          <p:nvPr>
            <p:ph type="subTitle" idx="1"/>
          </p:nvPr>
        </p:nvSpPr>
        <p:spPr/>
        <p:txBody>
          <a:bodyPr>
            <a:normAutofit/>
          </a:bodyPr>
          <a:lstStyle/>
          <a:p>
            <a:r>
              <a:rPr lang="ru-RU" dirty="0" smtClean="0"/>
              <a:t>«</a:t>
            </a:r>
            <a:r>
              <a:rPr lang="kk-KZ" dirty="0" smtClean="0"/>
              <a:t>Бізді қоршаған әлемдегі төртбұрыштар”</a:t>
            </a:r>
          </a:p>
          <a:p>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2984"/>
            <a:ext cx="8229600" cy="704104"/>
          </a:xfrm>
        </p:spPr>
        <p:txBody>
          <a:bodyPr>
            <a:normAutofit fontScale="90000"/>
          </a:bodyPr>
          <a:lstStyle/>
          <a:p>
            <a:endParaRPr lang="ru-RU" dirty="0"/>
          </a:p>
        </p:txBody>
      </p:sp>
      <p:pic>
        <p:nvPicPr>
          <p:cNvPr id="4" name="Содержимое 3" descr="15601-14-26_jpg_ru.jpg"/>
          <p:cNvPicPr>
            <a:picLocks noGrp="1" noChangeAspect="1"/>
          </p:cNvPicPr>
          <p:nvPr>
            <p:ph idx="1"/>
          </p:nvPr>
        </p:nvPicPr>
        <p:blipFill>
          <a:blip r:embed="rId2"/>
          <a:stretch>
            <a:fillRect/>
          </a:stretch>
        </p:blipFill>
        <p:spPr>
          <a:xfrm>
            <a:off x="1614487" y="2524919"/>
            <a:ext cx="5915025" cy="3209925"/>
          </a:xfrm>
        </p:spPr>
      </p:pic>
      <p:pic>
        <p:nvPicPr>
          <p:cNvPr id="5" name="Рисунок 4" descr="319407.jpg"/>
          <p:cNvPicPr>
            <a:picLocks noChangeAspect="1"/>
          </p:cNvPicPr>
          <p:nvPr/>
        </p:nvPicPr>
        <p:blipFill>
          <a:blip r:embed="rId3"/>
          <a:stretch>
            <a:fillRect/>
          </a:stretch>
        </p:blipFill>
        <p:spPr>
          <a:xfrm>
            <a:off x="285720" y="1000108"/>
            <a:ext cx="8648700" cy="50720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36" y="1142984"/>
            <a:ext cx="5286412" cy="704104"/>
          </a:xfrm>
        </p:spPr>
        <p:txBody>
          <a:bodyPr>
            <a:normAutofit fontScale="90000"/>
          </a:bodyPr>
          <a:lstStyle/>
          <a:p>
            <a:endParaRPr lang="ru-RU" dirty="0"/>
          </a:p>
        </p:txBody>
      </p:sp>
      <p:pic>
        <p:nvPicPr>
          <p:cNvPr id="4" name="Содержимое 3" descr="i.jpg"/>
          <p:cNvPicPr>
            <a:picLocks noGrp="1" noChangeAspect="1"/>
          </p:cNvPicPr>
          <p:nvPr>
            <p:ph idx="1"/>
          </p:nvPr>
        </p:nvPicPr>
        <p:blipFill>
          <a:blip r:embed="rId2"/>
          <a:stretch>
            <a:fillRect/>
          </a:stretch>
        </p:blipFill>
        <p:spPr>
          <a:xfrm>
            <a:off x="714348" y="1071546"/>
            <a:ext cx="7715304" cy="507209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1357298"/>
            <a:ext cx="4857784" cy="489790"/>
          </a:xfrm>
        </p:spPr>
        <p:txBody>
          <a:bodyPr>
            <a:normAutofit fontScale="90000"/>
          </a:bodyPr>
          <a:lstStyle/>
          <a:p>
            <a:endParaRPr lang="ru-RU" dirty="0"/>
          </a:p>
        </p:txBody>
      </p:sp>
      <p:pic>
        <p:nvPicPr>
          <p:cNvPr id="17" name="Рисунок 16" descr="14184-14-82671_jpg_ru.jpg"/>
          <p:cNvPicPr>
            <a:picLocks noChangeAspect="1"/>
          </p:cNvPicPr>
          <p:nvPr/>
        </p:nvPicPr>
        <p:blipFill>
          <a:blip r:embed="rId2"/>
          <a:stretch>
            <a:fillRect/>
          </a:stretch>
        </p:blipFill>
        <p:spPr>
          <a:xfrm>
            <a:off x="857224" y="857232"/>
            <a:ext cx="7572428" cy="55007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1285860"/>
            <a:ext cx="4857784" cy="561228"/>
          </a:xfrm>
        </p:spPr>
        <p:txBody>
          <a:bodyPr>
            <a:normAutofit fontScale="90000"/>
          </a:bodyPr>
          <a:lstStyle/>
          <a:p>
            <a:endParaRPr lang="ru-RU" dirty="0"/>
          </a:p>
        </p:txBody>
      </p:sp>
      <p:pic>
        <p:nvPicPr>
          <p:cNvPr id="4" name="Содержимое 3" descr="15558-14-07_jpg_ru.jpg"/>
          <p:cNvPicPr>
            <a:picLocks noGrp="1" noChangeAspect="1"/>
          </p:cNvPicPr>
          <p:nvPr>
            <p:ph idx="1"/>
          </p:nvPr>
        </p:nvPicPr>
        <p:blipFill>
          <a:blip r:embed="rId2"/>
          <a:stretch>
            <a:fillRect/>
          </a:stretch>
        </p:blipFill>
        <p:spPr>
          <a:xfrm>
            <a:off x="928662" y="1000108"/>
            <a:ext cx="7500990" cy="514353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1142984"/>
            <a:ext cx="4429156" cy="704104"/>
          </a:xfrm>
        </p:spPr>
        <p:txBody>
          <a:bodyPr>
            <a:normAutofit fontScale="90000"/>
          </a:bodyPr>
          <a:lstStyle/>
          <a:p>
            <a:endParaRPr lang="ru-RU" dirty="0"/>
          </a:p>
        </p:txBody>
      </p:sp>
      <p:pic>
        <p:nvPicPr>
          <p:cNvPr id="4" name="Содержимое 3" descr="15554-14-03_jpg_ru.jpg"/>
          <p:cNvPicPr>
            <a:picLocks noGrp="1" noChangeAspect="1"/>
          </p:cNvPicPr>
          <p:nvPr>
            <p:ph idx="1"/>
          </p:nvPr>
        </p:nvPicPr>
        <p:blipFill>
          <a:blip r:embed="rId2"/>
          <a:stretch>
            <a:fillRect/>
          </a:stretch>
        </p:blipFill>
        <p:spPr>
          <a:xfrm>
            <a:off x="857224" y="857232"/>
            <a:ext cx="7643866" cy="542928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1357298"/>
            <a:ext cx="4500594" cy="489790"/>
          </a:xfrm>
        </p:spPr>
        <p:txBody>
          <a:bodyPr>
            <a:normAutofit fontScale="90000"/>
          </a:bodyPr>
          <a:lstStyle/>
          <a:p>
            <a:endParaRPr lang="ru-RU"/>
          </a:p>
        </p:txBody>
      </p:sp>
      <p:pic>
        <p:nvPicPr>
          <p:cNvPr id="4" name="Содержимое 3" descr="15601-14-26_jpg_ru.jpg"/>
          <p:cNvPicPr>
            <a:picLocks noGrp="1" noChangeAspect="1"/>
          </p:cNvPicPr>
          <p:nvPr>
            <p:ph idx="1"/>
          </p:nvPr>
        </p:nvPicPr>
        <p:blipFill>
          <a:blip r:embed="rId2"/>
          <a:stretch>
            <a:fillRect/>
          </a:stretch>
        </p:blipFill>
        <p:spPr>
          <a:xfrm>
            <a:off x="857224" y="1000108"/>
            <a:ext cx="7500990" cy="514353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1214422"/>
            <a:ext cx="5286412" cy="632666"/>
          </a:xfrm>
        </p:spPr>
        <p:txBody>
          <a:bodyPr>
            <a:normAutofit fontScale="90000"/>
          </a:bodyPr>
          <a:lstStyle/>
          <a:p>
            <a:endParaRPr lang="ru-RU" dirty="0"/>
          </a:p>
        </p:txBody>
      </p:sp>
      <p:pic>
        <p:nvPicPr>
          <p:cNvPr id="4" name="Содержимое 3" descr="baku-azerbajdzhanskij-hleb-i-plov_3.jpg"/>
          <p:cNvPicPr>
            <a:picLocks noGrp="1" noChangeAspect="1"/>
          </p:cNvPicPr>
          <p:nvPr>
            <p:ph idx="1"/>
          </p:nvPr>
        </p:nvPicPr>
        <p:blipFill>
          <a:blip r:embed="rId2"/>
          <a:stretch>
            <a:fillRect/>
          </a:stretch>
        </p:blipFill>
        <p:spPr>
          <a:xfrm>
            <a:off x="857224" y="1000108"/>
            <a:ext cx="7429552" cy="507209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1142984"/>
            <a:ext cx="4929222" cy="704104"/>
          </a:xfrm>
        </p:spPr>
        <p:txBody>
          <a:bodyPr>
            <a:normAutofit fontScale="90000"/>
          </a:bodyPr>
          <a:lstStyle/>
          <a:p>
            <a:endParaRPr lang="ru-RU" dirty="0"/>
          </a:p>
        </p:txBody>
      </p:sp>
      <p:pic>
        <p:nvPicPr>
          <p:cNvPr id="4" name="Содержимое 3" descr="15559-14-07_jpg_ru.jpg"/>
          <p:cNvPicPr>
            <a:picLocks noGrp="1" noChangeAspect="1"/>
          </p:cNvPicPr>
          <p:nvPr>
            <p:ph idx="1"/>
          </p:nvPr>
        </p:nvPicPr>
        <p:blipFill>
          <a:blip r:embed="rId2"/>
          <a:stretch>
            <a:fillRect/>
          </a:stretch>
        </p:blipFill>
        <p:spPr>
          <a:xfrm>
            <a:off x="857224" y="1071546"/>
            <a:ext cx="7500990" cy="500066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71546"/>
            <a:ext cx="8229600" cy="775542"/>
          </a:xfrm>
        </p:spPr>
        <p:txBody>
          <a:bodyPr>
            <a:normAutofit fontScale="90000"/>
          </a:bodyPr>
          <a:lstStyle/>
          <a:p>
            <a:endParaRPr lang="ru-RU" dirty="0"/>
          </a:p>
        </p:txBody>
      </p:sp>
      <p:pic>
        <p:nvPicPr>
          <p:cNvPr id="4" name="Содержимое 3" descr="15599-14-24_jpg_ru.jpg"/>
          <p:cNvPicPr>
            <a:picLocks noGrp="1" noChangeAspect="1"/>
          </p:cNvPicPr>
          <p:nvPr>
            <p:ph idx="1"/>
          </p:nvPr>
        </p:nvPicPr>
        <p:blipFill>
          <a:blip r:embed="rId2"/>
          <a:stretch>
            <a:fillRect/>
          </a:stretch>
        </p:blipFill>
        <p:spPr>
          <a:xfrm>
            <a:off x="214282" y="1000108"/>
            <a:ext cx="8715436" cy="54292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0108"/>
            <a:ext cx="7758138" cy="846980"/>
          </a:xfrm>
        </p:spPr>
        <p:txBody>
          <a:bodyPr/>
          <a:lstStyle/>
          <a:p>
            <a:endParaRPr lang="ru-RU" dirty="0"/>
          </a:p>
        </p:txBody>
      </p:sp>
      <p:pic>
        <p:nvPicPr>
          <p:cNvPr id="4" name="Содержимое 3" descr="Eartha1.jpg"/>
          <p:cNvPicPr>
            <a:picLocks noGrp="1" noChangeAspect="1"/>
          </p:cNvPicPr>
          <p:nvPr>
            <p:ph idx="1"/>
          </p:nvPr>
        </p:nvPicPr>
        <p:blipFill>
          <a:blip r:embed="rId2"/>
          <a:stretch>
            <a:fillRect/>
          </a:stretch>
        </p:blipFill>
        <p:spPr>
          <a:xfrm>
            <a:off x="428596" y="857232"/>
            <a:ext cx="8143932" cy="564360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mtClean="0"/>
              <a:t>   Төртбұрыш туралы түсінік</a:t>
            </a:r>
            <a:endParaRPr lang="ru-RU" dirty="0"/>
          </a:p>
        </p:txBody>
      </p:sp>
      <p:sp>
        <p:nvSpPr>
          <p:cNvPr id="3" name="Содержимое 2"/>
          <p:cNvSpPr>
            <a:spLocks noGrp="1"/>
          </p:cNvSpPr>
          <p:nvPr>
            <p:ph idx="1"/>
          </p:nvPr>
        </p:nvSpPr>
        <p:spPr/>
        <p:txBody>
          <a:bodyPr/>
          <a:lstStyle/>
          <a:p>
            <a:r>
              <a:rPr lang="ru-RU" smtClean="0"/>
              <a:t>   Анықтама. Әрбір үшеуі бір түзуде жатпайтын төрт нүктеден және оларды тізбектей қосатын қиылыспайтын төрт кесіндіден және сол кесінділермен шектелген жазықтықтың бөлігінен тұратын фигураны төртбұрыш деп атайды.</a:t>
            </a:r>
          </a:p>
          <a:p>
            <a:r>
              <a:rPr lang="ru-RU" smtClean="0"/>
              <a:t>Төртбұрыштың сыртқы бұрыштарының қосындысы да 360</a:t>
            </a:r>
            <a:r>
              <a:rPr lang="en-US" smtClean="0"/>
              <a:t>º-</a:t>
            </a:r>
            <a:r>
              <a:rPr lang="ru-RU" smtClean="0"/>
              <a:t>қа тең.</a:t>
            </a:r>
          </a:p>
          <a:p>
            <a:r>
              <a:rPr lang="ru-RU" smtClean="0"/>
              <a:t>Теорема. Төртбұрыштардың ішкі бұрыштардың қосындысы 360 </a:t>
            </a:r>
            <a:r>
              <a:rPr lang="en-US" smtClean="0"/>
              <a:t>º -</a:t>
            </a:r>
            <a:r>
              <a:rPr lang="ru-RU" smtClean="0"/>
              <a:t>қа тең.</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1357298"/>
            <a:ext cx="5357850" cy="489790"/>
          </a:xfrm>
        </p:spPr>
        <p:txBody>
          <a:bodyPr>
            <a:normAutofit fontScale="90000"/>
          </a:bodyPr>
          <a:lstStyle/>
          <a:p>
            <a:endParaRPr lang="ru-RU" dirty="0"/>
          </a:p>
        </p:txBody>
      </p:sp>
      <p:pic>
        <p:nvPicPr>
          <p:cNvPr id="8" name="Содержимое 7" descr="eHhBubPRQo8j9V9.jpg"/>
          <p:cNvPicPr>
            <a:picLocks noGrp="1" noChangeAspect="1"/>
          </p:cNvPicPr>
          <p:nvPr>
            <p:ph idx="1"/>
          </p:nvPr>
        </p:nvPicPr>
        <p:blipFill>
          <a:blip r:embed="rId2"/>
          <a:stretch>
            <a:fillRect/>
          </a:stretch>
        </p:blipFill>
        <p:spPr>
          <a:xfrm>
            <a:off x="714348" y="1000108"/>
            <a:ext cx="8001056" cy="507209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1500174"/>
            <a:ext cx="5857916" cy="346914"/>
          </a:xfrm>
        </p:spPr>
        <p:txBody>
          <a:bodyPr>
            <a:normAutofit fontScale="90000"/>
          </a:bodyPr>
          <a:lstStyle/>
          <a:p>
            <a:endParaRPr lang="ru-RU" dirty="0"/>
          </a:p>
        </p:txBody>
      </p:sp>
      <p:pic>
        <p:nvPicPr>
          <p:cNvPr id="8" name="Содержимое 7" descr="046.jpg"/>
          <p:cNvPicPr>
            <a:picLocks noGrp="1" noChangeAspect="1"/>
          </p:cNvPicPr>
          <p:nvPr>
            <p:ph idx="1"/>
          </p:nvPr>
        </p:nvPicPr>
        <p:blipFill>
          <a:blip r:embed="rId2"/>
          <a:stretch>
            <a:fillRect/>
          </a:stretch>
        </p:blipFill>
        <p:spPr>
          <a:xfrm>
            <a:off x="642910" y="1000108"/>
            <a:ext cx="7786742" cy="521497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1214422"/>
            <a:ext cx="4572032" cy="632666"/>
          </a:xfrm>
        </p:spPr>
        <p:txBody>
          <a:bodyPr>
            <a:normAutofit fontScale="90000"/>
          </a:bodyPr>
          <a:lstStyle/>
          <a:p>
            <a:endParaRPr lang="ru-RU" dirty="0"/>
          </a:p>
        </p:txBody>
      </p:sp>
      <p:pic>
        <p:nvPicPr>
          <p:cNvPr id="4" name="Содержимое 3" descr="HTB1UnnrFFXXXXaGaXXXq6xXFXXX2.jpg"/>
          <p:cNvPicPr>
            <a:picLocks noGrp="1" noChangeAspect="1"/>
          </p:cNvPicPr>
          <p:nvPr>
            <p:ph idx="1"/>
          </p:nvPr>
        </p:nvPicPr>
        <p:blipFill>
          <a:blip r:embed="rId2"/>
          <a:stretch>
            <a:fillRect/>
          </a:stretch>
        </p:blipFill>
        <p:spPr>
          <a:xfrm>
            <a:off x="642910" y="1000108"/>
            <a:ext cx="7572428" cy="500066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1428736"/>
            <a:ext cx="4857784" cy="418352"/>
          </a:xfrm>
        </p:spPr>
        <p:txBody>
          <a:bodyPr>
            <a:normAutofit fontScale="90000"/>
          </a:bodyPr>
          <a:lstStyle/>
          <a:p>
            <a:endParaRPr lang="ru-RU" dirty="0"/>
          </a:p>
        </p:txBody>
      </p:sp>
      <p:pic>
        <p:nvPicPr>
          <p:cNvPr id="4" name="Содержимое 3" descr="20110511_dqcake4.jpg"/>
          <p:cNvPicPr>
            <a:picLocks noGrp="1" noChangeAspect="1"/>
          </p:cNvPicPr>
          <p:nvPr>
            <p:ph idx="1"/>
          </p:nvPr>
        </p:nvPicPr>
        <p:blipFill>
          <a:blip r:embed="rId2"/>
          <a:stretch>
            <a:fillRect/>
          </a:stretch>
        </p:blipFill>
        <p:spPr>
          <a:xfrm>
            <a:off x="571472" y="1000108"/>
            <a:ext cx="8001056" cy="5214974"/>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8926" y="1285860"/>
            <a:ext cx="4572032" cy="561228"/>
          </a:xfrm>
        </p:spPr>
        <p:txBody>
          <a:bodyPr>
            <a:normAutofit fontScale="90000"/>
          </a:bodyPr>
          <a:lstStyle/>
          <a:p>
            <a:endParaRPr lang="ru-RU" dirty="0"/>
          </a:p>
        </p:txBody>
      </p:sp>
      <p:pic>
        <p:nvPicPr>
          <p:cNvPr id="4" name="Содержимое 3" descr="news_30012009_0_30534.jpg"/>
          <p:cNvPicPr>
            <a:picLocks noGrp="1" noChangeAspect="1"/>
          </p:cNvPicPr>
          <p:nvPr>
            <p:ph idx="1"/>
          </p:nvPr>
        </p:nvPicPr>
        <p:blipFill>
          <a:blip r:embed="rId2"/>
          <a:stretch>
            <a:fillRect/>
          </a:stretch>
        </p:blipFill>
        <p:spPr>
          <a:xfrm>
            <a:off x="1000100" y="857232"/>
            <a:ext cx="7286676" cy="507209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1142984"/>
            <a:ext cx="5500726" cy="642942"/>
          </a:xfrm>
        </p:spPr>
        <p:txBody>
          <a:bodyPr>
            <a:normAutofit fontScale="90000"/>
          </a:bodyPr>
          <a:lstStyle/>
          <a:p>
            <a:endParaRPr lang="ru-RU" dirty="0"/>
          </a:p>
        </p:txBody>
      </p:sp>
      <p:pic>
        <p:nvPicPr>
          <p:cNvPr id="4" name="Содержимое 3" descr="36410.500x452.1374014354.jpg"/>
          <p:cNvPicPr>
            <a:picLocks noGrp="1" noChangeAspect="1"/>
          </p:cNvPicPr>
          <p:nvPr>
            <p:ph idx="1"/>
          </p:nvPr>
        </p:nvPicPr>
        <p:blipFill>
          <a:blip r:embed="rId2"/>
          <a:stretch>
            <a:fillRect/>
          </a:stretch>
        </p:blipFill>
        <p:spPr>
          <a:xfrm>
            <a:off x="785786" y="928670"/>
            <a:ext cx="7429552" cy="5214974"/>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1214422"/>
            <a:ext cx="4857784" cy="642942"/>
          </a:xfrm>
        </p:spPr>
        <p:txBody>
          <a:bodyPr>
            <a:normAutofit fontScale="90000"/>
          </a:bodyPr>
          <a:lstStyle/>
          <a:p>
            <a:endParaRPr lang="ru-RU" dirty="0"/>
          </a:p>
        </p:txBody>
      </p:sp>
      <p:pic>
        <p:nvPicPr>
          <p:cNvPr id="4" name="Содержимое 3" descr="MG_6893-копия.jpg"/>
          <p:cNvPicPr>
            <a:picLocks noGrp="1" noChangeAspect="1"/>
          </p:cNvPicPr>
          <p:nvPr>
            <p:ph idx="1"/>
          </p:nvPr>
        </p:nvPicPr>
        <p:blipFill>
          <a:blip r:embed="rId2"/>
          <a:stretch>
            <a:fillRect/>
          </a:stretch>
        </p:blipFill>
        <p:spPr>
          <a:xfrm>
            <a:off x="928662" y="928670"/>
            <a:ext cx="7429552" cy="500066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899300" cy="1362456"/>
          </a:xfrm>
        </p:spPr>
        <p:txBody>
          <a:bodyPr/>
          <a:lstStyle/>
          <a:p>
            <a:r>
              <a:rPr lang="ru-RU" sz="5400" dirty="0" err="1" smtClean="0"/>
              <a:t>Назарлары</a:t>
            </a:r>
            <a:r>
              <a:rPr lang="kk-KZ" sz="5400" dirty="0" smtClean="0"/>
              <a:t>ңызға рахмет!</a:t>
            </a:r>
            <a:endParaRPr lang="ru-RU" sz="5400" dirty="0"/>
          </a:p>
        </p:txBody>
      </p:sp>
      <p:sp>
        <p:nvSpPr>
          <p:cNvPr id="7" name="Текст 6"/>
          <p:cNvSpPr>
            <a:spLocks noGrp="1"/>
          </p:cNvSpPr>
          <p:nvPr>
            <p:ph type="body" idx="1"/>
          </p:nvPr>
        </p:nvSpPr>
        <p:spPr>
          <a:xfrm>
            <a:off x="530352" y="2704664"/>
            <a:ext cx="7772400" cy="3510418"/>
          </a:xfrm>
        </p:spPr>
        <p:txBody>
          <a:bodyPr>
            <a:normAutofit/>
          </a:bodyPr>
          <a:lstStyle/>
          <a:p>
            <a:endParaRPr lang="kk-KZ" smtClean="0"/>
          </a:p>
          <a:p>
            <a:endParaRPr lang="kk-KZ" smtClean="0"/>
          </a:p>
          <a:p>
            <a:endParaRPr lang="kk-KZ" smtClean="0"/>
          </a:p>
          <a:p>
            <a:endParaRPr lang="kk-KZ" smtClean="0"/>
          </a:p>
          <a:p>
            <a:r>
              <a:rPr lang="kk-KZ" smtClean="0"/>
              <a:t>                                                </a:t>
            </a:r>
          </a:p>
          <a:p>
            <a:endParaRPr lang="kk-KZ" smtClean="0"/>
          </a:p>
          <a:p>
            <a:r>
              <a:rPr lang="kk-KZ" smtClean="0"/>
              <a:t>  </a:t>
            </a:r>
          </a:p>
          <a:p>
            <a:r>
              <a:rPr lang="kk-KZ" smtClean="0"/>
              <a:t>                                             2015-2016ж</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mtClean="0"/>
              <a:t>     Төртбұрыштың түрлері</a:t>
            </a:r>
            <a:endParaRPr lang="ru-RU" dirty="0"/>
          </a:p>
        </p:txBody>
      </p:sp>
      <p:pic>
        <p:nvPicPr>
          <p:cNvPr id="4" name="Содержимое 3" descr="300px-Six_Quadrilaterals.svg.png"/>
          <p:cNvPicPr>
            <a:picLocks noGrp="1" noChangeAspect="1"/>
          </p:cNvPicPr>
          <p:nvPr>
            <p:ph idx="1"/>
          </p:nvPr>
        </p:nvPicPr>
        <p:blipFill>
          <a:blip r:embed="rId2"/>
          <a:stretch>
            <a:fillRect/>
          </a:stretch>
        </p:blipFill>
        <p:spPr>
          <a:xfrm>
            <a:off x="2357422" y="2000240"/>
            <a:ext cx="4143394" cy="414339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Д</a:t>
            </a:r>
            <a:r>
              <a:rPr lang="kk-KZ" smtClean="0"/>
              <a:t>әлелдеу</a:t>
            </a:r>
            <a:endParaRPr lang="ru-RU" dirty="0"/>
          </a:p>
        </p:txBody>
      </p:sp>
      <p:sp>
        <p:nvSpPr>
          <p:cNvPr id="3" name="Содержимое 2"/>
          <p:cNvSpPr>
            <a:spLocks noGrp="1"/>
          </p:cNvSpPr>
          <p:nvPr>
            <p:ph idx="1"/>
          </p:nvPr>
        </p:nvSpPr>
        <p:spPr/>
        <p:txBody>
          <a:bodyPr>
            <a:normAutofit fontScale="92500" lnSpcReduction="20000"/>
          </a:bodyPr>
          <a:lstStyle/>
          <a:p>
            <a:r>
              <a:rPr lang="ru-RU" smtClean="0"/>
              <a:t>Берілгені: АВСД төртбұрыш. </a:t>
            </a:r>
          </a:p>
          <a:p>
            <a:r>
              <a:rPr lang="ru-RU" smtClean="0"/>
              <a:t>Дәлелдеу керек :А+В+С+Д =360</a:t>
            </a:r>
            <a:r>
              <a:rPr lang="en-US" smtClean="0"/>
              <a:t>º </a:t>
            </a:r>
          </a:p>
          <a:p>
            <a:r>
              <a:rPr lang="ru-RU" smtClean="0"/>
              <a:t>Дәлелде:. АС диагоналын жүргіземіз. сонда  АВС және АДС шығады. </a:t>
            </a:r>
          </a:p>
          <a:p>
            <a:r>
              <a:rPr lang="ru-RU" smtClean="0"/>
              <a:t>ВАС+В+ВСА=180</a:t>
            </a:r>
            <a:r>
              <a:rPr lang="en-US" smtClean="0"/>
              <a:t>º         (1)      </a:t>
            </a:r>
          </a:p>
          <a:p>
            <a:r>
              <a:rPr lang="ru-RU" smtClean="0"/>
              <a:t>САД+ Д+ АСД=180</a:t>
            </a:r>
            <a:r>
              <a:rPr lang="en-US" smtClean="0"/>
              <a:t>º       (2) </a:t>
            </a:r>
          </a:p>
          <a:p>
            <a:r>
              <a:rPr lang="en-US" smtClean="0"/>
              <a:t>(1) </a:t>
            </a:r>
            <a:r>
              <a:rPr lang="ru-RU" smtClean="0"/>
              <a:t>мен (2) мүшелеп қоссақ, </a:t>
            </a:r>
          </a:p>
          <a:p>
            <a:r>
              <a:rPr lang="ru-RU" smtClean="0"/>
              <a:t>ВАС+В+ВСА+САД+Д+ АСД = 360</a:t>
            </a:r>
            <a:r>
              <a:rPr lang="en-US" smtClean="0"/>
              <a:t>º </a:t>
            </a:r>
          </a:p>
          <a:p>
            <a:r>
              <a:rPr lang="ru-RU" smtClean="0"/>
              <a:t>ВАС+ САД = ВАД </a:t>
            </a:r>
          </a:p>
          <a:p>
            <a:r>
              <a:rPr lang="ru-RU" smtClean="0"/>
              <a:t>ВСА+ АСД = ВСД </a:t>
            </a:r>
          </a:p>
          <a:p>
            <a:r>
              <a:rPr lang="ru-RU" smtClean="0"/>
              <a:t>ВАД+ В+ ВСД+ Д = 360</a:t>
            </a:r>
            <a:r>
              <a:rPr lang="en-US" smtClean="0"/>
              <a:t>º </a:t>
            </a:r>
          </a:p>
          <a:p>
            <a:r>
              <a:rPr lang="ru-RU" smtClean="0"/>
              <a:t>Теорема дәлелденді. </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«Ерте ерте ертеде»</a:t>
            </a:r>
            <a:endParaRPr lang="ru-RU" dirty="0"/>
          </a:p>
        </p:txBody>
      </p:sp>
      <p:sp>
        <p:nvSpPr>
          <p:cNvPr id="3" name="Содержимое 2"/>
          <p:cNvSpPr>
            <a:spLocks noGrp="1"/>
          </p:cNvSpPr>
          <p:nvPr>
            <p:ph idx="1"/>
          </p:nvPr>
        </p:nvSpPr>
        <p:spPr/>
        <p:txBody>
          <a:bodyPr>
            <a:normAutofit fontScale="77500" lnSpcReduction="20000"/>
          </a:bodyPr>
          <a:lstStyle/>
          <a:p>
            <a:r>
              <a:rPr lang="kk-KZ" smtClean="0"/>
              <a:t>Барлық төртбұрыштар орман алаңына жиналып өздерінің ханзадаларын сайлап алмақшы болады.Олар ұзақ дауласып бір шешімге келе алмайды.Сол кезде бір кәрі параллелограмм дауды тоқтатыңдар,бәріміз жиналып төртбұрыштар патшалығына барайық.Кім бірінші жетсе сол ханзада болады.</a:t>
            </a:r>
          </a:p>
          <a:p>
            <a:r>
              <a:rPr lang="kk-KZ" smtClean="0"/>
              <a:t>     Бәрі келісіп ертелете алыс сапарға аттанады.Жолда фигуралар сылдырап ағып жатқан өзенге кездесті. Ол кімде кімнің диагональдары қиылысып,қиылысу нүктесінде қаққа бөлінсе солар ғана өте алады-деді.Төртбұрыштардың  кейбіреулері жағада қалып,ал қалғандары артқы бетке жүзіп өтіп сапарларын жалғастырды.Жолдарында биік тау кездесті де былай деп тіл қатты:</a:t>
            </a:r>
          </a:p>
          <a:p>
            <a:r>
              <a:rPr lang="ru-RU" smtClean="0"/>
              <a:t>«</a:t>
            </a:r>
            <a:r>
              <a:rPr lang="kk-KZ" smtClean="0"/>
              <a:t>Кімдердің диагональдары тең солар ғана өтеді</a:t>
            </a:r>
            <a:r>
              <a:rPr lang="ru-RU" smtClean="0"/>
              <a:t>»,-деді.Фигуралардың кейбіреуі тау етегінде қалды да,қалғандары аттанып кетті.Қанша жүргені белгісіз олар жіңішке ғана көпірі бар орға кездесті.Көпір арқылы бір ғана төртбұрыш патшалыққа бірінші болып жетіп,ханзада болып сайланды-деседі.</a:t>
            </a:r>
            <a:endParaRPr lang="kk-KZ" smtClean="0"/>
          </a:p>
          <a:p>
            <a:endParaRPr lang="kk-KZ"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      </a:t>
            </a:r>
            <a:r>
              <a:rPr lang="kk-KZ" sz="4000" dirty="0" smtClean="0"/>
              <a:t>Төртбұрыш және оның элементтері</a:t>
            </a:r>
            <a:endParaRPr lang="ru-RU" sz="4000" dirty="0"/>
          </a:p>
        </p:txBody>
      </p:sp>
      <p:sp>
        <p:nvSpPr>
          <p:cNvPr id="3" name="Содержимое 2"/>
          <p:cNvSpPr>
            <a:spLocks noGrp="1"/>
          </p:cNvSpPr>
          <p:nvPr>
            <p:ph idx="1"/>
          </p:nvPr>
        </p:nvSpPr>
        <p:spPr/>
        <p:txBody>
          <a:bodyPr>
            <a:normAutofit fontScale="70000" lnSpcReduction="20000"/>
          </a:bodyPr>
          <a:lstStyle/>
          <a:p>
            <a:r>
              <a:rPr lang="ru-RU" smtClean="0"/>
              <a:t>  </a:t>
            </a:r>
          </a:p>
          <a:p>
            <a:r>
              <a:rPr lang="ru-RU" smtClean="0"/>
              <a:t>АВ мен ВС, ВС мен СД, СД мен АД, АД мен АВ кесінділері бір түзудің бойында жатпайды; </a:t>
            </a:r>
          </a:p>
          <a:p>
            <a:r>
              <a:rPr lang="ru-RU" smtClean="0"/>
              <a:t>АВ мен СД, ВС мен АД кесінділері бір-бірімен қиылыспайды; </a:t>
            </a:r>
          </a:p>
          <a:p>
            <a:r>
              <a:rPr lang="ru-RU" smtClean="0"/>
              <a:t>А,В,С,Д нүктелері төртбұрыштың төбелері; </a:t>
            </a:r>
          </a:p>
          <a:p>
            <a:r>
              <a:rPr lang="ru-RU" smtClean="0"/>
              <a:t>А мен В, В мен С, С мен Д, Д мен А – көршілес төбелері; </a:t>
            </a:r>
          </a:p>
          <a:p>
            <a:r>
              <a:rPr lang="ru-RU" smtClean="0"/>
              <a:t>В мен Д, С мен А қарсы төбелері; </a:t>
            </a:r>
          </a:p>
          <a:p>
            <a:r>
              <a:rPr lang="ru-RU" smtClean="0"/>
              <a:t>АВ, ВС, СД, ДА кесінділері – төртбұрыштың қабырғалары; </a:t>
            </a:r>
          </a:p>
          <a:p>
            <a:r>
              <a:rPr lang="ru-RU" smtClean="0"/>
              <a:t>АВ мен ВС, ВС мен СД, СД мен ДА, ДА мен АВ кесінділері – көршілес қабырғалары; </a:t>
            </a:r>
          </a:p>
          <a:p>
            <a:r>
              <a:rPr lang="ru-RU" smtClean="0"/>
              <a:t>АВ мен СД, ВС мен АД – қарама-қарсы қабырғалары; </a:t>
            </a:r>
          </a:p>
          <a:p>
            <a:r>
              <a:rPr lang="ru-RU" smtClean="0"/>
              <a:t>АС мен ВД кесінділері – диагональдар; </a:t>
            </a:r>
          </a:p>
          <a:p>
            <a:r>
              <a:rPr lang="ru-RU" smtClean="0"/>
              <a:t>АВС, ВСД, СДА, ДАВ – төртбұрыштың бұрыштары; </a:t>
            </a:r>
          </a:p>
          <a:p>
            <a:r>
              <a:rPr lang="ru-RU" smtClean="0"/>
              <a:t>Р=АВ + ВС + СД + ДА периметрі; </a:t>
            </a:r>
          </a:p>
          <a:p>
            <a:r>
              <a:rPr lang="ru-RU" smtClean="0"/>
              <a:t>АВСД, ВСДА, СДАВ, ДАВС – төртбұрыштың белгіленуі </a:t>
            </a:r>
          </a:p>
          <a:p>
            <a:r>
              <a:rPr lang="ru-RU" smtClean="0"/>
              <a:t>  </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mtClean="0"/>
              <a:t>   Төртбұрыштың түрлері</a:t>
            </a:r>
            <a:endParaRPr lang="ru-RU" dirty="0"/>
          </a:p>
        </p:txBody>
      </p:sp>
      <p:graphicFrame>
        <p:nvGraphicFramePr>
          <p:cNvPr id="6" name="Содержимое 5"/>
          <p:cNvGraphicFramePr>
            <a:graphicFrameLocks noGrp="1"/>
          </p:cNvGraphicFramePr>
          <p:nvPr>
            <p:ph idx="1"/>
          </p:nvPr>
        </p:nvGraphicFramePr>
        <p:xfrm>
          <a:off x="457200" y="1935163"/>
          <a:ext cx="8229600" cy="2682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ru-RU" sz="2000" dirty="0" smtClean="0"/>
                        <a:t>          </a:t>
                      </a:r>
                      <a:r>
                        <a:rPr lang="ru-RU" sz="2000" dirty="0" err="1" smtClean="0"/>
                        <a:t>Дөңес төртбұрыш</a:t>
                      </a:r>
                      <a:r>
                        <a:rPr lang="ru-RU" sz="2000" dirty="0" smtClean="0"/>
                        <a:t> </a:t>
                      </a:r>
                      <a:endParaRPr lang="ru-RU" sz="2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ru-RU" sz="2000" dirty="0" smtClean="0"/>
                        <a:t>   </a:t>
                      </a:r>
                      <a:r>
                        <a:rPr lang="ru-RU" sz="2000" dirty="0" err="1" smtClean="0"/>
                        <a:t>Дөңес емес</a:t>
                      </a:r>
                      <a:r>
                        <a:rPr lang="ru-RU" sz="2000" dirty="0" smtClean="0"/>
                        <a:t> </a:t>
                      </a:r>
                      <a:r>
                        <a:rPr lang="ru-RU" sz="2000" dirty="0" err="1" smtClean="0"/>
                        <a:t>төртбұрыштар</a:t>
                      </a:r>
                      <a:r>
                        <a:rPr lang="ru-RU" sz="2000" dirty="0" smtClean="0"/>
                        <a:t> </a:t>
                      </a:r>
                      <a:endParaRPr lang="ru-RU"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ru-RU" dirty="0" smtClean="0"/>
                        <a:t>1)</a:t>
                      </a:r>
                      <a:r>
                        <a:rPr lang="ru-RU" sz="1800" dirty="0" smtClean="0"/>
                        <a:t> </a:t>
                      </a:r>
                      <a:r>
                        <a:rPr lang="ru-RU" dirty="0" err="1" smtClean="0"/>
                        <a:t>Қабырғасын қамтитын әр түзумен шектелген</a:t>
                      </a:r>
                      <a:r>
                        <a:rPr lang="ru-RU" dirty="0" smtClean="0"/>
                        <a:t> жарты </a:t>
                      </a:r>
                      <a:r>
                        <a:rPr lang="ru-RU" dirty="0" err="1" smtClean="0"/>
                        <a:t>жазықтықтың </a:t>
                      </a:r>
                      <a:r>
                        <a:rPr lang="ru-RU" dirty="0" smtClean="0"/>
                        <a:t>тек </a:t>
                      </a:r>
                      <a:r>
                        <a:rPr lang="ru-RU" dirty="0" err="1" smtClean="0"/>
                        <a:t>біреуінде</a:t>
                      </a:r>
                      <a:r>
                        <a:rPr lang="ru-RU" dirty="0" smtClean="0"/>
                        <a:t> </a:t>
                      </a:r>
                      <a:r>
                        <a:rPr lang="ru-RU" dirty="0" err="1" smtClean="0"/>
                        <a:t>ғана жатса</a:t>
                      </a:r>
                      <a:r>
                        <a:rPr lang="ru-RU" dirty="0" smtClean="0"/>
                        <a:t>, </a:t>
                      </a:r>
                      <a:r>
                        <a:rPr lang="ru-RU" dirty="0" err="1" smtClean="0"/>
                        <a:t>дөңес төртбұрыш болады</a:t>
                      </a:r>
                      <a:r>
                        <a:rPr lang="ru-RU" dirty="0" smtClean="0"/>
                        <a:t>. </a:t>
                      </a:r>
                    </a:p>
                    <a:p>
                      <a:r>
                        <a:rPr lang="ru-RU" dirty="0" smtClean="0"/>
                        <a:t>2)</a:t>
                      </a:r>
                      <a:r>
                        <a:rPr lang="ru-RU" sz="1800" baseline="0" dirty="0" smtClean="0"/>
                        <a:t> </a:t>
                      </a:r>
                      <a:r>
                        <a:rPr lang="ru-RU" dirty="0" err="1" smtClean="0"/>
                        <a:t>Егер</a:t>
                      </a:r>
                      <a:r>
                        <a:rPr lang="ru-RU" dirty="0" smtClean="0"/>
                        <a:t> </a:t>
                      </a:r>
                      <a:r>
                        <a:rPr lang="ru-RU" dirty="0" err="1" smtClean="0"/>
                        <a:t>төртбұрыштың</a:t>
                      </a:r>
                      <a:r>
                        <a:rPr lang="ru-RU" baseline="0" dirty="0" err="1" smtClean="0"/>
                        <a:t> </a:t>
                      </a:r>
                      <a:r>
                        <a:rPr lang="ru-RU" dirty="0" err="1" smtClean="0"/>
                        <a:t>диогональдары</a:t>
                      </a:r>
                      <a:r>
                        <a:rPr lang="ru-RU" dirty="0" smtClean="0"/>
                        <a:t> </a:t>
                      </a:r>
                      <a:r>
                        <a:rPr lang="ru-RU" dirty="0" err="1" smtClean="0"/>
                        <a:t>қиылысса</a:t>
                      </a:r>
                      <a:r>
                        <a:rPr lang="ru-RU" dirty="0" smtClean="0"/>
                        <a:t>, </a:t>
                      </a:r>
                      <a:r>
                        <a:rPr lang="ru-RU" dirty="0" err="1" smtClean="0"/>
                        <a:t>төртбұрыш дөңес болады</a:t>
                      </a:r>
                      <a:r>
                        <a:rPr lang="ru-RU" dirty="0" smtClean="0"/>
                        <a:t>. </a:t>
                      </a:r>
                    </a:p>
                    <a:p>
                      <a:endParaRPr lang="ru-RU"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ru-RU" dirty="0" smtClean="0"/>
                        <a:t>1)</a:t>
                      </a:r>
                      <a:r>
                        <a:rPr lang="ru-RU" sz="1800" baseline="0" dirty="0" smtClean="0"/>
                        <a:t> </a:t>
                      </a:r>
                      <a:r>
                        <a:rPr lang="ru-RU" dirty="0" err="1" smtClean="0"/>
                        <a:t>Төртбұрыш қабырғасын қамтитын кемінде</a:t>
                      </a:r>
                      <a:r>
                        <a:rPr lang="ru-RU" dirty="0" smtClean="0"/>
                        <a:t> </a:t>
                      </a:r>
                      <a:r>
                        <a:rPr lang="ru-RU" dirty="0" err="1" smtClean="0"/>
                        <a:t>бір</a:t>
                      </a:r>
                      <a:r>
                        <a:rPr lang="ru-RU" dirty="0" smtClean="0"/>
                        <a:t> </a:t>
                      </a:r>
                      <a:r>
                        <a:rPr lang="ru-RU" dirty="0" err="1" smtClean="0"/>
                        <a:t>түзумен шектелген</a:t>
                      </a:r>
                      <a:r>
                        <a:rPr lang="ru-RU" dirty="0" smtClean="0"/>
                        <a:t> жарты </a:t>
                      </a:r>
                      <a:r>
                        <a:rPr lang="ru-RU" dirty="0" err="1" smtClean="0"/>
                        <a:t>жазықтықтардың екеуінде</a:t>
                      </a:r>
                      <a:r>
                        <a:rPr lang="ru-RU" dirty="0" smtClean="0"/>
                        <a:t> де </a:t>
                      </a:r>
                      <a:r>
                        <a:rPr lang="ru-RU" dirty="0" err="1" smtClean="0"/>
                        <a:t>жатса</a:t>
                      </a:r>
                      <a:r>
                        <a:rPr lang="ru-RU" dirty="0" smtClean="0"/>
                        <a:t>, </a:t>
                      </a:r>
                      <a:r>
                        <a:rPr lang="ru-RU" dirty="0" err="1" smtClean="0"/>
                        <a:t>дөңес емес</a:t>
                      </a:r>
                      <a:r>
                        <a:rPr lang="ru-RU" dirty="0" smtClean="0"/>
                        <a:t> </a:t>
                      </a:r>
                      <a:r>
                        <a:rPr lang="ru-RU" dirty="0" err="1" smtClean="0"/>
                        <a:t>төртбұрыш болады</a:t>
                      </a:r>
                      <a:r>
                        <a:rPr lang="ru-RU" dirty="0" smtClean="0"/>
                        <a:t>. </a:t>
                      </a:r>
                    </a:p>
                    <a:p>
                      <a:r>
                        <a:rPr lang="ru-RU" dirty="0" smtClean="0"/>
                        <a:t>2)</a:t>
                      </a:r>
                      <a:r>
                        <a:rPr lang="ru-RU" sz="1800" dirty="0" smtClean="0"/>
                        <a:t> </a:t>
                      </a:r>
                      <a:r>
                        <a:rPr lang="ru-RU" dirty="0" err="1" smtClean="0"/>
                        <a:t>Егер</a:t>
                      </a:r>
                      <a:r>
                        <a:rPr lang="ru-RU" dirty="0" smtClean="0"/>
                        <a:t> </a:t>
                      </a:r>
                      <a:r>
                        <a:rPr lang="ru-RU" dirty="0" err="1" smtClean="0"/>
                        <a:t>төртбұрыштың диогональдары</a:t>
                      </a:r>
                      <a:r>
                        <a:rPr lang="ru-RU" dirty="0" smtClean="0"/>
                        <a:t> </a:t>
                      </a:r>
                      <a:r>
                        <a:rPr lang="ru-RU" dirty="0" err="1" smtClean="0"/>
                        <a:t>қиылыспаса</a:t>
                      </a:r>
                      <a:r>
                        <a:rPr lang="ru-RU" dirty="0" smtClean="0"/>
                        <a:t>, </a:t>
                      </a:r>
                      <a:r>
                        <a:rPr lang="ru-RU" dirty="0" err="1" smtClean="0"/>
                        <a:t>төртбұрыш дөңес емес</a:t>
                      </a:r>
                      <a:r>
                        <a:rPr lang="ru-RU" dirty="0" smtClean="0"/>
                        <a:t> </a:t>
                      </a:r>
                      <a:r>
                        <a:rPr lang="ru-RU" dirty="0" err="1" smtClean="0"/>
                        <a:t>болады</a:t>
                      </a:r>
                      <a:r>
                        <a:rPr lang="ru-RU" dirty="0" smtClean="0"/>
                        <a:t>. </a:t>
                      </a:r>
                    </a:p>
                    <a:p>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1214422"/>
            <a:ext cx="4786346" cy="571504"/>
          </a:xfrm>
        </p:spPr>
        <p:txBody>
          <a:bodyPr>
            <a:normAutofit fontScale="90000"/>
          </a:bodyPr>
          <a:lstStyle/>
          <a:p>
            <a:endParaRPr lang="ru-RU" dirty="0"/>
          </a:p>
        </p:txBody>
      </p:sp>
      <p:pic>
        <p:nvPicPr>
          <p:cNvPr id="9" name="Содержимое 8" descr="55fab0420fd90.jpg"/>
          <p:cNvPicPr>
            <a:picLocks noGrp="1" noChangeAspect="1"/>
          </p:cNvPicPr>
          <p:nvPr>
            <p:ph idx="1"/>
          </p:nvPr>
        </p:nvPicPr>
        <p:blipFill>
          <a:blip r:embed="rId2"/>
          <a:stretch>
            <a:fillRect/>
          </a:stretch>
        </p:blipFill>
        <p:spPr>
          <a:xfrm>
            <a:off x="714348" y="928670"/>
            <a:ext cx="7715304" cy="528641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1357298"/>
            <a:ext cx="4357718" cy="489790"/>
          </a:xfrm>
        </p:spPr>
        <p:txBody>
          <a:bodyPr>
            <a:normAutofit fontScale="90000"/>
          </a:bodyPr>
          <a:lstStyle/>
          <a:p>
            <a:endParaRPr lang="ru-RU" dirty="0"/>
          </a:p>
        </p:txBody>
      </p:sp>
      <p:pic>
        <p:nvPicPr>
          <p:cNvPr id="4" name="Содержимое 3" descr="14169-6-_zgeshe_rlen_m_ru.jpg"/>
          <p:cNvPicPr>
            <a:picLocks noGrp="1" noChangeAspect="1"/>
          </p:cNvPicPr>
          <p:nvPr>
            <p:ph idx="1"/>
          </p:nvPr>
        </p:nvPicPr>
        <p:blipFill>
          <a:blip r:embed="rId2"/>
          <a:stretch>
            <a:fillRect/>
          </a:stretch>
        </p:blipFill>
        <p:spPr>
          <a:xfrm>
            <a:off x="928662" y="857232"/>
            <a:ext cx="7500990" cy="5286412"/>
          </a:xfrm>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172</TotalTime>
  <Words>205</Words>
  <Application>Microsoft Office PowerPoint</Application>
  <PresentationFormat>Экран (4:3)</PresentationFormat>
  <Paragraphs>87</Paragraphs>
  <Slides>27</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Calibri</vt:lpstr>
      <vt:lpstr>Constantia</vt:lpstr>
      <vt:lpstr>Wingdings 2</vt:lpstr>
      <vt:lpstr>Поток</vt:lpstr>
      <vt:lpstr>Сабақтың тақырыбы: </vt:lpstr>
      <vt:lpstr>   Төртбұрыш туралы түсінік</vt:lpstr>
      <vt:lpstr>     Төртбұрыштың түрлері</vt:lpstr>
      <vt:lpstr>                Дәлелдеу</vt:lpstr>
      <vt:lpstr>           «Ерте ерте ертеде»</vt:lpstr>
      <vt:lpstr>      Төртбұрыш және оның элементтері</vt:lpstr>
      <vt:lpstr>   Төртбұрыштың түрлері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Назарларыңызға рахмет!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Админ</cp:lastModifiedBy>
  <cp:revision>25</cp:revision>
  <dcterms:created xsi:type="dcterms:W3CDTF">2015-10-30T03:52:12Z</dcterms:created>
  <dcterms:modified xsi:type="dcterms:W3CDTF">2017-04-19T05:04:23Z</dcterms:modified>
</cp:coreProperties>
</file>