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9" r:id="rId4"/>
    <p:sldId id="260" r:id="rId5"/>
    <p:sldId id="261" r:id="rId6"/>
    <p:sldId id="272" r:id="rId7"/>
    <p:sldId id="273" r:id="rId8"/>
    <p:sldId id="27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Самооценивание</a:t>
            </a:r>
            <a:endParaRPr lang="ru-RU" sz="7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85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93610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в прописях .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ocuments and Settings\User\Рабочий стол\20170209_1029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b="5719"/>
          <a:stretch/>
        </p:blipFill>
        <p:spPr bwMode="auto">
          <a:xfrm rot="5400000">
            <a:off x="557377" y="2370789"/>
            <a:ext cx="3920709" cy="29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ocuments and Settings\User\Рабочий стол\20170209_1030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8" r="6694" b="4501"/>
          <a:stretch/>
        </p:blipFill>
        <p:spPr bwMode="auto">
          <a:xfrm rot="5400000">
            <a:off x="4501459" y="2248150"/>
            <a:ext cx="3888435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357166"/>
            <a:ext cx="6343640" cy="900106"/>
          </a:xfrm>
        </p:spPr>
        <p:txBody>
          <a:bodyPr>
            <a:noAutofit/>
          </a:bodyPr>
          <a:lstStyle/>
          <a:p>
            <a:pPr algn="r"/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Индивидуальная работа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400800" cy="3529027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гласные и согласные буквы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Раскрасить схему слова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количество букв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количество звуков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Поставить ударение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Составить схему слова</a:t>
            </a:r>
          </a:p>
          <a:p>
            <a:pPr algn="l">
              <a:buFont typeface="Wingdings" pitchFamily="2" charset="2"/>
              <a:buChar char="ü"/>
            </a:pPr>
            <a:endParaRPr lang="ru-RU" dirty="0" smtClean="0"/>
          </a:p>
          <a:p>
            <a:pPr algn="l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5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357166"/>
            <a:ext cx="6343640" cy="90010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Критерии к заданию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400800" cy="352902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 схему слова       1б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Определил гласные и согласные звуки  2б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Раскрасил схему слова    1б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Определил количество букв    1б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Определил количество звуков    1б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Поставил ударение   1б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Итого:7 баллов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Font typeface="Wingdings" pitchFamily="2" charset="2"/>
              <a:buChar char="ü"/>
            </a:pPr>
            <a:endParaRPr lang="ru-RU" dirty="0" smtClean="0"/>
          </a:p>
          <a:p>
            <a:pPr algn="l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5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357166"/>
            <a:ext cx="6343640" cy="90010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Работа в паре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400800" cy="3529027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Задание: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Нарисуй слона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endParaRPr lang="ru-RU" dirty="0" smtClean="0"/>
          </a:p>
          <a:p>
            <a:pPr algn="l"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786058"/>
            <a:ext cx="3286148" cy="31492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571876"/>
            <a:ext cx="3043259" cy="27171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225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Правильный выбор композиции 1б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285852" y="714356"/>
            <a:ext cx="6400800" cy="14732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Критерии к заданию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57290" y="571481"/>
            <a:ext cx="6400800" cy="1143007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714348" y="571481"/>
            <a:ext cx="7043742" cy="46434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Голова      1б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Два уха    2б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Четыре ноги     4б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Хобот    1б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Хвост    1б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Два глаза   2б            Итого:12б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allforchildren.ru/pictures/elephant_s/elephant05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9085" y="2857496"/>
            <a:ext cx="3554881" cy="2986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225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1357290" y="571481"/>
            <a:ext cx="6400800" cy="1143007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714348" y="571481"/>
            <a:ext cx="7043742" cy="4643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2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ü"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500166" y="1643050"/>
            <a:ext cx="6400800" cy="1473200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Задание: </a:t>
            </a:r>
          </a:p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Сделать объемную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фигуру</a:t>
            </a:r>
          </a:p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(коктейльные трубочки).</a:t>
            </a:r>
          </a:p>
          <a:p>
            <a:pPr algn="l"/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75723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Групповая работа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1357290" y="571481"/>
            <a:ext cx="6400800" cy="1143007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714348" y="571481"/>
            <a:ext cx="7043742" cy="4643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2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ü"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785786" y="357166"/>
            <a:ext cx="7772400" cy="128004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 Критерии к заданию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i2.ytimg.com/vi/jCoIVBvZPqY/mq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929066"/>
            <a:ext cx="3048000" cy="1714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714348" y="1857364"/>
            <a:ext cx="59293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Фигура должна быть объемной    2б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Презентовать свою работу 5б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Итого: 7б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5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1357290" y="571481"/>
            <a:ext cx="6400800" cy="1143007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714348" y="571481"/>
            <a:ext cx="7043742" cy="4643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2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ü"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785786" y="2132856"/>
            <a:ext cx="7746654" cy="1800200"/>
          </a:xfrm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Спасибо, </a:t>
            </a:r>
            <a:br>
              <a:rPr lang="ru-RU" sz="8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8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внимание.</a:t>
            </a:r>
            <a:endParaRPr lang="ru-RU" sz="8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9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4632" cy="3528392"/>
          </a:xfrm>
        </p:spPr>
        <p:txBody>
          <a:bodyPr>
            <a:noAutofit/>
          </a:bodyPr>
          <a:lstStyle/>
          <a:p>
            <a:pPr algn="l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>
                <a:solidFill>
                  <a:schemeClr val="tx1"/>
                </a:solidFill>
              </a:rPr>
              <a:t>«Ученики должны уметь сами оценивать свои знания». </a:t>
            </a:r>
            <a:br>
              <a:rPr lang="ru-RU" sz="4800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tx1"/>
                </a:solidFill>
              </a:rPr>
              <a:t>                         </a:t>
            </a:r>
            <a:r>
              <a:rPr lang="ru-RU" sz="4000" dirty="0" smtClean="0">
                <a:solidFill>
                  <a:schemeClr val="tx1"/>
                </a:solidFill>
              </a:rPr>
              <a:t>П</a:t>
            </a:r>
            <a:r>
              <a:rPr lang="ru-RU" sz="4000" dirty="0">
                <a:solidFill>
                  <a:schemeClr val="tx1"/>
                </a:solidFill>
              </a:rPr>
              <a:t>. </a:t>
            </a:r>
            <a:r>
              <a:rPr lang="ru-RU" sz="4000" dirty="0" err="1">
                <a:solidFill>
                  <a:schemeClr val="tx1"/>
                </a:solidFill>
              </a:rPr>
              <a:t>Блэк</a:t>
            </a:r>
            <a:r>
              <a:rPr lang="ru-RU" sz="4000" dirty="0">
                <a:solidFill>
                  <a:schemeClr val="tx1"/>
                </a:solidFill>
              </a:rPr>
              <a:t> и Д. Уильям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80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48680"/>
            <a:ext cx="8208912" cy="525658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400" dirty="0" err="1">
                <a:solidFill>
                  <a:schemeClr val="tx1"/>
                </a:solidFill>
              </a:rPr>
              <a:t>Самооценивание</a:t>
            </a:r>
            <a:r>
              <a:rPr lang="ru-RU" sz="2400" dirty="0">
                <a:solidFill>
                  <a:schemeClr val="tx1"/>
                </a:solidFill>
              </a:rPr>
              <a:t> – это процесс, направленный на сбор и анализ информации о своих сильных и слабых сторонах, о своих </a:t>
            </a:r>
            <a:r>
              <a:rPr lang="ru-RU" sz="2400" dirty="0" smtClean="0">
                <a:solidFill>
                  <a:schemeClr val="tx1"/>
                </a:solidFill>
              </a:rPr>
              <a:t>возможностях  и проблемах.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Использование </a:t>
            </a:r>
            <a:r>
              <a:rPr lang="ru-RU" sz="2400" dirty="0" err="1">
                <a:solidFill>
                  <a:schemeClr val="tx1"/>
                </a:solidFill>
              </a:rPr>
              <a:t>формативного</a:t>
            </a:r>
            <a:r>
              <a:rPr lang="ru-RU" sz="2400" dirty="0">
                <a:solidFill>
                  <a:schemeClr val="tx1"/>
                </a:solidFill>
              </a:rPr>
              <a:t> оценивания предусматривает использование приема самооценки учеником или оценки одноклассниками. Эти приемы способствуют повышению </a:t>
            </a:r>
            <a:r>
              <a:rPr lang="ru-RU" sz="2400" dirty="0" smtClean="0">
                <a:solidFill>
                  <a:schemeClr val="tx1"/>
                </a:solidFill>
              </a:rPr>
              <a:t>эффективности  </a:t>
            </a:r>
            <a:r>
              <a:rPr lang="ru-RU" sz="2400" dirty="0" err="1">
                <a:solidFill>
                  <a:schemeClr val="tx1"/>
                </a:solidFill>
              </a:rPr>
              <a:t>формативного</a:t>
            </a:r>
            <a:r>
              <a:rPr lang="ru-RU" sz="2400" dirty="0">
                <a:solidFill>
                  <a:schemeClr val="tx1"/>
                </a:solidFill>
              </a:rPr>
              <a:t> оценивания. Когда учащиеся владеют навыками </a:t>
            </a:r>
            <a:r>
              <a:rPr lang="ru-RU" sz="2400" dirty="0" err="1">
                <a:solidFill>
                  <a:schemeClr val="tx1"/>
                </a:solidFill>
              </a:rPr>
              <a:t>самооценивания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>
                <a:solidFill>
                  <a:schemeClr val="tx1"/>
                </a:solidFill>
              </a:rPr>
              <a:t>то вопроса о надежности и адекватности оценки не возникает. необходимо обучать учащихся тому, что оценивание должно происходить на основе критериев, а не на основе эмоций. Сущность </a:t>
            </a:r>
            <a:r>
              <a:rPr lang="ru-RU" sz="2400" dirty="0" err="1">
                <a:solidFill>
                  <a:schemeClr val="tx1"/>
                </a:solidFill>
              </a:rPr>
              <a:t>самооценивания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заключается </a:t>
            </a:r>
            <a:r>
              <a:rPr lang="ru-RU" sz="2400" dirty="0">
                <a:solidFill>
                  <a:schemeClr val="tx1"/>
                </a:solidFill>
              </a:rPr>
              <a:t>в следующем: дети могут оценить себя только тогда, когда у них есть цели, которых они должны добиться в процессе учения, и понятные критерии оценки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127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836712"/>
            <a:ext cx="8280920" cy="5184576"/>
          </a:xfrm>
        </p:spPr>
        <p:txBody>
          <a:bodyPr>
            <a:noAutofit/>
          </a:bodyPr>
          <a:lstStyle/>
          <a:p>
            <a:pPr algn="r"/>
            <a:r>
              <a:rPr lang="ru-RU" sz="1400" dirty="0" err="1"/>
              <a:t>Самооценивание</a:t>
            </a:r>
            <a:r>
              <a:rPr lang="ru-RU" sz="1400" dirty="0"/>
              <a:t> учащихся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620688"/>
            <a:ext cx="7920880" cy="5256583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chemeClr val="tx1"/>
                </a:solidFill>
              </a:rPr>
              <a:t>Самооценивание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учащихся.</a:t>
            </a:r>
          </a:p>
          <a:p>
            <a:pPr algn="l"/>
            <a:r>
              <a:rPr lang="ru-RU" sz="3200" dirty="0">
                <a:solidFill>
                  <a:schemeClr val="tx1"/>
                </a:solidFill>
              </a:rPr>
              <a:t>п</a:t>
            </a:r>
            <a:r>
              <a:rPr lang="ru-RU" sz="3200" dirty="0" smtClean="0">
                <a:solidFill>
                  <a:schemeClr val="tx1"/>
                </a:solidFill>
              </a:rPr>
              <a:t>оставленной цели;</a:t>
            </a:r>
          </a:p>
          <a:p>
            <a:pPr algn="l"/>
            <a:r>
              <a:rPr lang="ru-RU" sz="3200" dirty="0">
                <a:solidFill>
                  <a:schemeClr val="tx1"/>
                </a:solidFill>
              </a:rPr>
              <a:t>р</a:t>
            </a:r>
            <a:r>
              <a:rPr lang="ru-RU" sz="3200" dirty="0" smtClean="0">
                <a:solidFill>
                  <a:schemeClr val="tx1"/>
                </a:solidFill>
              </a:rPr>
              <a:t>азработанных или предложенных критериев;</a:t>
            </a:r>
          </a:p>
          <a:p>
            <a:pPr algn="l"/>
            <a:r>
              <a:rPr lang="ru-RU" sz="3200" dirty="0">
                <a:solidFill>
                  <a:schemeClr val="tx1"/>
                </a:solidFill>
              </a:rPr>
              <a:t>х</a:t>
            </a:r>
            <a:r>
              <a:rPr lang="ru-RU" sz="3200" dirty="0" smtClean="0">
                <a:solidFill>
                  <a:schemeClr val="tx1"/>
                </a:solidFill>
              </a:rPr>
              <a:t>арактеристики достигнутого уровня на данный момент;</a:t>
            </a:r>
          </a:p>
          <a:p>
            <a:pPr algn="l"/>
            <a:r>
              <a:rPr lang="ru-RU" sz="3200" dirty="0">
                <a:solidFill>
                  <a:schemeClr val="tx1"/>
                </a:solidFill>
              </a:rPr>
              <a:t>п</a:t>
            </a:r>
            <a:r>
              <a:rPr lang="ru-RU" sz="3200" dirty="0" smtClean="0">
                <a:solidFill>
                  <a:schemeClr val="tx1"/>
                </a:solidFill>
              </a:rPr>
              <a:t>онимание того ,каким образом можно сократить разрыв между поставленными целями и достигнутым уровнем;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9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357290" y="357166"/>
            <a:ext cx="5915012" cy="786388"/>
          </a:xfrm>
        </p:spPr>
        <p:txBody>
          <a:bodyPr>
            <a:noAutofit/>
          </a:bodyPr>
          <a:lstStyle/>
          <a:p>
            <a:pPr algn="r"/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85786" y="1571612"/>
            <a:ext cx="7000924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Речевые.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Знаковые письменные (цифры, смайлики и т.п.)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Знаковые внешние (оценка с помощью пальчиков, различных карточек и т.п.)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Шкалы.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Таблицы..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3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357290" y="357166"/>
            <a:ext cx="5915012" cy="786388"/>
          </a:xfrm>
        </p:spPr>
        <p:txBody>
          <a:bodyPr>
            <a:noAutofit/>
          </a:bodyPr>
          <a:lstStyle/>
          <a:p>
            <a:pPr algn="r"/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8320" y="2864271"/>
            <a:ext cx="700092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628798"/>
            <a:ext cx="820891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1. Словесные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приемы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  В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конце уроков задаются следующие вопросы: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Кто доволен своей работой?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-У кого не всё получилось? ( дети, оценив свою работу, поднимают руку).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  Сегодня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 уроке я …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   Мне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удалось…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   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могу похвалить…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   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недостаточно…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>    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старался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…..</a:t>
            </a:r>
          </a:p>
          <a:p>
            <a:pPr>
              <a:spcAft>
                <a:spcPts val="0"/>
              </a:spcAft>
            </a:pPr>
            <a:endParaRPr lang="ru-RU" sz="1600" dirty="0"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 *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Самым интересным было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………………………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lvl="0"/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 *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Если бы я еще раз выполнял эту работу, то я бы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сделал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следующее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…………………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   *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Я хотел бы попросить своего учителя…………………………….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359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72008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23528" y="2996952"/>
            <a:ext cx="700092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628798"/>
            <a:ext cx="820891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 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2" name="Соединительная линия уступом 11"/>
          <p:cNvCxnSpPr/>
          <p:nvPr/>
        </p:nvCxnSpPr>
        <p:spPr>
          <a:xfrm>
            <a:off x="1187624" y="3266765"/>
            <a:ext cx="720080" cy="576064"/>
          </a:xfrm>
          <a:prstGeom prst="bentConnector3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>
            <a:off x="1763688" y="3842829"/>
            <a:ext cx="720080" cy="435480"/>
          </a:xfrm>
          <a:prstGeom prst="bentConnector3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/>
          <p:nvPr/>
        </p:nvCxnSpPr>
        <p:spPr>
          <a:xfrm>
            <a:off x="2411760" y="4278309"/>
            <a:ext cx="595432" cy="576064"/>
          </a:xfrm>
          <a:prstGeom prst="bentConnector3">
            <a:avLst>
              <a:gd name="adj1" fmla="val 50000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 descr="http://www.yamal-obr.ru/content/yamal/pics/gallery/1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367383"/>
            <a:ext cx="4176464" cy="138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Подзаголовок 1033"/>
          <p:cNvSpPr>
            <a:spLocks noGrp="1"/>
          </p:cNvSpPr>
          <p:nvPr>
            <p:ph type="subTitle" idx="1"/>
          </p:nvPr>
        </p:nvSpPr>
        <p:spPr>
          <a:xfrm>
            <a:off x="581571" y="1700809"/>
            <a:ext cx="8124874" cy="3672408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Знаковые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письменные.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l"/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«Лестница успеха»                             «Говорящие  рисунки»</a:t>
            </a:r>
            <a:endParaRPr lang="ru-RU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83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72008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4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23528" y="2996952"/>
            <a:ext cx="700092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833416"/>
            <a:ext cx="820891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              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34" name="Подзаголовок 1033"/>
          <p:cNvSpPr>
            <a:spLocks noGrp="1"/>
          </p:cNvSpPr>
          <p:nvPr>
            <p:ph type="subTitle" idx="1"/>
          </p:nvPr>
        </p:nvSpPr>
        <p:spPr>
          <a:xfrm>
            <a:off x="611560" y="1960967"/>
            <a:ext cx="8124874" cy="3672408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Подзаголовок 1033"/>
          <p:cNvSpPr txBox="1">
            <a:spLocks/>
          </p:cNvSpPr>
          <p:nvPr/>
        </p:nvSpPr>
        <p:spPr>
          <a:xfrm>
            <a:off x="763960" y="2113367"/>
            <a:ext cx="8124874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b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20840"/>
            <a:ext cx="79208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400" b="1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«Карточка сомнений»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latin typeface="Times New Roman"/>
                <a:ea typeface="Calibri"/>
                <a:cs typeface="Times New Roman"/>
              </a:rPr>
              <a:t>+ - «Я понял все»;</a:t>
            </a:r>
            <a:endParaRPr lang="ru-RU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latin typeface="Times New Roman"/>
                <a:ea typeface="Calibri"/>
                <a:cs typeface="Times New Roman"/>
              </a:rPr>
              <a:t>-  - «Не совсем усвоил, сомневаюсь»;</a:t>
            </a:r>
            <a:endParaRPr lang="ru-RU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latin typeface="Times New Roman"/>
                <a:ea typeface="Calibri"/>
                <a:cs typeface="Times New Roman"/>
              </a:rPr>
              <a:t>? – «Не понял».</a:t>
            </a:r>
            <a:endParaRPr lang="ru-RU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2000" i="1" dirty="0" smtClean="0"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i="1" dirty="0" smtClean="0">
                <a:latin typeface="Times New Roman"/>
                <a:ea typeface="Calibri"/>
                <a:cs typeface="Times New Roman"/>
              </a:rPr>
              <a:t>На </a:t>
            </a:r>
            <a:r>
              <a:rPr lang="ru-RU" sz="2000" i="1" dirty="0">
                <a:latin typeface="Times New Roman"/>
                <a:ea typeface="Calibri"/>
                <a:cs typeface="Times New Roman"/>
              </a:rPr>
              <a:t>уроках чтения и окружающего мира при самостоятельной работе с текстом учащиеся делают пометки</a:t>
            </a:r>
            <a:r>
              <a:rPr lang="ru-RU" sz="2000" i="1" dirty="0" smtClean="0">
                <a:latin typeface="Times New Roman"/>
                <a:ea typeface="Calibri"/>
                <a:cs typeface="Times New Roman"/>
              </a:rPr>
              <a:t>:</a:t>
            </a:r>
          </a:p>
          <a:p>
            <a:pPr>
              <a:spcAft>
                <a:spcPts val="0"/>
              </a:spcAft>
            </a:pPr>
            <a:endParaRPr lang="ru-RU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latin typeface="Times New Roman"/>
                <a:ea typeface="Calibri"/>
                <a:cs typeface="Times New Roman"/>
              </a:rPr>
              <a:t>* – УЖЕ ЗНАЛ ЭТО</a:t>
            </a:r>
            <a:endParaRPr lang="ru-RU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latin typeface="Times New Roman"/>
                <a:ea typeface="Calibri"/>
                <a:cs typeface="Times New Roman"/>
              </a:rPr>
              <a:t>+  - НОВОЕ</a:t>
            </a:r>
            <a:endParaRPr lang="ru-RU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latin typeface="Times New Roman"/>
                <a:ea typeface="Calibri"/>
                <a:cs typeface="Times New Roman"/>
              </a:rPr>
              <a:t>? – НЕ ПОНЯЛ, ВОЗНИК ВОПРОС</a:t>
            </a:r>
            <a:endParaRPr lang="ru-RU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i="1" dirty="0">
                <a:latin typeface="Times New Roman"/>
                <a:ea typeface="Calibri"/>
                <a:cs typeface="Times New Roman"/>
              </a:rPr>
              <a:t>0 – ДУМАЛ ИНАЧЕ</a:t>
            </a:r>
            <a:endParaRPr lang="ru-RU" i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9636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44016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в рабочих тетрадях по математике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Documents and Settings\User\Рабочий стол\20170209_1713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9820" y="2646684"/>
            <a:ext cx="3534562" cy="265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ocuments and Settings\User\Рабочий стол\20170209_1526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90277" y="2712389"/>
            <a:ext cx="3459472" cy="259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48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</TotalTime>
  <Words>401</Words>
  <Application>Microsoft Office PowerPoint</Application>
  <PresentationFormat>Экран (4:3)</PresentationFormat>
  <Paragraphs>148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Самооценивание</vt:lpstr>
      <vt:lpstr>                                «Ученики должны уметь сами оценивать свои знания».                           П. Блэк и Д. Уильям</vt:lpstr>
      <vt:lpstr>Презентация PowerPoint</vt:lpstr>
      <vt:lpstr>Самооценивание учащихся</vt:lpstr>
      <vt:lpstr>Формы самооценивания</vt:lpstr>
      <vt:lpstr>Формы самооценивания</vt:lpstr>
      <vt:lpstr>Формы самооценивания</vt:lpstr>
      <vt:lpstr>Формы самооценивания</vt:lpstr>
      <vt:lpstr>Работа в рабочих тетрадях по математике</vt:lpstr>
      <vt:lpstr>Работа в прописях .</vt:lpstr>
      <vt:lpstr>Индивидуальная работа</vt:lpstr>
      <vt:lpstr> Критерии к заданию</vt:lpstr>
      <vt:lpstr>  Работа в паре</vt:lpstr>
      <vt:lpstr> Правильный выбор композиции 1б </vt:lpstr>
      <vt:lpstr>Групповая работа</vt:lpstr>
      <vt:lpstr> Критерии к заданию</vt:lpstr>
      <vt:lpstr>Спасибо, 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Самооценивание</dc:title>
  <cp:lastModifiedBy>User</cp:lastModifiedBy>
  <cp:revision>25</cp:revision>
  <dcterms:modified xsi:type="dcterms:W3CDTF">2017-02-12T21:14:21Z</dcterms:modified>
</cp:coreProperties>
</file>