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20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«Уход за одеждой из шерстяных и шелковых тканей».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                                              МШГ</a:t>
            </a:r>
            <a:r>
              <a:rPr lang="ru-RU" dirty="0" smtClean="0"/>
              <a:t>№1 КОЧЕШКОВА Ю.А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1004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226576"/>
          </a:xfrm>
        </p:spPr>
        <p:txBody>
          <a:bodyPr>
            <a:noAutofit/>
          </a:bodyPr>
          <a:lstStyle/>
          <a:p>
            <a:r>
              <a:rPr lang="ru-RU" sz="1400" b="1" dirty="0" smtClean="0">
                <a:solidFill>
                  <a:schemeClr val="tx1"/>
                </a:solidFill>
              </a:rPr>
              <a:t/>
            </a:r>
            <a:br>
              <a:rPr lang="ru-RU" sz="1400" b="1" dirty="0" smtClean="0">
                <a:solidFill>
                  <a:schemeClr val="tx1"/>
                </a:solidFill>
              </a:rPr>
            </a:br>
            <a:r>
              <a:rPr lang="ru-RU" sz="1400" b="1" dirty="0" smtClean="0">
                <a:solidFill>
                  <a:schemeClr val="tx1"/>
                </a:solidFill>
              </a:rPr>
              <a:t>Значки</a:t>
            </a:r>
            <a:r>
              <a:rPr lang="ru-RU" sz="1400" b="1" dirty="0">
                <a:solidFill>
                  <a:schemeClr val="tx1"/>
                </a:solidFill>
              </a:rPr>
              <a:t>, которые говорят о том, можно ли отбеливать ту или иную </a:t>
            </a:r>
            <a:r>
              <a:rPr lang="ru-RU" sz="1400" b="1" dirty="0" smtClean="0">
                <a:solidFill>
                  <a:schemeClr val="tx1"/>
                </a:solidFill>
              </a:rPr>
              <a:t>вещь:</a:t>
            </a:r>
            <a:br>
              <a:rPr lang="ru-RU" sz="1400" b="1" dirty="0" smtClean="0">
                <a:solidFill>
                  <a:schemeClr val="tx1"/>
                </a:solidFill>
              </a:rPr>
            </a:br>
            <a:r>
              <a:rPr lang="ru-RU" sz="1400" b="1" dirty="0" smtClean="0">
                <a:solidFill>
                  <a:schemeClr val="tx1"/>
                </a:solidFill>
              </a:rPr>
              <a:t>Не </a:t>
            </a:r>
            <a:r>
              <a:rPr lang="ru-RU" sz="1400" b="1" dirty="0">
                <a:solidFill>
                  <a:schemeClr val="tx1"/>
                </a:solidFill>
              </a:rPr>
              <a:t>отбеливать.</a:t>
            </a:r>
            <a:br>
              <a:rPr lang="ru-RU" sz="1400" b="1" dirty="0">
                <a:solidFill>
                  <a:schemeClr val="tx1"/>
                </a:solidFill>
              </a:rPr>
            </a:br>
            <a:r>
              <a:rPr lang="ru-RU" sz="1400" b="1" dirty="0">
                <a:solidFill>
                  <a:schemeClr val="tx1"/>
                </a:solidFill>
              </a:rPr>
              <a:t>·         Разрешено отбеливать только кислородосодержащим то есть </a:t>
            </a:r>
            <a:r>
              <a:rPr lang="ru-RU" sz="1400" b="1" dirty="0" err="1">
                <a:solidFill>
                  <a:schemeClr val="tx1"/>
                </a:solidFill>
              </a:rPr>
              <a:t>нехлорным</a:t>
            </a:r>
            <a:r>
              <a:rPr lang="ru-RU" sz="1400" b="1" dirty="0">
                <a:solidFill>
                  <a:schemeClr val="tx1"/>
                </a:solidFill>
              </a:rPr>
              <a:t> веществом.</a:t>
            </a:r>
            <a:br>
              <a:rPr lang="ru-RU" sz="1400" b="1" dirty="0">
                <a:solidFill>
                  <a:schemeClr val="tx1"/>
                </a:solidFill>
              </a:rPr>
            </a:br>
            <a:r>
              <a:rPr lang="ru-RU" sz="1400" b="1" dirty="0">
                <a:solidFill>
                  <a:schemeClr val="tx1"/>
                </a:solidFill>
              </a:rPr>
              <a:t>·         Разрешено отбеливание любым отбеливателем.</a:t>
            </a:r>
            <a:br>
              <a:rPr lang="ru-RU" sz="1400" b="1" dirty="0">
                <a:solidFill>
                  <a:schemeClr val="tx1"/>
                </a:solidFill>
              </a:rPr>
            </a:br>
            <a:r>
              <a:rPr lang="ru-RU" sz="1400" b="1" dirty="0">
                <a:solidFill>
                  <a:schemeClr val="tx1"/>
                </a:solidFill>
              </a:rPr>
              <a:t>·         Изделия из шелковых и шерстяных тканей отбеливать нельзя.</a:t>
            </a:r>
            <a:br>
              <a:rPr lang="ru-RU" sz="1400" b="1" dirty="0">
                <a:solidFill>
                  <a:schemeClr val="tx1"/>
                </a:solidFill>
              </a:rPr>
            </a:br>
            <a:r>
              <a:rPr lang="ru-RU" sz="1400" b="1" dirty="0">
                <a:solidFill>
                  <a:schemeClr val="tx1"/>
                </a:solidFill>
              </a:rPr>
              <a:t>·         Следующий тип значков – сушка изделия.</a:t>
            </a:r>
            <a:br>
              <a:rPr lang="ru-RU" sz="1400" b="1" dirty="0">
                <a:solidFill>
                  <a:schemeClr val="tx1"/>
                </a:solidFill>
              </a:rPr>
            </a:br>
            <a:r>
              <a:rPr lang="ru-RU" sz="1400" b="1" dirty="0">
                <a:solidFill>
                  <a:schemeClr val="tx1"/>
                </a:solidFill>
              </a:rPr>
              <a:t>·         Нельзя применять сушку в барабане.</a:t>
            </a:r>
            <a:br>
              <a:rPr lang="ru-RU" sz="1400" b="1" dirty="0">
                <a:solidFill>
                  <a:schemeClr val="tx1"/>
                </a:solidFill>
              </a:rPr>
            </a:br>
            <a:r>
              <a:rPr lang="ru-RU" sz="1400" b="1" dirty="0">
                <a:solidFill>
                  <a:schemeClr val="tx1"/>
                </a:solidFill>
              </a:rPr>
              <a:t>·         Горизонтальная сушка на плоскости в расправленном состоянии.</a:t>
            </a:r>
            <a:br>
              <a:rPr lang="ru-RU" sz="1400" b="1" dirty="0">
                <a:solidFill>
                  <a:schemeClr val="tx1"/>
                </a:solidFill>
              </a:rPr>
            </a:br>
            <a:r>
              <a:rPr lang="ru-RU" sz="1400" b="1" dirty="0">
                <a:solidFill>
                  <a:schemeClr val="tx1"/>
                </a:solidFill>
              </a:rPr>
              <a:t>·         Вертикальная сушка без отжима.</a:t>
            </a:r>
            <a:br>
              <a:rPr lang="ru-RU" sz="1400" b="1" dirty="0">
                <a:solidFill>
                  <a:schemeClr val="tx1"/>
                </a:solidFill>
              </a:rPr>
            </a:br>
            <a:r>
              <a:rPr lang="ru-RU" sz="1400" b="1" dirty="0">
                <a:solidFill>
                  <a:schemeClr val="tx1"/>
                </a:solidFill>
              </a:rPr>
              <a:t>·         Возможна барабанная сушка при низкой температуре.</a:t>
            </a:r>
            <a:br>
              <a:rPr lang="ru-RU" sz="1400" b="1" dirty="0">
                <a:solidFill>
                  <a:schemeClr val="tx1"/>
                </a:solidFill>
              </a:rPr>
            </a:br>
            <a:r>
              <a:rPr lang="ru-RU" sz="1400" dirty="0"/>
              <a:t>·         Возможна барабанная сушка при обычной температуре.</a:t>
            </a:r>
            <a:br>
              <a:rPr lang="ru-RU" sz="1400" dirty="0"/>
            </a:br>
            <a:endParaRPr lang="ru-RU" sz="1400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674938"/>
            <a:ext cx="5688631" cy="4031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7115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/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/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Значки которые говорят о способах глажение .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·         Максимальная температура </a:t>
            </a:r>
            <a:r>
              <a:rPr lang="ru-RU" sz="2000" b="1" dirty="0">
                <a:solidFill>
                  <a:schemeClr val="tx1"/>
                </a:solidFill>
              </a:rPr>
              <a:t>глажения не более ста десяти градусов.</a:t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·         Максимальная температура глажения не более ста пятидесяти градусов.</a:t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·         Максимальная температура глажения не более двухсот градусов.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 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130446"/>
            <a:ext cx="5400600" cy="3957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1760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>
                <a:solidFill>
                  <a:schemeClr val="tx1"/>
                </a:solidFill>
              </a:rPr>
              <a:t>Значки которые говоря о разрешении чистки </a:t>
            </a:r>
            <a:r>
              <a:rPr lang="ru-RU" sz="1800" b="1" dirty="0">
                <a:solidFill>
                  <a:schemeClr val="tx1"/>
                </a:solidFill>
              </a:rPr>
              <a:t>химическими препаратами. </a:t>
            </a:r>
            <a:endParaRPr lang="ru-RU" sz="1800" b="1" dirty="0">
              <a:solidFill>
                <a:schemeClr val="tx1"/>
              </a:solidFill>
            </a:endParaRP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068960"/>
            <a:ext cx="7499421" cy="293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4498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1113573"/>
          </a:xfrm>
        </p:spPr>
        <p:txBody>
          <a:bodyPr/>
          <a:lstStyle/>
          <a:p>
            <a:r>
              <a:rPr lang="ru-RU" dirty="0" smtClean="0"/>
              <a:t>                        Спасибо за внимание!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938544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tx1"/>
                </a:solidFill>
              </a:rPr>
              <a:t> Сегодня на уроке мы познакомились с историей стирки, разобрались, что обозначают значки на </a:t>
            </a:r>
            <a:r>
              <a:rPr lang="ru-RU" sz="3200" dirty="0" smtClean="0">
                <a:solidFill>
                  <a:schemeClr val="tx1"/>
                </a:solidFill>
              </a:rPr>
              <a:t>ярлыке.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1299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1512168"/>
          </a:xfrm>
        </p:spPr>
        <p:txBody>
          <a:bodyPr>
            <a:noAutofit/>
          </a:bodyPr>
          <a:lstStyle/>
          <a:p>
            <a:r>
              <a:rPr lang="ru-RU" sz="2400" i="1" dirty="0" smtClean="0">
                <a:solidFill>
                  <a:schemeClr val="tx1"/>
                </a:solidFill>
              </a:rPr>
              <a:t/>
            </a:r>
            <a:br>
              <a:rPr lang="ru-RU" sz="2400" i="1" dirty="0" smtClean="0">
                <a:solidFill>
                  <a:schemeClr val="tx1"/>
                </a:solidFill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 smtClean="0">
                <a:solidFill>
                  <a:schemeClr val="tx1"/>
                </a:solidFill>
              </a:rPr>
              <a:t/>
            </a:r>
            <a:br>
              <a:rPr lang="ru-RU" sz="2400" i="1" dirty="0" smtClean="0">
                <a:solidFill>
                  <a:schemeClr val="tx1"/>
                </a:solidFill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 smtClean="0">
                <a:solidFill>
                  <a:schemeClr val="tx1"/>
                </a:solidFill>
              </a:rPr>
              <a:t/>
            </a:r>
            <a:br>
              <a:rPr lang="ru-RU" sz="2400" i="1" dirty="0" smtClean="0">
                <a:solidFill>
                  <a:schemeClr val="tx1"/>
                </a:solidFill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 smtClean="0">
                <a:solidFill>
                  <a:schemeClr val="tx1"/>
                </a:solidFill>
              </a:rPr>
              <a:t/>
            </a:r>
            <a:br>
              <a:rPr lang="ru-RU" sz="2400" i="1" dirty="0" smtClean="0">
                <a:solidFill>
                  <a:schemeClr val="tx1"/>
                </a:solidFill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 smtClean="0">
                <a:solidFill>
                  <a:schemeClr val="tx1"/>
                </a:solidFill>
              </a:rPr>
              <a:t/>
            </a:r>
            <a:br>
              <a:rPr lang="ru-RU" sz="2400" i="1" dirty="0" smtClean="0">
                <a:solidFill>
                  <a:schemeClr val="tx1"/>
                </a:solidFill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 smtClean="0">
                <a:solidFill>
                  <a:schemeClr val="tx1"/>
                </a:solidFill>
              </a:rPr>
              <a:t/>
            </a:r>
            <a:br>
              <a:rPr lang="ru-RU" sz="2400" i="1" dirty="0" smtClean="0">
                <a:solidFill>
                  <a:schemeClr val="tx1"/>
                </a:solidFill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 smtClean="0">
                <a:solidFill>
                  <a:schemeClr val="tx1"/>
                </a:solidFill>
              </a:rPr>
              <a:t/>
            </a:r>
            <a:br>
              <a:rPr lang="ru-RU" sz="2400" i="1" dirty="0" smtClean="0">
                <a:solidFill>
                  <a:schemeClr val="tx1"/>
                </a:solidFill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 smtClean="0">
                <a:solidFill>
                  <a:schemeClr val="tx1"/>
                </a:solidFill>
              </a:rPr>
              <a:t/>
            </a:r>
            <a:br>
              <a:rPr lang="ru-RU" sz="2400" i="1" dirty="0" smtClean="0">
                <a:solidFill>
                  <a:schemeClr val="tx1"/>
                </a:solidFill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 smtClean="0">
                <a:solidFill>
                  <a:schemeClr val="tx1"/>
                </a:solidFill>
              </a:rPr>
              <a:t/>
            </a:r>
            <a:br>
              <a:rPr lang="ru-RU" sz="2400" i="1" dirty="0" smtClean="0">
                <a:solidFill>
                  <a:schemeClr val="tx1"/>
                </a:solidFill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 smtClean="0">
                <a:solidFill>
                  <a:schemeClr val="tx1"/>
                </a:solidFill>
              </a:rPr>
              <a:t/>
            </a:r>
            <a:br>
              <a:rPr lang="ru-RU" sz="2400" i="1" dirty="0" smtClean="0">
                <a:solidFill>
                  <a:schemeClr val="tx1"/>
                </a:solidFill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 smtClean="0">
                <a:solidFill>
                  <a:schemeClr val="tx1"/>
                </a:solidFill>
              </a:rPr>
              <a:t/>
            </a:r>
            <a:br>
              <a:rPr lang="ru-RU" sz="2400" i="1" dirty="0" smtClean="0">
                <a:solidFill>
                  <a:schemeClr val="tx1"/>
                </a:solidFill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 smtClean="0">
                <a:solidFill>
                  <a:schemeClr val="tx1"/>
                </a:solidFill>
              </a:rPr>
              <a:t/>
            </a:r>
            <a:br>
              <a:rPr lang="ru-RU" sz="2400" i="1" dirty="0" smtClean="0">
                <a:solidFill>
                  <a:schemeClr val="tx1"/>
                </a:solidFill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 smtClean="0">
                <a:solidFill>
                  <a:schemeClr val="tx1"/>
                </a:solidFill>
              </a:rPr>
              <a:t/>
            </a:r>
            <a:br>
              <a:rPr lang="ru-RU" sz="2400" i="1" dirty="0" smtClean="0">
                <a:solidFill>
                  <a:schemeClr val="tx1"/>
                </a:solidFill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 smtClean="0">
                <a:solidFill>
                  <a:schemeClr val="tx1"/>
                </a:solidFill>
              </a:rPr>
              <a:t/>
            </a:r>
            <a:br>
              <a:rPr lang="ru-RU" sz="2400" i="1" dirty="0" smtClean="0">
                <a:solidFill>
                  <a:schemeClr val="tx1"/>
                </a:solidFill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 smtClean="0">
                <a:solidFill>
                  <a:schemeClr val="tx1"/>
                </a:solidFill>
              </a:rPr>
              <a:t/>
            </a:r>
            <a:br>
              <a:rPr lang="ru-RU" sz="2400" i="1" dirty="0" smtClean="0">
                <a:solidFill>
                  <a:schemeClr val="tx1"/>
                </a:solidFill>
              </a:rPr>
            </a:br>
            <a:r>
              <a:rPr lang="ru-RU" sz="2400" i="1" dirty="0" smtClean="0">
                <a:solidFill>
                  <a:schemeClr val="tx1"/>
                </a:solidFill>
              </a:rPr>
              <a:t>В </a:t>
            </a:r>
            <a:r>
              <a:rPr lang="ru-RU" sz="2400" i="1" dirty="0">
                <a:solidFill>
                  <a:schemeClr val="tx1"/>
                </a:solidFill>
              </a:rPr>
              <a:t>каждую вещь, производитель вшивает инструкцию по уходу.</a:t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Как правило, </a:t>
            </a:r>
            <a:r>
              <a:rPr lang="ru-RU" sz="1800" i="1" dirty="0">
                <a:solidFill>
                  <a:schemeClr val="tx1"/>
                </a:solidFill>
              </a:rPr>
              <a:t>на ярлыке располагается до пяти значков</a:t>
            </a:r>
            <a:r>
              <a:rPr lang="ru-RU" sz="1800" dirty="0">
                <a:solidFill>
                  <a:schemeClr val="tx1"/>
                </a:solidFill>
              </a:rPr>
              <a:t>. Первый значок рассказывает нам о способе стирки, второй говорит о том можно ли отбеливать это изделие или нет. Третий значок рассказывает о том, каким способом можно сушить эту вещь. Глядя на четвертый значок, мы можем понять, как правильно гладить, а пятый значок говорит о том, какой профессиональный уход нужно обеспечить за этой вещью.</a:t>
            </a:r>
            <a:endParaRPr lang="ru-RU" sz="18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10" y="3356992"/>
            <a:ext cx="7927738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0426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14384"/>
          </a:xfrm>
        </p:spPr>
        <p:txBody>
          <a:bodyPr>
            <a:normAutofit fontScale="90000"/>
          </a:bodyPr>
          <a:lstStyle/>
          <a:p>
            <a:r>
              <a:rPr lang="ru-RU" sz="2000" i="1" dirty="0">
                <a:solidFill>
                  <a:schemeClr val="tx1"/>
                </a:solidFill>
              </a:rPr>
              <a:t>Чтобы качество стирки было лучше, применялись природные вещества.</a:t>
            </a:r>
            <a:r>
              <a:rPr lang="ru-RU" sz="2000" dirty="0">
                <a:solidFill>
                  <a:schemeClr val="tx1"/>
                </a:solidFill>
              </a:rPr>
              <a:t> </a:t>
            </a: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Например, животный жир, воск или растение мыльнянка</a:t>
            </a:r>
            <a:r>
              <a:rPr lang="ru-RU" sz="1600" dirty="0"/>
              <a:t>.</a:t>
            </a:r>
            <a:br>
              <a:rPr lang="ru-RU" sz="1600" dirty="0"/>
            </a:br>
            <a:endParaRPr lang="ru-RU" sz="16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1556792"/>
            <a:ext cx="4054793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2996" y="1556792"/>
            <a:ext cx="3619444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3568" y="1772816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животный жир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 flipH="1">
            <a:off x="5148064" y="1816914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воск</a:t>
            </a:r>
            <a:endParaRPr lang="ru-RU" sz="2000" b="1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1" y="3933056"/>
            <a:ext cx="5184576" cy="2520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16248" y="4149079"/>
            <a:ext cx="2366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растение мыльнянка</a:t>
            </a:r>
            <a:r>
              <a:rPr lang="ru-RU" dirty="0"/>
              <a:t>.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32029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800" b="1" dirty="0">
                <a:solidFill>
                  <a:schemeClr val="tx1"/>
                </a:solidFill>
              </a:rPr>
              <a:t/>
            </a:r>
            <a:br>
              <a:rPr lang="ru-RU" sz="1800" b="1" dirty="0">
                <a:solidFill>
                  <a:schemeClr val="tx1"/>
                </a:solidFill>
              </a:rPr>
            </a:br>
            <a:endParaRPr lang="ru-RU" sz="1800" b="1" dirty="0">
              <a:solidFill>
                <a:schemeClr val="tx1"/>
              </a:solidFill>
            </a:endParaRPr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547888"/>
            <a:ext cx="4104456" cy="3099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988839"/>
            <a:ext cx="3672408" cy="2024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988839"/>
            <a:ext cx="3547597" cy="2037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619672" y="548680"/>
            <a:ext cx="61206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Археологи находят стиральные доски из камня, потом появились деревянные, потом металлические.</a:t>
            </a:r>
          </a:p>
        </p:txBody>
      </p:sp>
    </p:spTree>
    <p:extLst>
      <p:ext uri="{BB962C8B-B14F-4D97-AF65-F5344CB8AC3E}">
        <p14:creationId xmlns:p14="http://schemas.microsoft.com/office/powerpoint/2010/main" val="2149721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>
                <a:solidFill>
                  <a:schemeClr val="tx1"/>
                </a:solidFill>
              </a:rPr>
              <a:t>Первой «стиральной машиной» стала дубовая бочка, в которую наливали воду. В нее бросали раскаленные камни, которые доводили воду до кипения. Затем в кипяток кидали белье, опускали туда мешочек с распаренной золой, и все тщательно перемешивали</a:t>
            </a:r>
            <a:endParaRPr lang="ru-RU" sz="18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802308"/>
            <a:ext cx="5544616" cy="4651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7321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70368"/>
          </a:xfrm>
        </p:spPr>
        <p:txBody>
          <a:bodyPr>
            <a:normAutofit fontScale="90000"/>
          </a:bodyPr>
          <a:lstStyle/>
          <a:p>
            <a:r>
              <a:rPr lang="ru-RU" sz="2200" b="1" dirty="0">
                <a:solidFill>
                  <a:schemeClr val="tx1"/>
                </a:solidFill>
              </a:rPr>
              <a:t>Важным моментом в развитии стиральных машин является использование двигателя при стирке.</a:t>
            </a:r>
            <a:br>
              <a:rPr lang="ru-RU" sz="2200" b="1" dirty="0">
                <a:solidFill>
                  <a:schemeClr val="tx1"/>
                </a:solidFill>
              </a:rPr>
            </a:br>
            <a:r>
              <a:rPr lang="ru-RU" sz="2200" b="1" dirty="0" smtClean="0">
                <a:solidFill>
                  <a:schemeClr val="tx1"/>
                </a:solidFill>
              </a:rPr>
              <a:t>Разделяют</a:t>
            </a:r>
            <a:r>
              <a:rPr lang="ru-RU" sz="2200" b="1" dirty="0">
                <a:solidFill>
                  <a:schemeClr val="tx1"/>
                </a:solidFill>
              </a:rPr>
              <a:t> </a:t>
            </a:r>
            <a:r>
              <a:rPr lang="ru-RU" sz="2200" b="1" u="sng" dirty="0">
                <a:solidFill>
                  <a:schemeClr val="tx1"/>
                </a:solidFill>
              </a:rPr>
              <a:t>полуавтоматические и автоматические стиральные машины</a:t>
            </a:r>
            <a:r>
              <a:rPr lang="ru-RU" sz="2200" b="1" dirty="0">
                <a:solidFill>
                  <a:schemeClr val="tx1"/>
                </a:solidFill>
              </a:rPr>
              <a:t>. </a:t>
            </a:r>
            <a:r>
              <a:rPr lang="ru-RU" sz="1600" b="1" dirty="0">
                <a:solidFill>
                  <a:schemeClr val="tx1"/>
                </a:solidFill>
              </a:rPr>
              <a:t/>
            </a:r>
            <a:br>
              <a:rPr lang="ru-RU" sz="1600" b="1" dirty="0">
                <a:solidFill>
                  <a:schemeClr val="tx1"/>
                </a:solidFill>
              </a:rPr>
            </a:br>
            <a:endParaRPr lang="ru-RU" sz="1600" b="1" dirty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772816"/>
            <a:ext cx="6336704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3770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52628" y="692696"/>
            <a:ext cx="8229600" cy="898360"/>
          </a:xfrm>
        </p:spPr>
        <p:txBody>
          <a:bodyPr>
            <a:normAutofit fontScale="90000"/>
          </a:bodyPr>
          <a:lstStyle/>
          <a:p>
            <a:r>
              <a:rPr lang="ru-RU" sz="2700" i="1" dirty="0" smtClean="0">
                <a:solidFill>
                  <a:schemeClr val="tx1"/>
                </a:solidFill>
              </a:rPr>
              <a:t/>
            </a:r>
            <a:br>
              <a:rPr lang="ru-RU" sz="2700" i="1" dirty="0" smtClean="0">
                <a:solidFill>
                  <a:schemeClr val="tx1"/>
                </a:solidFill>
              </a:rPr>
            </a:br>
            <a:r>
              <a:rPr lang="ru-RU" sz="2700" i="1" dirty="0">
                <a:solidFill>
                  <a:schemeClr val="tx1"/>
                </a:solidFill>
              </a:rPr>
              <a:t/>
            </a:r>
            <a:br>
              <a:rPr lang="ru-RU" sz="2700" i="1" dirty="0">
                <a:solidFill>
                  <a:schemeClr val="tx1"/>
                </a:solidFill>
              </a:rPr>
            </a:br>
            <a:r>
              <a:rPr lang="ru-RU" sz="2700" i="1" dirty="0" smtClean="0">
                <a:solidFill>
                  <a:schemeClr val="tx1"/>
                </a:solidFill>
              </a:rPr>
              <a:t/>
            </a:r>
            <a:br>
              <a:rPr lang="ru-RU" sz="2700" i="1" dirty="0" smtClean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332657"/>
            <a:ext cx="82089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err="1"/>
              <a:t>Автоматические</a:t>
            </a:r>
            <a:r>
              <a:rPr lang="ru-RU" b="1" dirty="0" err="1"/>
              <a:t>работают</a:t>
            </a:r>
            <a:r>
              <a:rPr lang="ru-RU" b="1" dirty="0"/>
              <a:t> совершенно самостоятельно – тому, кто стирает, достаточно только выбрать нужную программу. Эти машины умеют набирать и подогревать до нужной температуры воду, засыпать и дозировать стиральные порошки. Производить отжим на разных скоростях и они сами определяют сколько воды им нужно для стирки.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780928"/>
            <a:ext cx="8064896" cy="2603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6823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solidFill>
                  <a:schemeClr val="tx1"/>
                </a:solidFill>
              </a:rPr>
              <a:t>В </a:t>
            </a:r>
            <a:r>
              <a:rPr lang="ru-RU" sz="2000" b="1" i="1" dirty="0">
                <a:solidFill>
                  <a:schemeClr val="tx1"/>
                </a:solidFill>
              </a:rPr>
              <a:t>полуавтоматических машинах</a:t>
            </a:r>
            <a:r>
              <a:rPr lang="ru-RU" sz="2000" b="1" dirty="0">
                <a:solidFill>
                  <a:schemeClr val="tx1"/>
                </a:solidFill>
              </a:rPr>
              <a:t> есть только таймер, который отсчитывает какое время осталось до конца стирки.</a:t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Для того чтобы постирать в них белье:</a:t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1.     налить воду, положить бельё в барабан;</a:t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2.     после стирки, белье необходимо вручную ополоснуть;</a:t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3.     отправить для отжима в центрифугу</a:t>
            </a:r>
            <a:r>
              <a:rPr lang="ru-RU" sz="1300" dirty="0"/>
              <a:t>.</a:t>
            </a:r>
            <a:r>
              <a:rPr lang="ru-RU" sz="1200" dirty="0"/>
              <a:t/>
            </a:r>
            <a:br>
              <a:rPr lang="ru-RU" sz="1200" dirty="0"/>
            </a:br>
            <a:endParaRPr lang="ru-RU" sz="12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276872"/>
            <a:ext cx="6048672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0633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36815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tx1"/>
                </a:solidFill>
              </a:rPr>
              <a:t/>
            </a:r>
            <a:br>
              <a:rPr lang="ru-RU" sz="1600" b="1" dirty="0" smtClean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З</a:t>
            </a:r>
            <a:r>
              <a:rPr lang="ru-RU" sz="2000" b="1" dirty="0" smtClean="0">
                <a:solidFill>
                  <a:schemeClr val="tx1"/>
                </a:solidFill>
              </a:rPr>
              <a:t>начки</a:t>
            </a:r>
            <a:r>
              <a:rPr lang="ru-RU" sz="2000" b="1" dirty="0">
                <a:solidFill>
                  <a:schemeClr val="tx1"/>
                </a:solidFill>
              </a:rPr>
              <a:t>, которые говорят о способе стирки: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b="1" dirty="0" smtClean="0">
                <a:solidFill>
                  <a:schemeClr val="tx1"/>
                </a:solidFill>
              </a:rPr>
              <a:t>Стирка запрещена.</a:t>
            </a:r>
            <a:br>
              <a:rPr lang="ru-RU" sz="1600" b="1" dirty="0" smtClean="0">
                <a:solidFill>
                  <a:schemeClr val="tx1"/>
                </a:solidFill>
              </a:rPr>
            </a:br>
            <a:r>
              <a:rPr lang="ru-RU" sz="1600" b="1" dirty="0" smtClean="0">
                <a:solidFill>
                  <a:schemeClr val="tx1"/>
                </a:solidFill>
              </a:rPr>
              <a:t>·      </a:t>
            </a:r>
            <a:r>
              <a:rPr lang="ru-RU" sz="1600" b="1" dirty="0">
                <a:solidFill>
                  <a:schemeClr val="tx1"/>
                </a:solidFill>
              </a:rPr>
              <a:t>  Ручная стирка.</a:t>
            </a:r>
            <a:br>
              <a:rPr lang="ru-RU" sz="1600" b="1" dirty="0">
                <a:solidFill>
                  <a:schemeClr val="tx1"/>
                </a:solidFill>
              </a:rPr>
            </a:br>
            <a:r>
              <a:rPr lang="ru-RU" sz="1600" b="1" dirty="0" smtClean="0">
                <a:solidFill>
                  <a:schemeClr val="tx1"/>
                </a:solidFill>
              </a:rPr>
              <a:t>           ·</a:t>
            </a:r>
            <a:r>
              <a:rPr lang="ru-RU" sz="1600" b="1" dirty="0">
                <a:solidFill>
                  <a:schemeClr val="tx1"/>
                </a:solidFill>
              </a:rPr>
              <a:t>        Максимальная температура стирки – тридцать градусов, щадящий режим.</a:t>
            </a:r>
            <a:br>
              <a:rPr lang="ru-RU" sz="1600" b="1" dirty="0">
                <a:solidFill>
                  <a:schemeClr val="tx1"/>
                </a:solidFill>
              </a:rPr>
            </a:br>
            <a:r>
              <a:rPr lang="ru-RU" sz="1600" b="1" dirty="0">
                <a:solidFill>
                  <a:schemeClr val="tx1"/>
                </a:solidFill>
              </a:rPr>
              <a:t>·        Максимальная температура стирки – сорок градусов, щадящий режим.</a:t>
            </a:r>
            <a:br>
              <a:rPr lang="ru-RU" sz="1600" b="1" dirty="0">
                <a:solidFill>
                  <a:schemeClr val="tx1"/>
                </a:solidFill>
              </a:rPr>
            </a:br>
            <a:r>
              <a:rPr lang="ru-RU" sz="1600" b="1" dirty="0">
                <a:solidFill>
                  <a:schemeClr val="tx1"/>
                </a:solidFill>
              </a:rPr>
              <a:t>·        Максимальная температура стирки – сорок градусов.</a:t>
            </a:r>
            <a:br>
              <a:rPr lang="ru-RU" sz="1600" b="1" dirty="0">
                <a:solidFill>
                  <a:schemeClr val="tx1"/>
                </a:solidFill>
              </a:rPr>
            </a:br>
            <a:r>
              <a:rPr lang="ru-RU" sz="1600" b="1" dirty="0">
                <a:solidFill>
                  <a:schemeClr val="tx1"/>
                </a:solidFill>
              </a:rPr>
              <a:t>·        Максимальная температура стирки – шестьдесят градусов.</a:t>
            </a:r>
            <a:endParaRPr lang="ru-RU" sz="1600" b="1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264489"/>
            <a:ext cx="5976664" cy="4116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6311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91</TotalTime>
  <Words>164</Words>
  <Application>Microsoft Office PowerPoint</Application>
  <PresentationFormat>Экран (4:3)</PresentationFormat>
  <Paragraphs>23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Волна</vt:lpstr>
      <vt:lpstr>«Уход за одеждой из шерстяных и шелковых тканей». </vt:lpstr>
      <vt:lpstr>                             В каждую вещь, производитель вшивает инструкцию по уходу. Как правило, на ярлыке располагается до пяти значков. Первый значок рассказывает нам о способе стирки, второй говорит о том можно ли отбеливать это изделие или нет. Третий значок рассказывает о том, каким способом можно сушить эту вещь. Глядя на четвертый значок, мы можем понять, как правильно гладить, а пятый значок говорит о том, какой профессиональный уход нужно обеспечить за этой вещью.</vt:lpstr>
      <vt:lpstr>Чтобы качество стирки было лучше, применялись природные вещества.  Например, животный жир, воск или растение мыльнянка. </vt:lpstr>
      <vt:lpstr> </vt:lpstr>
      <vt:lpstr>Первой «стиральной машиной» стала дубовая бочка, в которую наливали воду. В нее бросали раскаленные камни, которые доводили воду до кипения. Затем в кипяток кидали белье, опускали туда мешочек с распаренной золой, и все тщательно перемешивали</vt:lpstr>
      <vt:lpstr>Важным моментом в развитии стиральных машин является использование двигателя при стирке. Разделяют полуавтоматические и автоматические стиральные машины.  </vt:lpstr>
      <vt:lpstr>    </vt:lpstr>
      <vt:lpstr>В полуавтоматических машинах есть только таймер, который отсчитывает какое время осталось до конца стирки. Для того чтобы постирать в них белье: 1.     налить воду, положить бельё в барабан; 2.     после стирки, белье необходимо вручную ополоснуть; 3.     отправить для отжима в центрифугу. </vt:lpstr>
      <vt:lpstr> Значки, которые говорят о способе стирки: Стирка запрещена. ·        Ручная стирка.            ·        Максимальная температура стирки – тридцать градусов, щадящий режим. ·        Максимальная температура стирки – сорок градусов, щадящий режим. ·        Максимальная температура стирки – сорок градусов. ·        Максимальная температура стирки – шестьдесят градусов.</vt:lpstr>
      <vt:lpstr> Значки, которые говорят о том, можно ли отбеливать ту или иную вещь: Не отбеливать. ·         Разрешено отбеливать только кислородосодержащим то есть нехлорным веществом. ·         Разрешено отбеливание любым отбеливателем. ·         Изделия из шелковых и шерстяных тканей отбеливать нельзя. ·         Следующий тип значков – сушка изделия. ·         Нельзя применять сушку в барабане. ·         Горизонтальная сушка на плоскости в расправленном состоянии. ·         Вертикальная сушка без отжима. ·         Возможна барабанная сушка при низкой температуре. ·         Возможна барабанная сушка при обычной температуре. </vt:lpstr>
      <vt:lpstr>    Значки которые говорят о способах глажение . ·         Максимальная температура глажения не более ста десяти градусов. ·         Максимальная температура глажения не более ста пятидесяти градусов. ·         Максимальная температура глажения не более двухсот градусов.   </vt:lpstr>
      <vt:lpstr>Значки которые говоря о разрешении чистки химическими препаратами. </vt:lpstr>
      <vt:lpstr> Сегодня на уроке мы познакомились с историей стирки, разобрались, что обозначают значки на ярлыке..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«Уход за одеждой из шерстяных и шелковых тканей». </dc:title>
  <dc:creator>453534</dc:creator>
  <cp:lastModifiedBy>453534</cp:lastModifiedBy>
  <cp:revision>8</cp:revision>
  <dcterms:created xsi:type="dcterms:W3CDTF">2017-04-03T05:26:41Z</dcterms:created>
  <dcterms:modified xsi:type="dcterms:W3CDTF">2017-04-03T06:58:08Z</dcterms:modified>
</cp:coreProperties>
</file>